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Lst>
  <p:sldSz cy="6858000" cx="9906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44">
          <p15:clr>
            <a:srgbClr val="A4A3A4"/>
          </p15:clr>
        </p15:guide>
        <p15:guide id="2" orient="horz" pos="3566">
          <p15:clr>
            <a:srgbClr val="A4A3A4"/>
          </p15:clr>
        </p15:guide>
        <p15:guide id="3" pos="1532">
          <p15:clr>
            <a:srgbClr val="A4A3A4"/>
          </p15:clr>
        </p15:guide>
      </p15:sldGuideLst>
    </p:ext>
    <p:ext uri="GoogleSlidesCustomDataVersion2">
      <go:slidesCustomData xmlns:go="http://customooxmlschemas.google.com/" r:id="rId233" roundtripDataSignature="AMtx7mj1436WjqEP/9ZNWCxcMwHAeLiH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5CF49F-D213-46C6-97AB-332CF47A3CD4}">
  <a:tblStyle styleId="{C65CF49F-D213-46C6-97AB-332CF47A3CD4}" styleName="Table_0">
    <a:wholeTbl>
      <a:tcTxStyle b="off" i="off">
        <a:font>
          <a:latin typeface="SamsungOne 400"/>
          <a:ea typeface="SamsungOne 400"/>
          <a:cs typeface="SamsungOne 400"/>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SamsungOne 400"/>
          <a:ea typeface="SamsungOne 400"/>
          <a:cs typeface="SamsungOne 400"/>
        </a:font>
        <a:schemeClr val="lt1"/>
      </a:tcTxStyle>
      <a:tcStyle>
        <a:fill>
          <a:solidFill>
            <a:schemeClr val="accent1"/>
          </a:solidFill>
        </a:fill>
      </a:tcStyle>
    </a:lastCol>
    <a:firstCol>
      <a:tcTxStyle b="on" i="off">
        <a:font>
          <a:latin typeface="SamsungOne 400"/>
          <a:ea typeface="SamsungOne 400"/>
          <a:cs typeface="SamsungOne 400"/>
        </a:font>
        <a:schemeClr val="lt1"/>
      </a:tcTxStyle>
      <a:tcStyle>
        <a:fill>
          <a:solidFill>
            <a:schemeClr val="accent1"/>
          </a:solidFill>
        </a:fill>
      </a:tcStyle>
    </a:firstCol>
    <a:lastRow>
      <a:tcTxStyle b="on" i="off">
        <a:font>
          <a:latin typeface="SamsungOne 400"/>
          <a:ea typeface="SamsungOne 400"/>
          <a:cs typeface="SamsungOne 400"/>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amsungOne 400"/>
          <a:ea typeface="SamsungOne 400"/>
          <a:cs typeface="SamsungOne 400"/>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4"/>
        <p:guide pos="3566" orient="horz"/>
        <p:guide pos="153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233" Type="http://customschemas.google.com/relationships/presentationmetadata" Target="metadata"/><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Điểm mấu chốt khi so sánh Sqoop 1 và Sqoop 2 là Sqoop 1 là ứng dụng phía máy khách trong khi Sqoop 2 là ứng dụng máy khách-máy chủ.</a:t>
            </a:r>
            <a:endParaRPr/>
          </a:p>
          <a:p>
            <a:pPr indent="0" lvl="0" marL="0" rtl="0" algn="l">
              <a:spcBef>
                <a:spcPts val="0"/>
              </a:spcBef>
              <a:spcAft>
                <a:spcPts val="0"/>
              </a:spcAft>
              <a:buNone/>
            </a:pPr>
            <a:r>
              <a:rPr b="0" lang="en-US">
                <a:latin typeface="Arial"/>
                <a:ea typeface="Arial"/>
                <a:cs typeface="Arial"/>
                <a:sym typeface="Arial"/>
              </a:rPr>
              <a:t>Người dùng Sqoop 2 kết nối thông qua Máy chủ Sqoop.</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Sqoop 2 cố gắng khắc phục một số hạn chế của Sqoop 1.</a:t>
            </a:r>
            <a:endParaRPr/>
          </a:p>
          <a:p>
            <a:pPr indent="-171450" lvl="0" marL="171450" rtl="0" algn="l">
              <a:spcBef>
                <a:spcPts val="0"/>
              </a:spcBef>
              <a:spcAft>
                <a:spcPts val="0"/>
              </a:spcAft>
              <a:buClr>
                <a:schemeClr val="dk1"/>
              </a:buClr>
              <a:buSzPts val="1200"/>
              <a:buFont typeface="Arial"/>
              <a:buChar char="•"/>
            </a:pPr>
            <a:r>
              <a:rPr b="0" lang="en-US">
                <a:latin typeface="Arial"/>
                <a:ea typeface="Arial"/>
                <a:cs typeface="Arial"/>
                <a:sym typeface="Arial"/>
              </a:rPr>
              <a:t>Trình kết nối phải hỗ trợ định dạng tuần tự hóa, nếu không thì Sqoop không thể truyền dữ liệu ở định dạng đó và trình kết nối phải là trình điều khiển JDBC. Một số nhà cung cấp cơ sở dữ liệu không cung cấp nó.</a:t>
            </a:r>
            <a:endParaRPr/>
          </a:p>
          <a:p>
            <a:pPr indent="-171450" lvl="0" marL="171450" rtl="0" algn="l">
              <a:spcBef>
                <a:spcPts val="0"/>
              </a:spcBef>
              <a:spcAft>
                <a:spcPts val="0"/>
              </a:spcAft>
              <a:buClr>
                <a:schemeClr val="dk1"/>
              </a:buClr>
              <a:buSzPts val="1200"/>
              <a:buFont typeface="Arial"/>
              <a:buChar char="•"/>
            </a:pPr>
            <a:r>
              <a:rPr b="0" lang="en-US">
                <a:latin typeface="Arial"/>
                <a:ea typeface="Arial"/>
                <a:cs typeface="Arial"/>
                <a:sym typeface="Arial"/>
              </a:rPr>
              <a:t>Không dễ cấu hình và cài đặt.</a:t>
            </a:r>
            <a:endParaRPr/>
          </a:p>
          <a:p>
            <a:pPr indent="-171450" lvl="0" marL="171450" rtl="0" algn="l">
              <a:spcBef>
                <a:spcPts val="0"/>
              </a:spcBef>
              <a:spcAft>
                <a:spcPts val="0"/>
              </a:spcAft>
              <a:buClr>
                <a:schemeClr val="dk1"/>
              </a:buClr>
              <a:buSzPts val="1200"/>
              <a:buFont typeface="Arial"/>
              <a:buChar char="•"/>
            </a:pPr>
            <a:r>
              <a:rPr b="0" lang="en-US">
                <a:latin typeface="Arial"/>
                <a:ea typeface="Arial"/>
                <a:cs typeface="Arial"/>
                <a:sym typeface="Arial"/>
              </a:rPr>
              <a:t>Giám sát và gỡ lỗi là khó khăn.</a:t>
            </a:r>
            <a:endParaRPr/>
          </a:p>
          <a:p>
            <a:pPr indent="-171450" lvl="0" marL="171450" rtl="0" algn="l">
              <a:spcBef>
                <a:spcPts val="0"/>
              </a:spcBef>
              <a:spcAft>
                <a:spcPts val="0"/>
              </a:spcAft>
              <a:buClr>
                <a:schemeClr val="dk1"/>
              </a:buClr>
              <a:buSzPts val="1200"/>
              <a:buFont typeface="Arial"/>
              <a:buChar char="•"/>
            </a:pPr>
            <a:r>
              <a:rPr b="0" lang="en-US">
                <a:latin typeface="Arial"/>
                <a:ea typeface="Arial"/>
                <a:cs typeface="Arial"/>
                <a:sym typeface="Arial"/>
              </a:rPr>
              <a:t>Mối quan tâm về bảo mật vì Sqoop 1 yêu cầu quyền truy cập root để cài đặt và định cấu hình nó.</a:t>
            </a:r>
            <a:endParaRPr/>
          </a:p>
          <a:p>
            <a:pPr indent="-171450" lvl="0" marL="171450" rtl="0" algn="l">
              <a:spcBef>
                <a:spcPts val="0"/>
              </a:spcBef>
              <a:spcAft>
                <a:spcPts val="0"/>
              </a:spcAft>
              <a:buClr>
                <a:schemeClr val="dk1"/>
              </a:buClr>
              <a:buSzPts val="1200"/>
              <a:buFont typeface="Arial"/>
              <a:buChar char="•"/>
            </a:pPr>
            <a:r>
              <a:rPr b="0" lang="en-US">
                <a:latin typeface="Arial"/>
                <a:ea typeface="Arial"/>
                <a:cs typeface="Arial"/>
                <a:sym typeface="Arial"/>
              </a:rPr>
              <a:t>Chỉ hỗ trợ đối số dòng lệnh.</a:t>
            </a:r>
            <a:endParaRPr/>
          </a:p>
          <a:p>
            <a:pPr indent="-171450" lvl="0" marL="171450" rtl="0" algn="l">
              <a:spcBef>
                <a:spcPts val="0"/>
              </a:spcBef>
              <a:spcAft>
                <a:spcPts val="0"/>
              </a:spcAft>
              <a:buClr>
                <a:schemeClr val="dk1"/>
              </a:buClr>
              <a:buSzPts val="1200"/>
              <a:buFont typeface="Arial"/>
              <a:buChar char="•"/>
            </a:pPr>
            <a:r>
              <a:rPr b="0" lang="en-US">
                <a:latin typeface="Arial"/>
                <a:ea typeface="Arial"/>
                <a:cs typeface="Arial"/>
                <a:sym typeface="Arial"/>
              </a:rPr>
              <a:t>Trình kết nối chỉ dựa trên JDBC.</a:t>
            </a:r>
            <a:endParaRPr b="0">
              <a:latin typeface="Arial"/>
              <a:ea typeface="Arial"/>
              <a:cs typeface="Arial"/>
              <a:sym typeface="Arial"/>
            </a:endParaRPr>
          </a:p>
          <a:p>
            <a:pPr indent="-95250" lvl="0" marL="171450" rtl="0" algn="l">
              <a:spcBef>
                <a:spcPts val="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https://learning.oreilly.com/library/view/hadoop-essentials/9781784396688/ch06s05.html#ch06lvl2sec84</a:t>
            </a:r>
            <a:endParaRPr b="0">
              <a:latin typeface="Arial"/>
              <a:ea typeface="Arial"/>
              <a:cs typeface="Arial"/>
              <a:sym typeface="Arial"/>
            </a:endParaRPr>
          </a:p>
        </p:txBody>
      </p:sp>
      <p:sp>
        <p:nvSpPr>
          <p:cNvPr id="242" name="Google Shape;24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p10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4" name="Google Shape;2874;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Học sinh rất dễ chọn một biểu tượng văn bản nhóm rồi quên nó đi và tìm kiếm dựa trên văn bản phù hợp trong bộ lọc.</a:t>
            </a:r>
            <a:endParaRPr/>
          </a:p>
          <a:p>
            <a:pPr indent="0" lvl="0" marL="0" rtl="0" algn="l">
              <a:spcBef>
                <a:spcPts val="0"/>
              </a:spcBef>
              <a:spcAft>
                <a:spcPts val="0"/>
              </a:spcAft>
              <a:buNone/>
            </a:pPr>
            <a:r>
              <a:rPr b="0" lang="en-US">
                <a:latin typeface="Arial"/>
                <a:ea typeface="Arial"/>
                <a:cs typeface="Arial"/>
                <a:sym typeface="Arial"/>
              </a:rPr>
              <a:t>Thật không may, tìm kiếm văn bản sẽ chỉ khớp với các bộ xử lý trong nhóm đã chọn.</a:t>
            </a:r>
            <a:endParaRPr/>
          </a:p>
          <a:p>
            <a:pPr indent="0" lvl="0" marL="0" rtl="0" algn="l">
              <a:spcBef>
                <a:spcPts val="0"/>
              </a:spcBef>
              <a:spcAft>
                <a:spcPts val="0"/>
              </a:spcAft>
              <a:buNone/>
            </a:pPr>
            <a:r>
              <a:rPr b="0" lang="en-US">
                <a:latin typeface="Arial"/>
                <a:ea typeface="Arial"/>
                <a:cs typeface="Arial"/>
                <a:sym typeface="Arial"/>
              </a:rPr>
              <a:t>Đây thường KHÔNG phải là điều họ muốn và có thể gây nhầm lẫn.</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sng">
                <a:latin typeface="Arial"/>
                <a:ea typeface="Arial"/>
                <a:cs typeface="Arial"/>
                <a:sym typeface="Arial"/>
              </a:rPr>
              <a:t>[</a:t>
            </a:r>
            <a:r>
              <a:rPr b="1" lang="en-US" u="none">
                <a:latin typeface="Arial"/>
                <a:ea typeface="Arial"/>
                <a:cs typeface="Arial"/>
                <a:sym typeface="Arial"/>
              </a:rPr>
              <a:t>Thông điệp chính</a:t>
            </a:r>
            <a:r>
              <a:rPr b="1" lang="en-US">
                <a:latin typeface="Arial"/>
                <a:ea typeface="Arial"/>
                <a:cs typeface="Arial"/>
                <a:sym typeface="Arial"/>
              </a:rPr>
              <a:t>]</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Có rất nhiều bộ vi xử lý. Để giúp chọn bộ xử lý mong muốn, có 2 tùy chọn lọc.</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Đầu tiên, bạn có thể sử dụng bộ lọc để chọn dựa trên văn bản phù hợp.</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Thứ hai, menu nhóm ở bên trái có thể được sử dụng để chỉ hiển thị những bộ xử lý thuộc danh mục phù hợp.</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Mỗi biểu tượng văn bản đều có thể lựa chọn. Nhiều biểu tượng văn bản có thể được chọn. Có thể kết hợp cả nhóm và tìm kiếm văn bản.</a:t>
            </a:r>
            <a:endParaRPr b="1" sz="1200">
              <a:solidFill>
                <a:schemeClr val="dk1"/>
              </a:solidFill>
              <a:latin typeface="Arial"/>
              <a:ea typeface="Arial"/>
              <a:cs typeface="Arial"/>
              <a:sym typeface="Arial"/>
            </a:endParaRPr>
          </a:p>
        </p:txBody>
      </p:sp>
      <p:sp>
        <p:nvSpPr>
          <p:cNvPr id="2875" name="Google Shape;2875;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p10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6" name="Google Shape;2886;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Chỉ cần xem qua các loại bộ xử lý rộng.</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Có rất nhiều bộ xử lý có sẵn. Hơn 280 ở lần đếm cuối cùng nhưng con số này vẫn tiếp tục tăng.</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Bộ xử lý có thể được phân loại theo loại hoạt động.</a:t>
            </a:r>
            <a:endParaRPr b="0" sz="1200">
              <a:solidFill>
                <a:schemeClr val="dk1"/>
              </a:solidFill>
              <a:latin typeface="Arial"/>
              <a:ea typeface="Arial"/>
              <a:cs typeface="Arial"/>
              <a:sym typeface="Arial"/>
            </a:endParaRPr>
          </a:p>
        </p:txBody>
      </p:sp>
      <p:sp>
        <p:nvSpPr>
          <p:cNvPr id="2887" name="Google Shape;2887;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p10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8" name="Google Shape;2948;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tôi lấy từng loại bộ xử lý và liệt kê các bộ xử lý thường được sử dụng.</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Bộ xử lý chuyển đổi dữ liệu thay đổi nội dung của FlowFile.</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Nén, mã hóa, thay đổi bộ ký tự (ví dụ: ASCII thành UTF8 để hỗ trợ nhiều ngôn ngữ hơn), sử dụng cụm từ thông dụng để tìm kiếm và thay thế hoặc áp dụng một số chuyển đổi cho XML.</a:t>
            </a:r>
            <a:endParaRPr b="1" sz="1200">
              <a:solidFill>
                <a:schemeClr val="dk1"/>
              </a:solidFill>
              <a:latin typeface="Arial"/>
              <a:ea typeface="Arial"/>
              <a:cs typeface="Arial"/>
              <a:sym typeface="Arial"/>
            </a:endParaRPr>
          </a:p>
        </p:txBody>
      </p:sp>
      <p:sp>
        <p:nvSpPr>
          <p:cNvPr id="2949" name="Google Shape;2949;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p10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8" name="Google Shape;2958;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thuộc tính và nội dung có thể được kiểm tra để xác định định tuyến đến chặng tiếp theo.</a:t>
            </a:r>
            <a:endParaRPr b="0" sz="1200">
              <a:solidFill>
                <a:schemeClr val="dk1"/>
              </a:solidFill>
              <a:latin typeface="Arial"/>
              <a:ea typeface="Arial"/>
              <a:cs typeface="Arial"/>
              <a:sym typeface="Arial"/>
            </a:endParaRPr>
          </a:p>
        </p:txBody>
      </p:sp>
      <p:sp>
        <p:nvSpPr>
          <p:cNvPr id="2959" name="Google Shape;2959;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p10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9" name="Google Shape;2969;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Chúng tôi chưa đề cập đến SQL và Hive. Điều này sẽ được đề cập trong chương tiếp theo.</a:t>
            </a:r>
            <a:endParaRPr/>
          </a:p>
          <a:p>
            <a:pPr indent="0" lvl="0" marL="0" rtl="0" algn="l">
              <a:spcBef>
                <a:spcPts val="0"/>
              </a:spcBef>
              <a:spcAft>
                <a:spcPts val="0"/>
              </a:spcAft>
              <a:buNone/>
            </a:pPr>
            <a:r>
              <a:rPr b="0" lang="en-US">
                <a:latin typeface="Arial"/>
                <a:ea typeface="Arial"/>
                <a:cs typeface="Arial"/>
                <a:sym typeface="Arial"/>
              </a:rPr>
              <a:t>Học viên không cần biết chi tiết về SQL hay HiveQL.</a:t>
            </a:r>
            <a:endParaRPr/>
          </a:p>
          <a:p>
            <a:pPr indent="0" lvl="0" marL="0" rtl="0" algn="l">
              <a:spcBef>
                <a:spcPts val="0"/>
              </a:spcBef>
              <a:spcAft>
                <a:spcPts val="0"/>
              </a:spcAft>
              <a:buNone/>
            </a:pPr>
            <a:r>
              <a:rPr b="0" lang="en-US">
                <a:latin typeface="Arial"/>
                <a:ea typeface="Arial"/>
                <a:cs typeface="Arial"/>
                <a:sym typeface="Arial"/>
              </a:rPr>
              <a:t>Chỉ cần cho họ biết rằng SQL là ngôn ngữ truy vấn cho RDBMS và Hive là cơ sở dữ liệu nền tảng Big Data.</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Bộ xử lý truy cập cơ sở dữ liệu hoạt động bằng cách chèn lệnh SQL hoặc HiveQL làm nội dung của tệp luồng.</a:t>
            </a:r>
            <a:endParaRPr>
              <a:latin typeface="Arial"/>
              <a:ea typeface="Arial"/>
              <a:cs typeface="Arial"/>
              <a:sym typeface="Arial"/>
            </a:endParaRPr>
          </a:p>
        </p:txBody>
      </p:sp>
      <p:sp>
        <p:nvSpPr>
          <p:cNvPr id="2970" name="Google Shape;2970;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p10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0" name="Google Shape;2980;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Các thuộc tính ở dạng Khóa-Giá trị được sử dụng rộng rãi trong NiFi để truyền tải thông tin và kiểm soát bộ xử lý.</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Bộ bộ xử lý này hoạt động dựa trên việc đọc và sửa đổi các thuộc tính</a:t>
            </a:r>
            <a:endParaRPr b="0" sz="1200">
              <a:solidFill>
                <a:schemeClr val="dk1"/>
              </a:solidFill>
              <a:latin typeface="Arial"/>
              <a:ea typeface="Arial"/>
              <a:cs typeface="Arial"/>
              <a:sym typeface="Arial"/>
            </a:endParaRPr>
          </a:p>
        </p:txBody>
      </p:sp>
      <p:sp>
        <p:nvSpPr>
          <p:cNvPr id="2981" name="Google Shape;2981;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p10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1" name="Google Shape;2991;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vài lệnh cho phép tương tác với hệ điều hành hệ thống.</a:t>
            </a:r>
            <a:endParaRPr b="1" sz="1200">
              <a:solidFill>
                <a:schemeClr val="dk1"/>
              </a:solidFill>
              <a:latin typeface="Arial"/>
              <a:ea typeface="Arial"/>
              <a:cs typeface="Arial"/>
              <a:sym typeface="Arial"/>
            </a:endParaRPr>
          </a:p>
        </p:txBody>
      </p:sp>
      <p:sp>
        <p:nvSpPr>
          <p:cNvPr id="2992" name="Google Shape;2992;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0" name="Shape 3000"/>
        <p:cNvGrpSpPr/>
        <p:nvPr/>
      </p:nvGrpSpPr>
      <p:grpSpPr>
        <a:xfrm>
          <a:off x="0" y="0"/>
          <a:ext cx="0" cy="0"/>
          <a:chOff x="0" y="0"/>
          <a:chExt cx="0" cy="0"/>
        </a:xfrm>
      </p:grpSpPr>
      <p:sp>
        <p:nvSpPr>
          <p:cNvPr id="3001" name="Google Shape;3001;p10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2" name="Google Shape;3002;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Về cơ bản, chúng tôi bao gồm các tệp cục bộ, tệp từ xa, HDFS và bất kỳ giao diện API REST nào</a:t>
            </a:r>
            <a:endParaRPr b="1" sz="1200">
              <a:solidFill>
                <a:schemeClr val="dk1"/>
              </a:solidFill>
              <a:latin typeface="Arial"/>
              <a:ea typeface="Arial"/>
              <a:cs typeface="Arial"/>
              <a:sym typeface="Arial"/>
            </a:endParaRPr>
          </a:p>
        </p:txBody>
      </p:sp>
      <p:sp>
        <p:nvSpPr>
          <p:cNvPr id="3003" name="Google Shape;3003;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p10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3" name="Google Shape;3013;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Ở đây chúng tôi nhập dữ liệu từ AWS S3, Kafka, Mongo và Twitter</a:t>
            </a:r>
            <a:endParaRPr b="1" sz="1200">
              <a:solidFill>
                <a:schemeClr val="dk1"/>
              </a:solidFill>
              <a:latin typeface="Arial"/>
              <a:ea typeface="Arial"/>
              <a:cs typeface="Arial"/>
              <a:sym typeface="Arial"/>
            </a:endParaRPr>
          </a:p>
        </p:txBody>
      </p:sp>
      <p:sp>
        <p:nvSpPr>
          <p:cNvPr id="3014" name="Google Shape;3014;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p10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4" name="Google Shape;3024;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cũng có thể gửi dữ liệu ra ngoài. Các phương pháp chính là thông qua email, tệp, FTP, cơ sở dữ liệu, Kafka và Mongo DB.</a:t>
            </a:r>
            <a:endParaRPr b="0" sz="1200">
              <a:solidFill>
                <a:schemeClr val="dk1"/>
              </a:solidFill>
              <a:latin typeface="Arial"/>
              <a:ea typeface="Arial"/>
              <a:cs typeface="Arial"/>
              <a:sym typeface="Arial"/>
            </a:endParaRPr>
          </a:p>
        </p:txBody>
      </p:sp>
      <p:sp>
        <p:nvSpPr>
          <p:cNvPr id="3025" name="Google Shape;3025;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Chúng ta sẽ xem xét từng lệnh con.</a:t>
            </a:r>
            <a:endParaRPr/>
          </a:p>
          <a:p>
            <a:pPr indent="0" lvl="0" marL="0" rtl="0" algn="l">
              <a:spcBef>
                <a:spcPts val="0"/>
              </a:spcBef>
              <a:spcAft>
                <a:spcPts val="0"/>
              </a:spcAft>
              <a:buNone/>
            </a:pPr>
            <a:r>
              <a:rPr b="0" lang="en-US">
                <a:latin typeface="Arial"/>
                <a:ea typeface="Arial"/>
                <a:cs typeface="Arial"/>
                <a:sym typeface="Arial"/>
              </a:rPr>
              <a:t>Ở đây chỉ giới thiệu chung cú pháp lệnh sqoop và các lệnh con.</a:t>
            </a:r>
            <a:endParaRPr/>
          </a:p>
          <a:p>
            <a:pPr indent="0" lvl="0" marL="0" rtl="0" algn="l">
              <a:spcBef>
                <a:spcPts val="0"/>
              </a:spcBef>
              <a:spcAft>
                <a:spcPts val="0"/>
              </a:spcAft>
              <a:buNone/>
            </a:pPr>
            <a:r>
              <a:rPr b="0" lang="en-US">
                <a:latin typeface="Arial"/>
                <a:ea typeface="Arial"/>
                <a:cs typeface="Arial"/>
                <a:sym typeface="Arial"/>
              </a:rPr>
              <a:t>Yêu cầu học sinh đoán xem một số lệnh con này có thể làm gì.</a:t>
            </a:r>
            <a:endParaRPr/>
          </a:p>
          <a:p>
            <a:pPr indent="0" lvl="0" marL="0" rtl="0" algn="l">
              <a:spcBef>
                <a:spcPts val="0"/>
              </a:spcBef>
              <a:spcAft>
                <a:spcPts val="0"/>
              </a:spcAft>
              <a:buNone/>
            </a:pPr>
            <a:r>
              <a:rPr b="0" lang="en-US">
                <a:latin typeface="Arial"/>
                <a:ea typeface="Arial"/>
                <a:cs typeface="Arial"/>
                <a:sym typeface="Arial"/>
              </a:rPr>
              <a:t>Học sinh có thể nhanh chóng nhận ra rằng tên của các lệnh con rất trực quan trong việc mô tả chức năng thực tế của nó.</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Sqoop là một công cụ dòng lệnh.</a:t>
            </a:r>
            <a:endParaRPr/>
          </a:p>
          <a:p>
            <a:pPr indent="0" lvl="0" marL="0" rtl="0" algn="l">
              <a:spcBef>
                <a:spcPts val="0"/>
              </a:spcBef>
              <a:spcAft>
                <a:spcPts val="0"/>
              </a:spcAft>
              <a:buNone/>
            </a:pPr>
            <a:r>
              <a:rPr b="0" lang="en-US">
                <a:latin typeface="Arial"/>
                <a:ea typeface="Arial"/>
                <a:cs typeface="Arial"/>
                <a:sym typeface="Arial"/>
              </a:rPr>
              <a:t>Cú pháp là gọi một trong nhiều lệnh con có sẵn, theo sau là danh sách các đối số và tham số phù hợp với lệnh con đó.</a:t>
            </a:r>
            <a:endParaRPr/>
          </a:p>
        </p:txBody>
      </p:sp>
      <p:sp>
        <p:nvSpPr>
          <p:cNvPr id="270" name="Google Shape;27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p1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5" name="Google Shape;3035;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Các dịch vụ dựa trên Amazon AWS. Chủ yếu là S3, SNS và SQS.</a:t>
            </a:r>
            <a:endParaRPr b="0" sz="1200">
              <a:solidFill>
                <a:schemeClr val="dk1"/>
              </a:solidFill>
              <a:latin typeface="Arial"/>
              <a:ea typeface="Arial"/>
              <a:cs typeface="Arial"/>
              <a:sym typeface="Arial"/>
            </a:endParaRPr>
          </a:p>
        </p:txBody>
      </p:sp>
      <p:sp>
        <p:nvSpPr>
          <p:cNvPr id="3036" name="Google Shape;3036;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p11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6" name="Google Shape;3046;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390"/>
              <a:buFont typeface="Arial"/>
              <a:buNone/>
            </a:pPr>
            <a:r>
              <a:rPr b="1" lang="en-US" sz="390">
                <a:latin typeface="Arial"/>
                <a:ea typeface="Arial"/>
                <a:cs typeface="Arial"/>
                <a:sym typeface="Arial"/>
              </a:rPr>
              <a:t>[Hướng dẫn của giảng viên]</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Bài này gồm Sáu phần.</a:t>
            </a:r>
            <a:endParaRPr/>
          </a:p>
          <a:p>
            <a:pPr indent="0" lvl="0" marL="0" rtl="0" algn="l">
              <a:lnSpc>
                <a:spcPct val="80000"/>
              </a:lnSpc>
              <a:spcBef>
                <a:spcPts val="0"/>
              </a:spcBef>
              <a:spcAft>
                <a:spcPts val="0"/>
              </a:spcAft>
              <a:buNone/>
            </a:pPr>
            <a:r>
              <a:rPr lang="en-US" sz="390">
                <a:latin typeface="Arial"/>
                <a:ea typeface="Arial"/>
                <a:cs typeface="Arial"/>
                <a:sym typeface="Arial"/>
              </a:rPr>
              <a:t>Phần 1: Đầu tiên chúng ta đề cập đến các tính năng chính của NiFi. Sau đó, chúng ta làm theo việc xác định từng khái niệm và thành phần cốt lõi của NiFi bao gồm FlowFile, Bộ xử lý, Kết nối, Nhóm quy trình, Bộ điều khiển luồng. Cuối cùng, chúng tôi đề cập đến Kiến trúc NiFi.</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ta đề cập đến từng danh mục và mô tả ngắn gọn một số bộ xử lý được sử dụng phổ biến hơn trong mỗi danh mục.</a:t>
            </a:r>
            <a:endParaRPr sz="390">
              <a:latin typeface="Arial"/>
              <a:ea typeface="Arial"/>
              <a:cs typeface="Arial"/>
              <a:sym typeface="Arial"/>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b="1" lang="en-US" sz="390" u="sng">
                <a:latin typeface="Arial"/>
                <a:ea typeface="Arial"/>
                <a:cs typeface="Arial"/>
                <a:sym typeface="Arial"/>
              </a:rPr>
              <a:t>Phần 4: Phần này giới thiệu khái niệm về Kết nối và Mối quan hệ. Chúng ta tìm hiểu cách tạo kết nối giữa các bộ xử lý dựa trên các mối quan hệ. Chúng ta thấy rằng các kết nối có khả năng xếp hàng vào bộ đệm lưu trữ FlowFiles.</a:t>
            </a:r>
            <a:endParaRPr b="1" sz="390" u="sng">
              <a:latin typeface="Arial"/>
              <a:ea typeface="Arial"/>
              <a:cs typeface="Arial"/>
              <a:sym typeface="Arial"/>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5 : Trong Phần này, học sinh học cách kết hợp các bộ xử lý và kết nối với nhau để tạo ra các luồng dữ liệu thực tế.</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6: Trong Phần này, học viên tìm hiểu cách nhóm các luồng dữ liệu theo nhóm để tạo Nhóm Quy trình.</a:t>
            </a:r>
            <a:endParaRPr/>
          </a:p>
          <a:p>
            <a:pPr indent="0" lvl="0" marL="0" rtl="0" algn="l">
              <a:lnSpc>
                <a:spcPct val="80000"/>
              </a:lnSpc>
              <a:spcBef>
                <a:spcPts val="0"/>
              </a:spcBef>
              <a:spcAft>
                <a:spcPts val="0"/>
              </a:spcAft>
              <a:buNone/>
            </a:pPr>
            <a:r>
              <a:rPr lang="en-US" sz="390">
                <a:latin typeface="Arial"/>
                <a:ea typeface="Arial"/>
                <a:cs typeface="Arial"/>
                <a:sym typeface="Arial"/>
              </a:rPr>
              <a:t>PG có thể được sử dụng để kết hợp một cách hợp lý các luồng dữ liệu có thể được sử dụng lại cũng như được lưu dưới dạng mẫu.</a:t>
            </a:r>
            <a:endParaRPr sz="390">
              <a:latin typeface="Arial"/>
              <a:ea typeface="Arial"/>
              <a:cs typeface="Arial"/>
              <a:sym typeface="Arial"/>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b="1" lang="en-US" sz="390" u="none">
                <a:latin typeface="Arial"/>
                <a:ea typeface="Arial"/>
                <a:cs typeface="Arial"/>
                <a:sym typeface="Arial"/>
              </a:rPr>
              <a:t>[Thông điệp chính]</a:t>
            </a:r>
            <a:endParaRPr sz="390" u="none">
              <a:latin typeface="Arial"/>
              <a:ea typeface="Arial"/>
              <a:cs typeface="Arial"/>
              <a:sym typeface="Arial"/>
            </a:endParaRPr>
          </a:p>
          <a:p>
            <a:pPr indent="0" lvl="0" marL="0" rtl="0" algn="l">
              <a:lnSpc>
                <a:spcPct val="461538"/>
              </a:lnSpc>
              <a:spcBef>
                <a:spcPts val="1000"/>
              </a:spcBef>
              <a:spcAft>
                <a:spcPts val="0"/>
              </a:spcAft>
              <a:buNone/>
            </a:pPr>
            <a:r>
              <a:rPr lang="en-US" sz="390">
                <a:latin typeface="Arial"/>
                <a:ea typeface="Arial"/>
                <a:cs typeface="Arial"/>
                <a:sym typeface="Arial"/>
              </a:rPr>
              <a:t>Trong bài này, bạn sẽ học được</a:t>
            </a:r>
            <a:endParaRPr sz="390">
              <a:latin typeface="Arial"/>
              <a:ea typeface="Arial"/>
              <a:cs typeface="Arial"/>
              <a:sym typeface="Arial"/>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 khái niệm và thành phần cốt lõi của Apache NiFi.</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Giao diện người dùng tổng thể cho Apache NiFi.</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 bộ xử lý Apache NiFi thường được sử dụng trong mỗi danh mục.</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tạo kết nối giữa các bộ xử lý dựa trên các mối quan hệ.</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đặt bộ xử lý và kết nối với nhau để tạo luồng dữ liệu thực tế.</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nhóm các luồng dữ liệu theo nhóm để tạo Nhóm quy trình.</a:t>
            </a:r>
            <a:endParaRPr sz="390">
              <a:latin typeface="Arial"/>
              <a:ea typeface="Arial"/>
              <a:cs typeface="Arial"/>
              <a:sym typeface="Arial"/>
            </a:endParaRPr>
          </a:p>
        </p:txBody>
      </p:sp>
      <p:sp>
        <p:nvSpPr>
          <p:cNvPr id="3047" name="Google Shape;3047;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p11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5" name="Google Shape;3065;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020">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b="0" lang="en-US" sz="1020">
                <a:latin typeface="Arial"/>
                <a:ea typeface="Arial"/>
                <a:cs typeface="Arial"/>
                <a:sym typeface="Arial"/>
              </a:rPr>
              <a:t>Thuật ngữ "Mối quan hệ" có thể gây nhầm lẫn cho nhiều sinh viên quen thuộc với "Hệ thống quản lý cơ sở dữ liệu quan hệ" hoặc cơ sở dữ liệu dựa trên biểu đồ có các nút và cạnh, trong đó các cạnh biểu thị các mối quan hệ.</a:t>
            </a:r>
            <a:endParaRPr/>
          </a:p>
          <a:p>
            <a:pPr indent="0" lvl="0" marL="0" rtl="0" algn="l">
              <a:lnSpc>
                <a:spcPct val="80000"/>
              </a:lnSpc>
              <a:spcBef>
                <a:spcPts val="0"/>
              </a:spcBef>
              <a:spcAft>
                <a:spcPts val="0"/>
              </a:spcAft>
              <a:buNone/>
            </a:pPr>
            <a:r>
              <a:rPr b="0" lang="en-US" sz="1020">
                <a:latin typeface="Arial"/>
                <a:ea typeface="Arial"/>
                <a:cs typeface="Arial"/>
                <a:sym typeface="Arial"/>
              </a:rPr>
              <a:t>Thuật ngữ, như được sử dụng bởi NiFi không liên quan gì đến những điều này.</a:t>
            </a:r>
            <a:endParaRPr/>
          </a:p>
          <a:p>
            <a:pPr indent="0" lvl="0" marL="0" rtl="0" algn="l">
              <a:lnSpc>
                <a:spcPct val="80000"/>
              </a:lnSpc>
              <a:spcBef>
                <a:spcPts val="0"/>
              </a:spcBef>
              <a:spcAft>
                <a:spcPts val="0"/>
              </a:spcAft>
              <a:buNone/>
            </a:pPr>
            <a:r>
              <a:rPr b="0" lang="en-US" sz="1020">
                <a:latin typeface="Arial"/>
                <a:ea typeface="Arial"/>
                <a:cs typeface="Arial"/>
                <a:sym typeface="Arial"/>
              </a:rPr>
              <a:t>Trong NiFi, có một Mối quan hệ cho mọi đầu ra có thể có từ bộ xử lý và loại đầu ra đặt tên cho Mối quan hệ.</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0" lang="en-US" sz="1020">
                <a:latin typeface="Arial"/>
                <a:ea typeface="Arial"/>
                <a:cs typeface="Arial"/>
                <a:sym typeface="Arial"/>
              </a:rPr>
              <a:t>Mặc dù hình ảnh hiển thị một quy trình trong đó mỗi mối quan hệ đi đến một bộ xử lý riêng biệt, nhưng trên thực tế, một kết nối có thể bao gồm nhiều mối quan hệ.</a:t>
            </a:r>
            <a:endParaRPr/>
          </a:p>
          <a:p>
            <a:pPr indent="0" lvl="0" marL="0" rtl="0" algn="l">
              <a:lnSpc>
                <a:spcPct val="80000"/>
              </a:lnSpc>
              <a:spcBef>
                <a:spcPts val="0"/>
              </a:spcBef>
              <a:spcAft>
                <a:spcPts val="0"/>
              </a:spcAft>
              <a:buNone/>
            </a:pPr>
            <a:r>
              <a:rPr b="0" lang="en-US" sz="1020">
                <a:latin typeface="Arial"/>
                <a:ea typeface="Arial"/>
                <a:cs typeface="Arial"/>
                <a:sym typeface="Arial"/>
              </a:rPr>
              <a:t>Các mối quan hệ có thể được định tuyến đến nhiều bộ xử lý xuôi dòng, trong trường hợp đó, FlowFile được sao chép và gửi trên mỗi tuyến.</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1" lang="en-US" sz="1020">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Đầu ra kết quả của Bộ xử lý đặt tên cho Mối quan hệ.</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Do đó, mọi kết quả đầu ra có thể trở thành Mối quan hệ.</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Một số ví dụ Mối quan hệ thành công (đầu ra là kết quả của một hoạt động thành công trên Bộ xử lý), thất bại, v.v.</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Bộ xử lý phải cung cấp một lộ trình cho đầu ra của tất cả các Mối quan hệ FlowFiles.</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Tuyến đường có thể là một Bộ xử lý xuôi dòng thực tế, hoặc nó có thể đơn giản là tự động kết thúc trong bộ xử lý hiện tại.</a:t>
            </a:r>
            <a:endParaRPr b="0"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1"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1" lang="en-US" sz="1020">
                <a:solidFill>
                  <a:schemeClr val="dk1"/>
                </a:solidFill>
                <a:latin typeface="Arial"/>
                <a:ea typeface="Arial"/>
                <a:cs typeface="Arial"/>
                <a:sym typeface="Arial"/>
              </a:rPr>
              <a:t>[Tài liệu tham khảo]</a:t>
            </a:r>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(p112~120)</a:t>
            </a:r>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https://nifi.apache.org/docs.html</a:t>
            </a:r>
            <a:endParaRPr/>
          </a:p>
          <a:p>
            <a:pPr indent="0" lvl="0" marL="0" rtl="0" algn="l">
              <a:lnSpc>
                <a:spcPct val="80000"/>
              </a:lnSpc>
              <a:spcBef>
                <a:spcPts val="0"/>
              </a:spcBef>
              <a:spcAft>
                <a:spcPts val="0"/>
              </a:spcAft>
              <a:buNone/>
            </a:pPr>
            <a:r>
              <a:rPr lang="en-US" sz="1020">
                <a:latin typeface="Arial"/>
                <a:ea typeface="Arial"/>
                <a:cs typeface="Arial"/>
                <a:sym typeface="Arial"/>
              </a:rPr>
              <a:t>https://nifi.apache.org/docs/nifi-docs/html/user-guide.html</a:t>
            </a:r>
            <a:endParaRPr sz="1020">
              <a:latin typeface="Arial"/>
              <a:ea typeface="Arial"/>
              <a:cs typeface="Arial"/>
              <a:sym typeface="Arial"/>
            </a:endParaRPr>
          </a:p>
        </p:txBody>
      </p:sp>
      <p:sp>
        <p:nvSpPr>
          <p:cNvPr id="3066" name="Google Shape;3066;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p1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5" name="Google Shape;3075;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Một số sinh viên có thể thắc mắc tại sao hàng đợi hiển thị màu đỏ và xanh lục.</a:t>
            </a:r>
            <a:endParaRPr/>
          </a:p>
          <a:p>
            <a:pPr indent="0" lvl="0" marL="0" rtl="0" algn="l">
              <a:spcBef>
                <a:spcPts val="0"/>
              </a:spcBef>
              <a:spcAft>
                <a:spcPts val="0"/>
              </a:spcAft>
              <a:buNone/>
            </a:pPr>
            <a:r>
              <a:rPr b="0" lang="en-US">
                <a:latin typeface="Arial"/>
                <a:ea typeface="Arial"/>
                <a:cs typeface="Arial"/>
                <a:sym typeface="Arial"/>
              </a:rPr>
              <a:t>Chúng tôi sẽ bao gồm áp lực trở lại sau.</a:t>
            </a:r>
            <a:endParaRPr/>
          </a:p>
          <a:p>
            <a:pPr indent="0" lvl="0" marL="0" rtl="0" algn="l">
              <a:spcBef>
                <a:spcPts val="0"/>
              </a:spcBef>
              <a:spcAft>
                <a:spcPts val="0"/>
              </a:spcAft>
              <a:buNone/>
            </a:pPr>
            <a:r>
              <a:rPr b="0" lang="en-US">
                <a:latin typeface="Arial"/>
                <a:ea typeface="Arial"/>
                <a:cs typeface="Arial"/>
                <a:sym typeface="Arial"/>
              </a:rPr>
              <a:t>Màu xanh lục/Vàng/Đỏ biểu thị nguy cơ xếp hàng quá đông như dự kiến.</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kết nối cũng tự động hoạt động như hàng đợi và đệm các tệp lưu lượng đến.</a:t>
            </a:r>
            <a:endParaRPr b="0" sz="1200">
              <a:solidFill>
                <a:schemeClr val="dk1"/>
              </a:solidFill>
              <a:latin typeface="Arial"/>
              <a:ea typeface="Arial"/>
              <a:cs typeface="Arial"/>
              <a:sym typeface="Arial"/>
            </a:endParaRPr>
          </a:p>
        </p:txBody>
      </p:sp>
      <p:sp>
        <p:nvSpPr>
          <p:cNvPr id="3076" name="Google Shape;3076;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p1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7" name="Google Shape;3087;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Chúng tôi hiển thị tùy chọn Nguồn gốc ở đây nhưng sẽ không đề cập đến tùy chọn này vì tùy chọn này nâng cao hơn.</a:t>
            </a:r>
            <a:endParaRPr/>
          </a:p>
          <a:p>
            <a:pPr indent="0" lvl="0" marL="0" rtl="0" algn="l">
              <a:spcBef>
                <a:spcPts val="0"/>
              </a:spcBef>
              <a:spcAft>
                <a:spcPts val="0"/>
              </a:spcAft>
              <a:buNone/>
            </a:pPr>
            <a:r>
              <a:rPr b="0" lang="en-US">
                <a:latin typeface="Arial"/>
                <a:ea typeface="Arial"/>
                <a:cs typeface="Arial"/>
                <a:sym typeface="Arial"/>
              </a:rPr>
              <a:t>Học sinh chỉ cần biết rằng chúng tôi có thể xem lịch sử của các tệp luồng (bất kỳ bản sao nào? sửa đổi? v.v.) thông qua tùy chọn xuất xứ.</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có thể xem thông tin chi tiết về FlowFiles hiện đang xếp hàng trong bộ đệm kết nối.</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thậm chí có thể tải xuống và xem nội dung thực tế của tệp dòng.</a:t>
            </a:r>
            <a:endParaRPr b="0" sz="1200">
              <a:solidFill>
                <a:schemeClr val="dk1"/>
              </a:solidFill>
              <a:latin typeface="Arial"/>
              <a:ea typeface="Arial"/>
              <a:cs typeface="Arial"/>
              <a:sym typeface="Arial"/>
            </a:endParaRPr>
          </a:p>
        </p:txBody>
      </p:sp>
      <p:sp>
        <p:nvSpPr>
          <p:cNvPr id="3088" name="Google Shape;3088;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p1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2" name="Google Shape;3102;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Tất cả các tệp dòng có một id duy nhất (UUID0 được sử dụng để lập chỉ mục và theo dõi các tệp dòng.</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Có một số thuộc tính cơ bản mà tất cả các tệp luồng đều có.</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Người dùng cũng có thể thêm các thuộc tính khác.</a:t>
            </a:r>
            <a:endParaRPr b="1" sz="1200">
              <a:solidFill>
                <a:schemeClr val="dk1"/>
              </a:solidFill>
              <a:latin typeface="Arial"/>
              <a:ea typeface="Arial"/>
              <a:cs typeface="Arial"/>
              <a:sym typeface="Arial"/>
            </a:endParaRPr>
          </a:p>
        </p:txBody>
      </p:sp>
      <p:sp>
        <p:nvSpPr>
          <p:cNvPr id="3103" name="Google Shape;3103;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p1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3" name="Google Shape;3113;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Người dùng thường cần xóa Bộ xử lý và/hoặc Kết nối khi họ sửa đổi luồng dữ liệu.</a:t>
            </a:r>
            <a:endParaRPr/>
          </a:p>
          <a:p>
            <a:pPr indent="0" lvl="0" marL="0" rtl="0" algn="l">
              <a:spcBef>
                <a:spcPts val="0"/>
              </a:spcBef>
              <a:spcAft>
                <a:spcPts val="0"/>
              </a:spcAft>
              <a:buNone/>
            </a:pPr>
            <a:r>
              <a:rPr b="0" lang="en-US">
                <a:latin typeface="Arial"/>
                <a:ea typeface="Arial"/>
                <a:cs typeface="Arial"/>
                <a:sym typeface="Arial"/>
              </a:rPr>
              <a:t>Các bộ xử lý vẫn được kết nối với Kết nối phải được xóa khỏi Kết nối trước khi có thể xóa kết nối đó.</a:t>
            </a:r>
            <a:endParaRPr/>
          </a:p>
          <a:p>
            <a:pPr indent="0" lvl="0" marL="0" rtl="0" algn="l">
              <a:spcBef>
                <a:spcPts val="0"/>
              </a:spcBef>
              <a:spcAft>
                <a:spcPts val="0"/>
              </a:spcAft>
              <a:buNone/>
            </a:pPr>
            <a:r>
              <a:rPr b="0" lang="en-US">
                <a:latin typeface="Arial"/>
                <a:ea typeface="Arial"/>
                <a:cs typeface="Arial"/>
                <a:sym typeface="Arial"/>
              </a:rPr>
              <a:t>Điều đó có nghĩa là xóa Kết nối, tuy nhiên, không thể xóa Kết nối trừ khi hàng đợi trống.</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Cách làm trống hàng đợi kết nối</a:t>
            </a:r>
            <a:endParaRPr b="0" sz="1200">
              <a:solidFill>
                <a:schemeClr val="dk1"/>
              </a:solidFill>
              <a:latin typeface="Arial"/>
              <a:ea typeface="Arial"/>
              <a:cs typeface="Arial"/>
              <a:sym typeface="Arial"/>
            </a:endParaRPr>
          </a:p>
        </p:txBody>
      </p:sp>
      <p:sp>
        <p:nvSpPr>
          <p:cNvPr id="3114" name="Google Shape;3114;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p11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5" name="Google Shape;3125;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Trang trình bày này chứa một video được nhúng.</a:t>
            </a:r>
            <a:endParaRPr/>
          </a:p>
          <a:p>
            <a:pPr indent="0" lvl="0" marL="0" rtl="0" algn="l">
              <a:spcBef>
                <a:spcPts val="0"/>
              </a:spcBef>
              <a:spcAft>
                <a:spcPts val="0"/>
              </a:spcAft>
              <a:buNone/>
            </a:pPr>
            <a:r>
              <a:rPr b="0" lang="en-US">
                <a:latin typeface="Arial"/>
                <a:ea typeface="Arial"/>
                <a:cs typeface="Arial"/>
                <a:sym typeface="Arial"/>
              </a:rPr>
              <a:t>Nhấp vào hình ảnh để xem tạo kết nối.</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Cách thêm kết nối giữa hai bộ xử lý</a:t>
            </a:r>
            <a:endParaRPr b="0" sz="1200">
              <a:solidFill>
                <a:schemeClr val="dk1"/>
              </a:solidFill>
              <a:latin typeface="Arial"/>
              <a:ea typeface="Arial"/>
              <a:cs typeface="Arial"/>
              <a:sym typeface="Arial"/>
            </a:endParaRPr>
          </a:p>
        </p:txBody>
      </p:sp>
      <p:sp>
        <p:nvSpPr>
          <p:cNvPr id="3126" name="Google Shape;3126;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p12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7" name="Google Shape;3137;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Khi thiết lập Kết nối, người dùng phải chọn (các) Mối quan hệ cho Kết nối.</a:t>
            </a:r>
            <a:endParaRPr b="0" sz="1200">
              <a:solidFill>
                <a:schemeClr val="dk1"/>
              </a:solidFill>
              <a:latin typeface="Arial"/>
              <a:ea typeface="Arial"/>
              <a:cs typeface="Arial"/>
              <a:sym typeface="Arial"/>
            </a:endParaRPr>
          </a:p>
        </p:txBody>
      </p:sp>
      <p:sp>
        <p:nvSpPr>
          <p:cNvPr id="3138" name="Google Shape;3138;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p12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1" name="Google Shape;3151;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Trong một số luồng dữ liệu, việc loại bỏ các tệp luồng cũ và cũ là điều hợp lý.</a:t>
            </a:r>
            <a:endParaRPr/>
          </a:p>
          <a:p>
            <a:pPr indent="0" lvl="0" marL="0" rtl="0" algn="l">
              <a:spcBef>
                <a:spcPts val="0"/>
              </a:spcBef>
              <a:spcAft>
                <a:spcPts val="0"/>
              </a:spcAft>
              <a:buNone/>
            </a:pPr>
            <a:r>
              <a:rPr b="0" lang="en-US">
                <a:latin typeface="Arial"/>
                <a:ea typeface="Arial"/>
                <a:cs typeface="Arial"/>
                <a:sym typeface="Arial"/>
              </a:rPr>
              <a:t>Trường hợp sử dụng có thể là nếu đã quá nhiều thời gian trôi qua, việc xử lý FlowFile đó không còn quan trọng hoặc thậm chí có thể phản tác dụng.</a:t>
            </a:r>
            <a:endParaRPr/>
          </a:p>
          <a:p>
            <a:pPr indent="0" lvl="0" marL="0" rtl="0" algn="l">
              <a:spcBef>
                <a:spcPts val="0"/>
              </a:spcBef>
              <a:spcAft>
                <a:spcPts val="0"/>
              </a:spcAft>
              <a:buNone/>
            </a:pPr>
            <a:r>
              <a:rPr b="0" lang="en-US">
                <a:latin typeface="Arial"/>
                <a:ea typeface="Arial"/>
                <a:cs typeface="Arial"/>
                <a:sym typeface="Arial"/>
              </a:rPr>
              <a:t>Chúng tôi có thể đang tổng hợp một số dữ liệu qua Cửa sổ thời gian với bộ Watermark. (Vui lòng xem lại chương nhập nội dung phát trực tuyến với học sinh)</a:t>
            </a:r>
            <a:endParaRPr/>
          </a:p>
          <a:p>
            <a:pPr indent="0" lvl="0" marL="0" rtl="0" algn="l">
              <a:spcBef>
                <a:spcPts val="0"/>
              </a:spcBef>
              <a:spcAft>
                <a:spcPts val="0"/>
              </a:spcAft>
              <a:buNone/>
            </a:pPr>
            <a:r>
              <a:rPr b="0" lang="en-US">
                <a:latin typeface="Arial"/>
                <a:ea typeface="Arial"/>
                <a:cs typeface="Arial"/>
                <a:sym typeface="Arial"/>
              </a:rPr>
              <a:t>Nếu FlowFile cũ hơn watermark, chúng tôi không muốn xử lý nó nữa.</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FlowFiles xếp hàng đợi trong bộ đệm kết nối có thể được đặt hết hạn.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Nếu một ngày hết hạn được đặt, sẽ có một đồng hồ nhỏ cho biết có một yếu tố hết hạn.</a:t>
            </a:r>
            <a:endParaRPr b="1" sz="1200">
              <a:solidFill>
                <a:schemeClr val="dk1"/>
              </a:solidFill>
              <a:latin typeface="Arial"/>
              <a:ea typeface="Arial"/>
              <a:cs typeface="Arial"/>
              <a:sym typeface="Arial"/>
            </a:endParaRPr>
          </a:p>
        </p:txBody>
      </p:sp>
      <p:sp>
        <p:nvSpPr>
          <p:cNvPr id="3152" name="Google Shape;3152;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Cú pháp của các đối số lệnh con.</a:t>
            </a:r>
            <a:endParaRPr/>
          </a:p>
          <a:p>
            <a:pPr indent="0" lvl="0" marL="0" rtl="0" algn="l">
              <a:spcBef>
                <a:spcPts val="0"/>
              </a:spcBef>
              <a:spcAft>
                <a:spcPts val="0"/>
              </a:spcAft>
              <a:buNone/>
            </a:pPr>
            <a:r>
              <a:rPr b="0" lang="en-US">
                <a:latin typeface="Arial"/>
                <a:ea typeface="Arial"/>
                <a:cs typeface="Arial"/>
                <a:sym typeface="Arial"/>
              </a:rPr>
              <a:t>Tất cả chúng đều bắt đầu bằng hai dấu gạch ngang theo sau là tên của đối số.</a:t>
            </a:r>
            <a:endParaRPr/>
          </a:p>
          <a:p>
            <a:pPr indent="0" lvl="0" marL="0" rtl="0" algn="l">
              <a:spcBef>
                <a:spcPts val="0"/>
              </a:spcBef>
              <a:spcAft>
                <a:spcPts val="0"/>
              </a:spcAft>
              <a:buNone/>
            </a:pPr>
            <a:r>
              <a:rPr b="0" lang="en-US">
                <a:latin typeface="Arial"/>
                <a:ea typeface="Arial"/>
                <a:cs typeface="Arial"/>
                <a:sym typeface="Arial"/>
              </a:rPr>
              <a:t>Có 3 đối số sẽ luôn được yêu cầu, bất kể lệnh con.</a:t>
            </a:r>
            <a:endParaRPr/>
          </a:p>
          <a:p>
            <a:pPr indent="0" lvl="0" marL="0" rtl="0" algn="l">
              <a:spcBef>
                <a:spcPts val="0"/>
              </a:spcBef>
              <a:spcAft>
                <a:spcPts val="0"/>
              </a:spcAft>
              <a:buNone/>
            </a:pPr>
            <a:r>
              <a:rPr b="0" lang="en-US">
                <a:latin typeface="Arial"/>
                <a:ea typeface="Arial"/>
                <a:cs typeface="Arial"/>
                <a:sym typeface="Arial"/>
              </a:rPr>
              <a:t>3 đối số này cung cấp cho Sqoop thông tin cần thiết để kết nối với RDBMS.</a:t>
            </a:r>
            <a:endParaRPr/>
          </a:p>
          <a:p>
            <a:pPr indent="0" lvl="0" marL="0" rtl="0" algn="l">
              <a:spcBef>
                <a:spcPts val="0"/>
              </a:spcBef>
              <a:spcAft>
                <a:spcPts val="0"/>
              </a:spcAft>
              <a:buNone/>
            </a:pPr>
            <a:r>
              <a:rPr b="0" lang="en-US">
                <a:latin typeface="Arial"/>
                <a:ea typeface="Arial"/>
                <a:cs typeface="Arial"/>
                <a:sym typeface="Arial"/>
              </a:rPr>
              <a:t>Chúng là chuỗi kết nối JDBC, tên người dùng để đăng nhập vào RDBMS và mật khẩu.</a:t>
            </a:r>
            <a:endParaRPr b="0">
              <a:latin typeface="Arial"/>
              <a:ea typeface="Arial"/>
              <a:cs typeface="Arial"/>
              <a:sym typeface="Arial"/>
            </a:endParaRPr>
          </a:p>
        </p:txBody>
      </p:sp>
      <p:sp>
        <p:nvSpPr>
          <p:cNvPr id="279" name="Google Shape;27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p12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4" name="Google Shape;3164;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Khi áp suất ngược được áp dụng, nó sẽ ngăn Bộ xử lý nguồn 1 bước ngược dòng gửi thêm FlowFiles xuôi dòng tới Bộ xử lý bị ảnh hưởng.</a:t>
            </a:r>
            <a:endParaRPr/>
          </a:p>
          <a:p>
            <a:pPr indent="0" lvl="0" marL="0" rtl="0" algn="l">
              <a:spcBef>
                <a:spcPts val="0"/>
              </a:spcBef>
              <a:spcAft>
                <a:spcPts val="0"/>
              </a:spcAft>
              <a:buNone/>
            </a:pPr>
            <a:r>
              <a:rPr b="0" lang="en-US">
                <a:latin typeface="Arial"/>
                <a:ea typeface="Arial"/>
                <a:cs typeface="Arial"/>
                <a:sym typeface="Arial"/>
              </a:rPr>
              <a:t>Đến lượt nó, điều này sẽ khiến hàng đợi của Bộ xử lý đó bắt đầu chồng chất.</a:t>
            </a:r>
            <a:endParaRPr/>
          </a:p>
          <a:p>
            <a:pPr indent="0" lvl="0" marL="0" rtl="0" algn="l">
              <a:spcBef>
                <a:spcPts val="0"/>
              </a:spcBef>
              <a:spcAft>
                <a:spcPts val="0"/>
              </a:spcAft>
              <a:buNone/>
            </a:pPr>
            <a:r>
              <a:rPr b="0" lang="en-US">
                <a:latin typeface="Arial"/>
                <a:ea typeface="Arial"/>
                <a:cs typeface="Arial"/>
                <a:sym typeface="Arial"/>
              </a:rPr>
              <a:t>Đó là lý do tại sao áp suất ngược có thể lan truyền ngược dòng khi mỗi hàng đợi của Bộ xử lý đầy lên.</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Áp suất ngược có thể được thiết lập dựa trên hai yếu tố: số lượng FlowFiles đang chờ (điều này không tính đến kích thước của các FlowFiles này) hoặc tổng kích thước của các FlowFiles đã xếp hàng đợi (điều này không tính đến số lượng FlowFiles).</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Tuy nhiên, cùng nhau, họ chiếm cả hai.</a:t>
            </a:r>
            <a:endParaRPr b="1" sz="1200">
              <a:solidFill>
                <a:schemeClr val="dk1"/>
              </a:solidFill>
              <a:latin typeface="Arial"/>
              <a:ea typeface="Arial"/>
              <a:cs typeface="Arial"/>
              <a:sym typeface="Arial"/>
            </a:endParaRPr>
          </a:p>
        </p:txBody>
      </p:sp>
      <p:sp>
        <p:nvSpPr>
          <p:cNvPr id="3165" name="Google Shape;3165;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p12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7" name="Google Shape;3177;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930">
                <a:latin typeface="Arial"/>
                <a:ea typeface="Arial"/>
                <a:cs typeface="Arial"/>
                <a:sym typeface="Arial"/>
              </a:rPr>
              <a:t>[Hướng dẫn của giảng viên] </a:t>
            </a:r>
            <a:endParaRPr/>
          </a:p>
          <a:p>
            <a:pPr indent="0" lvl="0" marL="0" rtl="0" algn="l">
              <a:lnSpc>
                <a:spcPct val="80000"/>
              </a:lnSpc>
              <a:spcBef>
                <a:spcPts val="0"/>
              </a:spcBef>
              <a:spcAft>
                <a:spcPts val="0"/>
              </a:spcAft>
              <a:buNone/>
            </a:pPr>
            <a:r>
              <a:rPr b="1" i="0" lang="en-US" sz="930">
                <a:solidFill>
                  <a:schemeClr val="dk1"/>
                </a:solidFill>
                <a:latin typeface="Arial"/>
                <a:ea typeface="Arial"/>
                <a:cs typeface="Arial"/>
                <a:sym typeface="Arial"/>
              </a:rPr>
              <a:t>Không cân bằng tải: </a:t>
            </a:r>
            <a:r>
              <a:rPr b="0" i="0" lang="en-US" sz="930">
                <a:solidFill>
                  <a:schemeClr val="dk1"/>
                </a:solidFill>
                <a:latin typeface="Arial"/>
                <a:ea typeface="Arial"/>
                <a:cs typeface="Arial"/>
                <a:sym typeface="Arial"/>
              </a:rPr>
              <a:t>Không tải FlowFiles cân bằng giữa các nút trong cụm. Đây là mặc định.</a:t>
            </a:r>
            <a:endParaRPr b="0" i="0" sz="930">
              <a:solidFill>
                <a:schemeClr val="dk1"/>
              </a:solidFill>
              <a:latin typeface="Arial"/>
              <a:ea typeface="Arial"/>
              <a:cs typeface="Arial"/>
              <a:sym typeface="Arial"/>
            </a:endParaRPr>
          </a:p>
          <a:p>
            <a:pPr indent="-285750" lvl="0" marL="285750" rtl="0" algn="l">
              <a:lnSpc>
                <a:spcPct val="80000"/>
              </a:lnSpc>
              <a:spcBef>
                <a:spcPts val="0"/>
              </a:spcBef>
              <a:spcAft>
                <a:spcPts val="0"/>
              </a:spcAft>
              <a:buClr>
                <a:schemeClr val="dk1"/>
              </a:buClr>
              <a:buSzPts val="930"/>
              <a:buFont typeface="Arial"/>
              <a:buChar char="•"/>
            </a:pPr>
            <a:r>
              <a:rPr b="1" i="0" lang="en-US" sz="930">
                <a:solidFill>
                  <a:schemeClr val="dk1"/>
                </a:solidFill>
                <a:latin typeface="Arial"/>
                <a:ea typeface="Arial"/>
                <a:cs typeface="Arial"/>
                <a:sym typeface="Arial"/>
              </a:rPr>
              <a:t>Phân vùng theo thuộc tính: </a:t>
            </a:r>
            <a:r>
              <a:rPr b="0" i="0" lang="en-US" sz="930">
                <a:solidFill>
                  <a:schemeClr val="dk1"/>
                </a:solidFill>
                <a:latin typeface="Arial"/>
                <a:ea typeface="Arial"/>
                <a:cs typeface="Arial"/>
                <a:sym typeface="Arial"/>
              </a:rPr>
              <a:t>Xác định nút nào sẽ gửi FlowFile đã cho dựa trên giá trị của Thuộc tính FlowFile do người dùng chỉ định. Tất cả các FlowFiles có cùng giá trị cho Thuộc tính sẽ được gửi đến cùng một nút trong cụm. Nếu nút đích bị ngắt kết nối khỏi cụm hoặc nếu không thể giao tiếp, dữ liệu sẽ không chuyển sang nút khác. Dữ liệu sẽ xếp hàng, chờ nút khả dụng trở lại. Ngoài ra, nếu một nút tham gia hoặc rời khỏi cụm cần phải cân bằng lại dữ liệu, thì hàm băm nhất quán sẽ được áp dụng để tránh phải phân phối lại tất cả dữ liệu.</a:t>
            </a:r>
            <a:endParaRPr/>
          </a:p>
          <a:p>
            <a:pPr indent="-285750" lvl="0" marL="285750" rtl="0" algn="l">
              <a:lnSpc>
                <a:spcPct val="80000"/>
              </a:lnSpc>
              <a:spcBef>
                <a:spcPts val="0"/>
              </a:spcBef>
              <a:spcAft>
                <a:spcPts val="0"/>
              </a:spcAft>
              <a:buClr>
                <a:schemeClr val="dk1"/>
              </a:buClr>
              <a:buSzPts val="930"/>
              <a:buFont typeface="Arial"/>
              <a:buChar char="•"/>
            </a:pPr>
            <a:r>
              <a:rPr b="1" i="0" lang="en-US" sz="930">
                <a:solidFill>
                  <a:schemeClr val="dk1"/>
                </a:solidFill>
                <a:latin typeface="Arial"/>
                <a:ea typeface="Arial"/>
                <a:cs typeface="Arial"/>
                <a:sym typeface="Arial"/>
              </a:rPr>
              <a:t>Vòng tròn: </a:t>
            </a:r>
            <a:r>
              <a:rPr b="0" i="0" lang="en-US" sz="930">
                <a:solidFill>
                  <a:schemeClr val="dk1"/>
                </a:solidFill>
                <a:latin typeface="Arial"/>
                <a:ea typeface="Arial"/>
                <a:cs typeface="Arial"/>
                <a:sym typeface="Arial"/>
              </a:rPr>
              <a:t>FlowFiles sẽ được phân phối tới các nút trong cụm theo kiểu vòng tròn. Nếu một nút bị ngắt kết nối khỏi cụm hoặc nếu không thể giao tiếp với một nút, dữ liệu được xếp hàng đợi cho nút đó sẽ được tự động phân phối lại cho (các) nút khác. Nếu một nút không thể nhận dữ liệu nhanh như các nút khác trong cụm, thì nút đó cũng có thể bị bỏ qua trong một hoặc nhiều lần lặp để tối đa hóa thông lượng phân phối dữ liệu trên toàn cụm.</a:t>
            </a:r>
            <a:endParaRPr/>
          </a:p>
          <a:p>
            <a:pPr indent="-285750" lvl="0" marL="285750" rtl="0" algn="l">
              <a:lnSpc>
                <a:spcPct val="80000"/>
              </a:lnSpc>
              <a:spcBef>
                <a:spcPts val="0"/>
              </a:spcBef>
              <a:spcAft>
                <a:spcPts val="0"/>
              </a:spcAft>
              <a:buClr>
                <a:schemeClr val="dk1"/>
              </a:buClr>
              <a:buSzPts val="930"/>
              <a:buFont typeface="Arial"/>
              <a:buChar char="•"/>
            </a:pPr>
            <a:r>
              <a:rPr b="1" i="0" lang="en-US" sz="930">
                <a:solidFill>
                  <a:schemeClr val="dk1"/>
                </a:solidFill>
                <a:latin typeface="Arial"/>
                <a:ea typeface="Arial"/>
                <a:cs typeface="Arial"/>
                <a:sym typeface="Arial"/>
              </a:rPr>
              <a:t>Node đơn: </a:t>
            </a:r>
            <a:r>
              <a:rPr b="0" i="0" lang="en-US" sz="930">
                <a:solidFill>
                  <a:schemeClr val="dk1"/>
                </a:solidFill>
                <a:latin typeface="Arial"/>
                <a:ea typeface="Arial"/>
                <a:cs typeface="Arial"/>
                <a:sym typeface="Arial"/>
              </a:rPr>
              <a:t>Tất cả FlowFiles sẽ được gửi đến một nút duy nhất trong cụm. Nút nào chúng được gửi đến không thể định cấu hình được. Nếu nút bị ngắt kết nối khỏi cụm hoặc nếu không thể giao tiếp với nút, dữ liệu được xếp hàng đợi cho nút đó sẽ vẫn được xếp hàng đợi cho đến khi nút khả dụng trở lại.</a:t>
            </a:r>
            <a:endParaRPr b="0" i="0" sz="930">
              <a:solidFill>
                <a:schemeClr val="dk1"/>
              </a:solidFill>
              <a:latin typeface="Arial"/>
              <a:ea typeface="Arial"/>
              <a:cs typeface="Arial"/>
              <a:sym typeface="Arial"/>
            </a:endParaRPr>
          </a:p>
          <a:p>
            <a:pPr indent="-226695" lvl="0" marL="285750" rtl="0" algn="l">
              <a:lnSpc>
                <a:spcPct val="80000"/>
              </a:lnSpc>
              <a:spcBef>
                <a:spcPts val="0"/>
              </a:spcBef>
              <a:spcAft>
                <a:spcPts val="0"/>
              </a:spcAft>
              <a:buClr>
                <a:schemeClr val="dk1"/>
              </a:buClr>
              <a:buSzPts val="930"/>
              <a:buFont typeface="Arial"/>
              <a:buNone/>
            </a:pPr>
            <a:r>
              <a:t/>
            </a:r>
            <a:endParaRPr b="0" sz="930">
              <a:latin typeface="Arial"/>
              <a:ea typeface="Arial"/>
              <a:cs typeface="Arial"/>
              <a:sym typeface="Arial"/>
            </a:endParaRPr>
          </a:p>
          <a:p>
            <a:pPr indent="0" lvl="0" marL="0" rtl="0" algn="l">
              <a:lnSpc>
                <a:spcPct val="80000"/>
              </a:lnSpc>
              <a:spcBef>
                <a:spcPts val="0"/>
              </a:spcBef>
              <a:spcAft>
                <a:spcPts val="0"/>
              </a:spcAft>
              <a:buNone/>
            </a:pPr>
            <a:r>
              <a:rPr b="1" lang="en-US" sz="930">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Có thể thiết lập các chiến lược khác nhau để cân bằng tải khi xử lý FlowFiles được xếp hàng đợi trong bộ đệm Kết nối. Chọn từ danh sách thả xuống. Nếu chiến lược cân bằng tải được chọn, nén sẽ trở thành một tùy chọn. Người dùng chỉ có thể nén thuộc tính hoặc thuộc tính và nội dung.</a:t>
            </a:r>
            <a:endParaRPr b="0"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0"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1" lang="en-US" sz="930">
                <a:solidFill>
                  <a:schemeClr val="dk1"/>
                </a:solidFill>
                <a:latin typeface="Arial"/>
                <a:ea typeface="Arial"/>
                <a:cs typeface="Arial"/>
                <a:sym typeface="Arial"/>
              </a:rPr>
              <a:t>[Tài liệu tham khảo]</a:t>
            </a:r>
            <a:endParaRPr b="1"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lang="en-US" sz="930">
                <a:solidFill>
                  <a:schemeClr val="dk1"/>
                </a:solidFill>
                <a:latin typeface="Arial"/>
                <a:ea typeface="Arial"/>
                <a:cs typeface="Arial"/>
                <a:sym typeface="Arial"/>
              </a:rPr>
              <a:t>https://nifi.apache.org/docs.html</a:t>
            </a:r>
            <a:endParaRPr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lang="en-US" sz="930">
                <a:latin typeface="Arial"/>
                <a:ea typeface="Arial"/>
                <a:cs typeface="Arial"/>
                <a:sym typeface="Arial"/>
              </a:rPr>
              <a:t>https://nifi.apache.org/docs/nifi-docs/html/user-guide.html</a:t>
            </a:r>
            <a:endParaRPr/>
          </a:p>
          <a:p>
            <a:pPr indent="0" lvl="0" marL="0" rtl="0" algn="l">
              <a:lnSpc>
                <a:spcPct val="80000"/>
              </a:lnSpc>
              <a:spcBef>
                <a:spcPts val="0"/>
              </a:spcBef>
              <a:spcAft>
                <a:spcPts val="0"/>
              </a:spcAft>
              <a:buNone/>
            </a:pPr>
            <a:r>
              <a:rPr lang="en-US" sz="930">
                <a:latin typeface="Arial"/>
                <a:ea typeface="Arial"/>
                <a:cs typeface="Arial"/>
                <a:sym typeface="Arial"/>
              </a:rPr>
              <a:t>https://nifi.apache.org/docs/nifi-docs/html/user-guide.html#Connecting_Components</a:t>
            </a:r>
            <a:endParaRPr/>
          </a:p>
          <a:p>
            <a:pPr indent="0" lvl="0" marL="0" rtl="0" algn="l">
              <a:lnSpc>
                <a:spcPct val="80000"/>
              </a:lnSpc>
              <a:spcBef>
                <a:spcPts val="0"/>
              </a:spcBef>
              <a:spcAft>
                <a:spcPts val="0"/>
              </a:spcAft>
              <a:buNone/>
            </a:pPr>
            <a:r>
              <a:rPr lang="en-US" sz="930">
                <a:latin typeface="Arial"/>
                <a:ea typeface="Arial"/>
                <a:cs typeface="Arial"/>
                <a:sym typeface="Arial"/>
              </a:rPr>
              <a:t>https://nifi.apache.org/docs/nifi-docs/html/user-guide.html#load_balance_strategy</a:t>
            </a:r>
            <a:endParaRPr sz="930">
              <a:latin typeface="Arial"/>
              <a:ea typeface="Arial"/>
              <a:cs typeface="Arial"/>
              <a:sym typeface="Arial"/>
            </a:endParaRPr>
          </a:p>
        </p:txBody>
      </p:sp>
      <p:sp>
        <p:nvSpPr>
          <p:cNvPr id="3178" name="Google Shape;3178;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p12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0" name="Google Shape;3190;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020">
                <a:latin typeface="Arial"/>
                <a:ea typeface="Arial"/>
                <a:cs typeface="Arial"/>
                <a:sym typeface="Arial"/>
              </a:rPr>
              <a:t>[Hướng dẫn của giảng viên]</a:t>
            </a:r>
            <a:endParaRPr/>
          </a:p>
          <a:p>
            <a:pPr indent="0" lvl="0" marL="0" marR="0" rtl="0" algn="l">
              <a:lnSpc>
                <a:spcPct val="80000"/>
              </a:lnSpc>
              <a:spcBef>
                <a:spcPts val="306"/>
              </a:spcBef>
              <a:spcAft>
                <a:spcPts val="0"/>
              </a:spcAft>
              <a:buClr>
                <a:schemeClr val="dk1"/>
              </a:buClr>
              <a:buSzPts val="1020"/>
              <a:buFont typeface="Arial"/>
              <a:buNone/>
            </a:pPr>
            <a:r>
              <a:rPr b="0" lang="en-US" sz="1020">
                <a:latin typeface="Arial"/>
                <a:ea typeface="Arial"/>
                <a:cs typeface="Arial"/>
                <a:sym typeface="Arial"/>
              </a:rPr>
              <a:t>Có thể tạo các ưu tiên tùy chỉnh.</a:t>
            </a:r>
            <a:endParaRPr b="0" sz="1020">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0" i="0" lang="en-US" sz="1020">
                <a:solidFill>
                  <a:schemeClr val="dk1"/>
                </a:solidFill>
                <a:latin typeface="Arial"/>
                <a:ea typeface="Arial"/>
                <a:cs typeface="Arial"/>
                <a:sym typeface="Arial"/>
              </a:rPr>
              <a:t>Các ưu tiên sau đây có sẵn:</a:t>
            </a:r>
            <a:endParaRPr b="0" i="0" sz="1020">
              <a:solidFill>
                <a:schemeClr val="dk1"/>
              </a:solidFill>
              <a:latin typeface="Arial"/>
              <a:ea typeface="Arial"/>
              <a:cs typeface="Arial"/>
              <a:sym typeface="Arial"/>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FirstInFirstOutPrioritizer</a:t>
            </a:r>
            <a:r>
              <a:rPr b="0" i="0" lang="en-US" sz="1020">
                <a:solidFill>
                  <a:schemeClr val="dk1"/>
                </a:solidFill>
                <a:latin typeface="Arial"/>
                <a:ea typeface="Arial"/>
                <a:cs typeface="Arial"/>
                <a:sym typeface="Arial"/>
              </a:rPr>
              <a:t>: Đưa ra hai FlowFiles, tệp nào đạt được kết nối trước sẽ được xử lý trước.</a:t>
            </a:r>
            <a:endParaRPr b="0" i="0" sz="1020">
              <a:solidFill>
                <a:schemeClr val="dk1"/>
              </a:solidFill>
              <a:latin typeface="Arial"/>
              <a:ea typeface="Arial"/>
              <a:cs typeface="Arial"/>
              <a:sym typeface="Arial"/>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NewestFlowFileFirstPrioritizer</a:t>
            </a:r>
            <a:r>
              <a:rPr b="0" i="0" lang="en-US" sz="1020">
                <a:solidFill>
                  <a:schemeClr val="dk1"/>
                </a:solidFill>
                <a:latin typeface="Arial"/>
                <a:ea typeface="Arial"/>
                <a:cs typeface="Arial"/>
                <a:sym typeface="Arial"/>
              </a:rPr>
              <a:t>: Với hai FlowFiles, tệp mới nhất trong luồng dữ liệu sẽ được xử lý trước.</a:t>
            </a:r>
            <a:endParaRPr b="0" i="0" sz="1020">
              <a:solidFill>
                <a:schemeClr val="dk1"/>
              </a:solidFill>
              <a:latin typeface="Arial"/>
              <a:ea typeface="Arial"/>
              <a:cs typeface="Arial"/>
              <a:sym typeface="Arial"/>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OldestFlowFileFirstPrioritizer</a:t>
            </a:r>
            <a:r>
              <a:rPr b="0" i="0" lang="en-US" sz="1020">
                <a:solidFill>
                  <a:schemeClr val="dk1"/>
                </a:solidFill>
                <a:latin typeface="Arial"/>
                <a:ea typeface="Arial"/>
                <a:cs typeface="Arial"/>
                <a:sym typeface="Arial"/>
              </a:rPr>
              <a:t>: Với hai FlowFiles, tệp cũ nhất trong luồng dữ liệu sẽ được xử lý trước. 'Đây là sơ đồ mặc định được sử dụng nếu không có thứ tự ưu tiên nào được chọn'.</a:t>
            </a:r>
            <a:endParaRPr b="0" i="0" sz="1020">
              <a:solidFill>
                <a:schemeClr val="dk1"/>
              </a:solidFill>
              <a:latin typeface="Arial"/>
              <a:ea typeface="Arial"/>
              <a:cs typeface="Arial"/>
              <a:sym typeface="Arial"/>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PriorityAttributePrioritizer</a:t>
            </a:r>
            <a:r>
              <a:rPr b="0" i="0" lang="en-US" sz="1020">
                <a:solidFill>
                  <a:schemeClr val="dk1"/>
                </a:solidFill>
                <a:latin typeface="Arial"/>
                <a:ea typeface="Arial"/>
                <a:cs typeface="Arial"/>
                <a:sym typeface="Arial"/>
              </a:rPr>
              <a:t>: Với hai FlowFiles, một thuộc tính có tên là “ưu tiên” sẽ được trích xuất. Cái nào có giá trị ưu tiên thấp nhất sẽ được xử lý trước.</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1" lang="en-US" sz="1020">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Đặt mức độ ưu tiên của FlowFile. Mức độ ưu tiên có thể được định cấu hình bằng Trình ưu tiên có sẵn.</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Trong ví dụ trên trang trình bày, ưu tiên được đưa ra trước tiên dựa trên thuộc tính. Trong số các FlowFiles có thuộc tính bằng nhau, tệp cũ nhất sẽ được xử lý trước.</a:t>
            </a:r>
            <a:endParaRPr b="0"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1"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1" lang="en-US" sz="1020">
                <a:solidFill>
                  <a:schemeClr val="dk1"/>
                </a:solidFill>
                <a:latin typeface="Arial"/>
                <a:ea typeface="Arial"/>
                <a:cs typeface="Arial"/>
                <a:sym typeface="Arial"/>
              </a:rPr>
              <a:t>[Tài liệu tham khảo]</a:t>
            </a:r>
            <a:endParaRPr b="1"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https://nifi.apache.org/docs.html</a:t>
            </a:r>
            <a:endParaRPr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lang="en-US" sz="1020">
                <a:latin typeface="Arial"/>
                <a:ea typeface="Arial"/>
                <a:cs typeface="Arial"/>
                <a:sym typeface="Arial"/>
              </a:rPr>
              <a:t>https://nifi.apache.org/docs/nifi-docs/html/user-guide.html</a:t>
            </a:r>
            <a:endParaRPr/>
          </a:p>
          <a:p>
            <a:pPr indent="0" lvl="0" marL="0" rtl="0" algn="l">
              <a:lnSpc>
                <a:spcPct val="80000"/>
              </a:lnSpc>
              <a:spcBef>
                <a:spcPts val="0"/>
              </a:spcBef>
              <a:spcAft>
                <a:spcPts val="0"/>
              </a:spcAft>
              <a:buNone/>
            </a:pPr>
            <a:r>
              <a:rPr lang="en-US" sz="1020">
                <a:latin typeface="Arial"/>
                <a:ea typeface="Arial"/>
                <a:cs typeface="Arial"/>
                <a:sym typeface="Arial"/>
              </a:rPr>
              <a:t>https://nifi.apache.org/docs/nifi-docs/html/user-guide.html#Connecting_Components</a:t>
            </a:r>
            <a:endParaRPr/>
          </a:p>
          <a:p>
            <a:pPr indent="0" lvl="0" marL="0" rtl="0" algn="l">
              <a:lnSpc>
                <a:spcPct val="80000"/>
              </a:lnSpc>
              <a:spcBef>
                <a:spcPts val="0"/>
              </a:spcBef>
              <a:spcAft>
                <a:spcPts val="0"/>
              </a:spcAft>
              <a:buNone/>
            </a:pPr>
            <a:r>
              <a:rPr lang="en-US" sz="1020">
                <a:latin typeface="Arial"/>
                <a:ea typeface="Arial"/>
                <a:cs typeface="Arial"/>
                <a:sym typeface="Arial"/>
              </a:rPr>
              <a:t>https://nifi.apache.org/docs/nifi-docs/html/user-guide.html#prioritization</a:t>
            </a:r>
            <a:endParaRPr/>
          </a:p>
          <a:p>
            <a:pPr indent="0" lvl="0" marL="0" rtl="0" algn="l">
              <a:lnSpc>
                <a:spcPct val="80000"/>
              </a:lnSpc>
              <a:spcBef>
                <a:spcPts val="0"/>
              </a:spcBef>
              <a:spcAft>
                <a:spcPts val="0"/>
              </a:spcAft>
              <a:buNone/>
            </a:pPr>
            <a:r>
              <a:t/>
            </a:r>
            <a:endParaRPr sz="1020">
              <a:latin typeface="Arial"/>
              <a:ea typeface="Arial"/>
              <a:cs typeface="Arial"/>
              <a:sym typeface="Arial"/>
            </a:endParaRPr>
          </a:p>
        </p:txBody>
      </p:sp>
      <p:sp>
        <p:nvSpPr>
          <p:cNvPr id="3191" name="Google Shape;3191;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1" name="Shape 3201"/>
        <p:cNvGrpSpPr/>
        <p:nvPr/>
      </p:nvGrpSpPr>
      <p:grpSpPr>
        <a:xfrm>
          <a:off x="0" y="0"/>
          <a:ext cx="0" cy="0"/>
          <a:chOff x="0" y="0"/>
          <a:chExt cx="0" cy="0"/>
        </a:xfrm>
      </p:grpSpPr>
      <p:sp>
        <p:nvSpPr>
          <p:cNvPr id="3202" name="Google Shape;3202;p12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3" name="Google Shape;3203;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bài tập sử dụng sách TN chương.</a:t>
            </a:r>
            <a:endParaRPr/>
          </a:p>
        </p:txBody>
      </p:sp>
      <p:sp>
        <p:nvSpPr>
          <p:cNvPr id="3204" name="Google Shape;3204;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p1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2" name="Google Shape;3262;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390"/>
              <a:buFont typeface="Arial"/>
              <a:buNone/>
            </a:pPr>
            <a:r>
              <a:rPr b="1" lang="en-US" sz="390">
                <a:latin typeface="Arial"/>
                <a:ea typeface="Arial"/>
                <a:cs typeface="Arial"/>
                <a:sym typeface="Arial"/>
              </a:rPr>
              <a:t>[Hướng dẫn của giảng viên]</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Bài này gồm Sáu phần.</a:t>
            </a:r>
            <a:endParaRPr/>
          </a:p>
          <a:p>
            <a:pPr indent="0" lvl="0" marL="0" rtl="0" algn="l">
              <a:lnSpc>
                <a:spcPct val="80000"/>
              </a:lnSpc>
              <a:spcBef>
                <a:spcPts val="0"/>
              </a:spcBef>
              <a:spcAft>
                <a:spcPts val="0"/>
              </a:spcAft>
              <a:buNone/>
            </a:pPr>
            <a:r>
              <a:rPr lang="en-US" sz="390">
                <a:latin typeface="Arial"/>
                <a:ea typeface="Arial"/>
                <a:cs typeface="Arial"/>
                <a:sym typeface="Arial"/>
              </a:rPr>
              <a:t>Phần 1: Đầu tiên chúng ta đề cập đến các tính năng chính của NiFi. Sau đó, chúng ta làm theo việc xác định từng khái niệm và thành phần cốt lõi của NiFi bao gồm FlowFile, Bộ xử lý, Kết nối, Nhóm quy trình, Bộ điều khiển luồng. Cuối cùng, chúng ta đề cập đến Kiến trúc NiFi.</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ta đề cập đến từng danh mục và mô tả ngắn gọn một số bộ xử lý được sử dụng phổ biến hơn trong mỗi danh mục.</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4: Phần này giới thiệu khái niệm về Kết nối và Mối quan hệ. Chúng ta tìm hiểu cách tạo kết nối giữa các bộ xử lý dựa trên các mối quan hệ. Chúng ta thấy rằng các kết nối có khả năng xếp hàng vào bộ đệm lưu trữ FlowFiles.</a:t>
            </a:r>
            <a:endParaRPr sz="390">
              <a:latin typeface="Arial"/>
              <a:ea typeface="Arial"/>
              <a:cs typeface="Arial"/>
              <a:sym typeface="Arial"/>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b="1" lang="en-US" sz="390" u="sng">
                <a:latin typeface="Arial"/>
                <a:ea typeface="Arial"/>
                <a:cs typeface="Arial"/>
                <a:sym typeface="Arial"/>
              </a:rPr>
              <a:t>Phần 5 : Trong Phần này, học sinh học cách kết hợp các bộ xử lý và kết nối với nhau để tạo ra các luồng dữ liệu thực tế.</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marR="0" rtl="0" algn="l">
              <a:lnSpc>
                <a:spcPct val="80000"/>
              </a:lnSpc>
              <a:spcBef>
                <a:spcPts val="117"/>
              </a:spcBef>
              <a:spcAft>
                <a:spcPts val="0"/>
              </a:spcAft>
              <a:buClr>
                <a:schemeClr val="dk1"/>
              </a:buClr>
              <a:buSzPts val="390"/>
              <a:buFont typeface="Arial"/>
              <a:buNone/>
            </a:pPr>
            <a:r>
              <a:rPr lang="en-US" sz="390">
                <a:latin typeface="Arial"/>
                <a:ea typeface="Arial"/>
                <a:cs typeface="Arial"/>
                <a:sym typeface="Arial"/>
              </a:rPr>
              <a:t>Phần 6: Trong Phần này, học viên tìm hiểu cách nhóm các luồng dữ liệu theo nhóm để tạo Nhóm Quy trình.</a:t>
            </a:r>
            <a:endParaRPr/>
          </a:p>
          <a:p>
            <a:pPr indent="0" lvl="0" marL="0" marR="0" rtl="0" algn="l">
              <a:lnSpc>
                <a:spcPct val="80000"/>
              </a:lnSpc>
              <a:spcBef>
                <a:spcPts val="117"/>
              </a:spcBef>
              <a:spcAft>
                <a:spcPts val="0"/>
              </a:spcAft>
              <a:buClr>
                <a:schemeClr val="dk1"/>
              </a:buClr>
              <a:buSzPts val="390"/>
              <a:buFont typeface="Arial"/>
              <a:buNone/>
            </a:pPr>
            <a:r>
              <a:rPr lang="en-US" sz="390">
                <a:latin typeface="Arial"/>
                <a:ea typeface="Arial"/>
                <a:cs typeface="Arial"/>
                <a:sym typeface="Arial"/>
              </a:rPr>
              <a:t>PG có thể được sử dụng để kết hợp một cách hợp lý các luồng dữ liệu có thể được sử dụng lại cũng như được lưu dưới dạng mẫu.</a:t>
            </a:r>
            <a:endParaRPr sz="390">
              <a:latin typeface="Arial"/>
              <a:ea typeface="Arial"/>
              <a:cs typeface="Arial"/>
              <a:sym typeface="Arial"/>
            </a:endParaRPr>
          </a:p>
          <a:p>
            <a:pPr indent="0" lvl="0" marL="0" marR="0" rtl="0" algn="l">
              <a:lnSpc>
                <a:spcPct val="80000"/>
              </a:lnSpc>
              <a:spcBef>
                <a:spcPts val="117"/>
              </a:spcBef>
              <a:spcAft>
                <a:spcPts val="0"/>
              </a:spcAft>
              <a:buClr>
                <a:schemeClr val="dk1"/>
              </a:buClr>
              <a:buSzPts val="390"/>
              <a:buFont typeface="Arial"/>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b="1" lang="en-US" sz="390" u="none">
                <a:latin typeface="Arial"/>
                <a:ea typeface="Arial"/>
                <a:cs typeface="Arial"/>
                <a:sym typeface="Arial"/>
              </a:rPr>
              <a:t>[Thông điệp chính]</a:t>
            </a:r>
            <a:endParaRPr sz="390" u="none">
              <a:latin typeface="Arial"/>
              <a:ea typeface="Arial"/>
              <a:cs typeface="Arial"/>
              <a:sym typeface="Arial"/>
            </a:endParaRPr>
          </a:p>
          <a:p>
            <a:pPr indent="0" lvl="0" marL="0" rtl="0" algn="l">
              <a:lnSpc>
                <a:spcPct val="461538"/>
              </a:lnSpc>
              <a:spcBef>
                <a:spcPts val="1000"/>
              </a:spcBef>
              <a:spcAft>
                <a:spcPts val="0"/>
              </a:spcAft>
              <a:buNone/>
            </a:pPr>
            <a:r>
              <a:rPr lang="en-US" sz="390">
                <a:latin typeface="Arial"/>
                <a:ea typeface="Arial"/>
                <a:cs typeface="Arial"/>
                <a:sym typeface="Arial"/>
              </a:rPr>
              <a:t>Trong bài này, bạn sẽ học được</a:t>
            </a:r>
            <a:endParaRPr sz="390">
              <a:latin typeface="Arial"/>
              <a:ea typeface="Arial"/>
              <a:cs typeface="Arial"/>
              <a:sym typeface="Arial"/>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 khái niệm và thành phần cốt lõi của Apache NiFi.</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Giao diện người dùng tổng thể cho Apache NiFi.</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 bộ xử lý Apache NiFi thường được sử dụng trong mỗi danh mục.</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tạo kết nối giữa các bộ xử lý dựa trên các mối quan hệ.</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đặt bộ xử lý và kết nối với nhau để tạo luồng dữ liệu thực tế.</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nhóm các luồng dữ liệu theo nhóm để tạo Nhóm quy trình.</a:t>
            </a:r>
            <a:endParaRPr sz="390">
              <a:latin typeface="Arial"/>
              <a:ea typeface="Arial"/>
              <a:cs typeface="Arial"/>
              <a:sym typeface="Arial"/>
            </a:endParaRPr>
          </a:p>
        </p:txBody>
      </p:sp>
      <p:sp>
        <p:nvSpPr>
          <p:cNvPr id="3263" name="Google Shape;3263;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9" name="Shape 3279"/>
        <p:cNvGrpSpPr/>
        <p:nvPr/>
      </p:nvGrpSpPr>
      <p:grpSpPr>
        <a:xfrm>
          <a:off x="0" y="0"/>
          <a:ext cx="0" cy="0"/>
          <a:chOff x="0" y="0"/>
          <a:chExt cx="0" cy="0"/>
        </a:xfrm>
      </p:grpSpPr>
      <p:sp>
        <p:nvSpPr>
          <p:cNvPr id="3280" name="Google Shape;3280;p12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1" name="Google Shape;3281;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Trang trình bày này và trang trình bày tiếp theo vẽ nên bức tranh toàn cảnh về các yêu cầu và các bước được thực hiện để tạo, xác thực và bắt đầu một luồng dữ liệu.</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Tóm tắt những gì cần thiết để tạo và kích hoạt luồng dữ liệu.</a:t>
            </a:r>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lang="en-US" sz="1200">
                <a:solidFill>
                  <a:schemeClr val="dk1"/>
                </a:solidFill>
                <a:latin typeface="Arial"/>
                <a:ea typeface="Arial"/>
                <a:cs typeface="Arial"/>
                <a:sym typeface="Arial"/>
              </a:rPr>
              <a:t>(p124~135)</a:t>
            </a:r>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latin typeface="Arial"/>
                <a:ea typeface="Arial"/>
                <a:cs typeface="Arial"/>
                <a:sym typeface="Arial"/>
              </a:rPr>
              <a:t>https://nifi.apache.org/docs/nifi-docs/html/user-guide.html</a:t>
            </a:r>
            <a:endParaRPr>
              <a:latin typeface="Arial"/>
              <a:ea typeface="Arial"/>
              <a:cs typeface="Arial"/>
              <a:sym typeface="Arial"/>
            </a:endParaRPr>
          </a:p>
        </p:txBody>
      </p:sp>
      <p:sp>
        <p:nvSpPr>
          <p:cNvPr id="3282" name="Google Shape;3282;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p12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6" name="Google Shape;3296;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Một kế hoạch chi tiết về cách tạo luồng dữ liệu được hiển thị ở đây.</a:t>
            </a:r>
            <a:endParaRPr/>
          </a:p>
          <a:p>
            <a:pPr indent="0" lvl="0" marL="0" rtl="0" algn="l">
              <a:spcBef>
                <a:spcPts val="0"/>
              </a:spcBef>
              <a:spcAft>
                <a:spcPts val="0"/>
              </a:spcAft>
              <a:buNone/>
            </a:pPr>
            <a:r>
              <a:rPr b="0" lang="en-US">
                <a:latin typeface="Arial"/>
                <a:ea typeface="Arial"/>
                <a:cs typeface="Arial"/>
                <a:sym typeface="Arial"/>
              </a:rPr>
              <a:t>Trong loạt trang trình bày tiếp theo, chúng ta sẽ đi vào chi tiết, từng bước cho đến khi luồng dữ liệu hoàn tất và sẵn sàng bắt đầu</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Ba bước chính để tạo luồng dữ liệu được hiển thị.</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Ngay cả các luồng dữ liệu phức tạp hơn cũng tuân theo bốn bước tương tự.</a:t>
            </a:r>
            <a:endParaRPr b="1" sz="1200">
              <a:solidFill>
                <a:schemeClr val="dk1"/>
              </a:solidFill>
              <a:latin typeface="Arial"/>
              <a:ea typeface="Arial"/>
              <a:cs typeface="Arial"/>
              <a:sym typeface="Arial"/>
            </a:endParaRPr>
          </a:p>
        </p:txBody>
      </p:sp>
      <p:sp>
        <p:nvSpPr>
          <p:cNvPr id="3297" name="Google Shape;3297;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p12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6" name="Google Shape;3316;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Bắt đầu bước 1:</a:t>
            </a:r>
            <a:endParaRPr/>
          </a:p>
          <a:p>
            <a:pPr indent="0" lvl="0" marL="0" rtl="0" algn="l">
              <a:spcBef>
                <a:spcPts val="0"/>
              </a:spcBef>
              <a:spcAft>
                <a:spcPts val="0"/>
              </a:spcAft>
              <a:buNone/>
            </a:pPr>
            <a:r>
              <a:rPr b="0" lang="en-US">
                <a:latin typeface="Arial"/>
                <a:ea typeface="Arial"/>
                <a:cs typeface="Arial"/>
                <a:sym typeface="Arial"/>
              </a:rPr>
              <a:t>Thực tế, có 2 cách khác để truy cập menu cấu hình.</a:t>
            </a:r>
            <a:endParaRPr/>
          </a:p>
          <a:p>
            <a:pPr indent="0" lvl="0" marL="0" rtl="0" algn="l">
              <a:spcBef>
                <a:spcPts val="0"/>
              </a:spcBef>
              <a:spcAft>
                <a:spcPts val="0"/>
              </a:spcAft>
              <a:buNone/>
            </a:pPr>
            <a:r>
              <a:rPr b="0" lang="en-US">
                <a:latin typeface="Arial"/>
                <a:ea typeface="Arial"/>
                <a:cs typeface="Arial"/>
                <a:sym typeface="Arial"/>
              </a:rPr>
              <a:t>Nhấp đúp vào bộ xử lý.</a:t>
            </a:r>
            <a:endParaRPr/>
          </a:p>
          <a:p>
            <a:pPr indent="0" lvl="0" marL="0" rtl="0" algn="l">
              <a:spcBef>
                <a:spcPts val="0"/>
              </a:spcBef>
              <a:spcAft>
                <a:spcPts val="0"/>
              </a:spcAft>
              <a:buNone/>
            </a:pPr>
            <a:r>
              <a:rPr b="0" lang="en-US">
                <a:latin typeface="Arial"/>
                <a:ea typeface="Arial"/>
                <a:cs typeface="Arial"/>
                <a:sym typeface="Arial"/>
              </a:rPr>
              <a:t>Chọn bộ xử lý và nhấp vào biểu tượng bánh xe cấu hình trong bảng vận hành</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Cách truy cập phần cấu hình của Bộ xử lý</a:t>
            </a:r>
            <a:endParaRPr b="0" sz="1200">
              <a:solidFill>
                <a:schemeClr val="dk1"/>
              </a:solidFill>
              <a:latin typeface="Arial"/>
              <a:ea typeface="Arial"/>
              <a:cs typeface="Arial"/>
              <a:sym typeface="Arial"/>
            </a:endParaRPr>
          </a:p>
        </p:txBody>
      </p:sp>
      <p:sp>
        <p:nvSpPr>
          <p:cNvPr id="3317" name="Google Shape;3317;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p13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7" name="Google Shape;3327;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930">
                <a:latin typeface="Arial"/>
                <a:ea typeface="Arial"/>
                <a:cs typeface="Arial"/>
                <a:sym typeface="Arial"/>
              </a:rPr>
              <a:t>[Hướng dẫn của giảng viên]</a:t>
            </a:r>
            <a:endParaRPr/>
          </a:p>
          <a:p>
            <a:pPr indent="-285750" lvl="0" marL="285750" rtl="0" algn="l">
              <a:lnSpc>
                <a:spcPct val="80000"/>
              </a:lnSpc>
              <a:spcBef>
                <a:spcPts val="0"/>
              </a:spcBef>
              <a:spcAft>
                <a:spcPts val="0"/>
              </a:spcAft>
              <a:buClr>
                <a:schemeClr val="dk1"/>
              </a:buClr>
              <a:buSzPts val="930"/>
              <a:buFont typeface="Arial"/>
              <a:buChar char="•"/>
            </a:pPr>
            <a:r>
              <a:rPr b="1" lang="en-US" sz="930">
                <a:latin typeface="Arial"/>
                <a:ea typeface="Arial"/>
                <a:cs typeface="Arial"/>
                <a:sym typeface="Arial"/>
              </a:rPr>
              <a:t>DFM</a:t>
            </a:r>
            <a:r>
              <a:rPr b="0" lang="en-US" sz="930">
                <a:latin typeface="Arial"/>
                <a:ea typeface="Arial"/>
                <a:cs typeface="Arial"/>
                <a:sym typeface="Arial"/>
              </a:rPr>
              <a:t>: Trình quản lý luồng dữ liệu là người dùng được ủy quyền để tạo luồng dữ liệu</a:t>
            </a:r>
            <a:endParaRPr b="0" sz="930">
              <a:latin typeface="Arial"/>
              <a:ea typeface="Arial"/>
              <a:cs typeface="Arial"/>
              <a:sym typeface="Arial"/>
            </a:endParaRPr>
          </a:p>
          <a:p>
            <a:pPr indent="-285750" lvl="0" marL="285750" rtl="0" algn="l">
              <a:lnSpc>
                <a:spcPct val="80000"/>
              </a:lnSpc>
              <a:spcBef>
                <a:spcPts val="0"/>
              </a:spcBef>
              <a:spcAft>
                <a:spcPts val="0"/>
              </a:spcAft>
              <a:buClr>
                <a:schemeClr val="dk1"/>
              </a:buClr>
              <a:buSzPts val="930"/>
              <a:buFont typeface="Arial"/>
              <a:buChar char="•"/>
            </a:pPr>
            <a:r>
              <a:rPr b="1" i="0" lang="en-US" sz="930">
                <a:solidFill>
                  <a:schemeClr val="dk1"/>
                </a:solidFill>
                <a:latin typeface="Arial"/>
                <a:ea typeface="Arial"/>
                <a:cs typeface="Arial"/>
                <a:sym typeface="Arial"/>
              </a:rPr>
              <a:t>'Thời hạn phạt' và 'Thời lượng lợi nhuận': </a:t>
            </a:r>
            <a:r>
              <a:rPr b="0" i="0" lang="en-US" sz="930">
                <a:solidFill>
                  <a:schemeClr val="dk1"/>
                </a:solidFill>
                <a:latin typeface="Arial"/>
                <a:ea typeface="Arial"/>
                <a:cs typeface="Arial"/>
                <a:sym typeface="Arial"/>
              </a:rPr>
              <a:t>Trong quá trình xử lý thông thường một phần dữ liệu (FlowFile), một sự kiện có thể xảy ra cho biết dữ liệu không thể xử lý được vào lúc này, nhưng dữ liệu có thể xử lý được sau đó. Khi điều này xảy ra, Bộ xử lý có thể chọn Xử phạt FlowFile. Điều này sẽ ngăn FlowFile được xử lý trong một khoảng thời gian. Ví dụ: nếu Bộ xử lý định đẩy dữ liệu đến một dịch vụ từ xa, nhưng dịch vụ từ xa đó đã có một tệp có cùng tên với tên tệp mà Bộ xử lý đang chỉ định, thì Bộ xử lý có thể xử phạt FlowFile. 'Thời lượng hình phạt' cho phép DFM chỉ định thời gian xử phạt đối với FlowFile. Giá trị mặc định là 30 giây.</a:t>
            </a:r>
            <a:endParaRPr b="0" i="0" sz="930">
              <a:solidFill>
                <a:schemeClr val="dk1"/>
              </a:solidFill>
              <a:latin typeface="Arial"/>
              <a:ea typeface="Arial"/>
              <a:cs typeface="Arial"/>
              <a:sym typeface="Arial"/>
            </a:endParaRPr>
          </a:p>
          <a:p>
            <a:pPr indent="-226695" lvl="0" marL="285750" rtl="0" algn="l">
              <a:lnSpc>
                <a:spcPct val="80000"/>
              </a:lnSpc>
              <a:spcBef>
                <a:spcPts val="0"/>
              </a:spcBef>
              <a:spcAft>
                <a:spcPts val="0"/>
              </a:spcAft>
              <a:buClr>
                <a:schemeClr val="dk1"/>
              </a:buClr>
              <a:buSzPts val="930"/>
              <a:buFont typeface="Arial"/>
              <a:buNone/>
            </a:pPr>
            <a:r>
              <a:t/>
            </a:r>
            <a:endParaRPr b="0" i="0"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i="0" lang="en-US" sz="930">
                <a:solidFill>
                  <a:schemeClr val="dk1"/>
                </a:solidFill>
                <a:latin typeface="Arial"/>
                <a:ea typeface="Arial"/>
                <a:cs typeface="Arial"/>
                <a:sym typeface="Arial"/>
              </a:rPr>
              <a:t>Tương tự, Bộ xử lý có thể xác định rằng đang tồn tại một số tình huống khiến Bộ xử lý không thể thực hiện bất kỳ tiến trình nào nữa, bất kể dữ liệu mà Bộ xử lý đang xử lý.</a:t>
            </a:r>
            <a:endParaRPr/>
          </a:p>
          <a:p>
            <a:pPr indent="0" lvl="0" marL="0" rtl="0" algn="l">
              <a:lnSpc>
                <a:spcPct val="80000"/>
              </a:lnSpc>
              <a:spcBef>
                <a:spcPts val="0"/>
              </a:spcBef>
              <a:spcAft>
                <a:spcPts val="0"/>
              </a:spcAft>
              <a:buNone/>
            </a:pPr>
            <a:r>
              <a:rPr b="0" i="0" lang="en-US" sz="930">
                <a:solidFill>
                  <a:schemeClr val="dk1"/>
                </a:solidFill>
                <a:latin typeface="Arial"/>
                <a:ea typeface="Arial"/>
                <a:cs typeface="Arial"/>
                <a:sym typeface="Arial"/>
              </a:rPr>
              <a:t>Ví dụ: nếu Bộ xử lý đẩy dữ liệu đến một dịch vụ từ xa và dịch vụ đó không phản hồi, thì Bộ xử lý không thể thực hiện bất kỳ tiến trình nào.</a:t>
            </a:r>
            <a:endParaRPr/>
          </a:p>
          <a:p>
            <a:pPr indent="0" lvl="0" marL="0" rtl="0" algn="l">
              <a:lnSpc>
                <a:spcPct val="80000"/>
              </a:lnSpc>
              <a:spcBef>
                <a:spcPts val="0"/>
              </a:spcBef>
              <a:spcAft>
                <a:spcPts val="0"/>
              </a:spcAft>
              <a:buNone/>
            </a:pPr>
            <a:r>
              <a:rPr b="0" i="0" lang="en-US" sz="930">
                <a:solidFill>
                  <a:schemeClr val="dk1"/>
                </a:solidFill>
                <a:latin typeface="Arial"/>
                <a:ea typeface="Arial"/>
                <a:cs typeface="Arial"/>
                <a:sym typeface="Arial"/>
              </a:rPr>
              <a:t>Do đó, Bộ xử lý phải 'nhường', điều này sẽ ngăn không cho Bộ xử lý chạy trong một khoảng thời gian.</a:t>
            </a:r>
            <a:endParaRPr/>
          </a:p>
          <a:p>
            <a:pPr indent="0" lvl="0" marL="0" rtl="0" algn="l">
              <a:lnSpc>
                <a:spcPct val="80000"/>
              </a:lnSpc>
              <a:spcBef>
                <a:spcPts val="0"/>
              </a:spcBef>
              <a:spcAft>
                <a:spcPts val="0"/>
              </a:spcAft>
              <a:buNone/>
            </a:pPr>
            <a:r>
              <a:rPr b="0" i="0" lang="en-US" sz="930">
                <a:solidFill>
                  <a:schemeClr val="dk1"/>
                </a:solidFill>
                <a:latin typeface="Arial"/>
                <a:ea typeface="Arial"/>
                <a:cs typeface="Arial"/>
                <a:sym typeface="Arial"/>
              </a:rPr>
              <a:t>Khoảng thời gian đó được chỉ định bằng cách đặt 'Thời lượng lợi nhuận'. Giá trị mặc định là 1 giây.</a:t>
            </a:r>
            <a:endParaRPr b="0" sz="930">
              <a:latin typeface="Arial"/>
              <a:ea typeface="Arial"/>
              <a:cs typeface="Arial"/>
              <a:sym typeface="Arial"/>
            </a:endParaRPr>
          </a:p>
          <a:p>
            <a:pPr indent="0" lvl="0" marL="0" rtl="0" algn="l">
              <a:lnSpc>
                <a:spcPct val="80000"/>
              </a:lnSpc>
              <a:spcBef>
                <a:spcPts val="0"/>
              </a:spcBef>
              <a:spcAft>
                <a:spcPts val="0"/>
              </a:spcAft>
              <a:buNone/>
            </a:pPr>
            <a:r>
              <a:t/>
            </a:r>
            <a:endParaRPr b="0" sz="930">
              <a:latin typeface="Arial"/>
              <a:ea typeface="Arial"/>
              <a:cs typeface="Arial"/>
              <a:sym typeface="Arial"/>
            </a:endParaRPr>
          </a:p>
          <a:p>
            <a:pPr indent="0" lvl="0" marL="0" rtl="0" algn="l">
              <a:lnSpc>
                <a:spcPct val="80000"/>
              </a:lnSpc>
              <a:spcBef>
                <a:spcPts val="0"/>
              </a:spcBef>
              <a:spcAft>
                <a:spcPts val="0"/>
              </a:spcAft>
              <a:buNone/>
            </a:pPr>
            <a:r>
              <a:rPr b="1" lang="en-US" sz="930">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930" u="none">
                <a:latin typeface="Arial"/>
                <a:ea typeface="Arial"/>
                <a:cs typeface="Arial"/>
                <a:sym typeface="Arial"/>
              </a:rPr>
              <a:t>Tab cài đặt. Bộ xử lý có thể tạo bản tin trong cửa sổ bật lên để cung cấp thêm thông tin.</a:t>
            </a:r>
            <a:endParaRPr/>
          </a:p>
          <a:p>
            <a:pPr indent="0" lvl="0" marL="0" rtl="0" algn="l">
              <a:lnSpc>
                <a:spcPct val="80000"/>
              </a:lnSpc>
              <a:spcBef>
                <a:spcPts val="0"/>
              </a:spcBef>
              <a:spcAft>
                <a:spcPts val="0"/>
              </a:spcAft>
              <a:buNone/>
            </a:pPr>
            <a:r>
              <a:rPr b="0" lang="en-US" sz="930" u="none">
                <a:latin typeface="Arial"/>
                <a:ea typeface="Arial"/>
                <a:cs typeface="Arial"/>
                <a:sym typeface="Arial"/>
              </a:rPr>
              <a:t>Nhật ký trong nền được tạo cho bộ xử lý ở các cấp độ khác nhau bao gồm KHÔNG CÓ, GỠ LỖI, THÔNG TIN, LỖI, v.v. Cửa sổ bật lên của bản tin được đối sánh với cấp độ nhật ký.</a:t>
            </a:r>
            <a:endParaRPr/>
          </a:p>
          <a:p>
            <a:pPr indent="0" lvl="0" marL="0" rtl="0" algn="l">
              <a:lnSpc>
                <a:spcPct val="80000"/>
              </a:lnSpc>
              <a:spcBef>
                <a:spcPts val="0"/>
              </a:spcBef>
              <a:spcAft>
                <a:spcPts val="0"/>
              </a:spcAft>
              <a:buNone/>
            </a:pPr>
            <a:r>
              <a:rPr b="0" lang="en-US" sz="930" u="none">
                <a:latin typeface="Arial"/>
                <a:ea typeface="Arial"/>
                <a:cs typeface="Arial"/>
                <a:sym typeface="Arial"/>
              </a:rPr>
              <a:t>Ví dụ: người dùng có thể đặt cấp độ bản tin thành INFO để nhận được nhiều thông tin hơn.</a:t>
            </a:r>
            <a:endParaRPr/>
          </a:p>
          <a:p>
            <a:pPr indent="0" lvl="0" marL="0" rtl="0" algn="l">
              <a:lnSpc>
                <a:spcPct val="80000"/>
              </a:lnSpc>
              <a:spcBef>
                <a:spcPts val="0"/>
              </a:spcBef>
              <a:spcAft>
                <a:spcPts val="0"/>
              </a:spcAft>
              <a:buNone/>
            </a:pPr>
            <a:r>
              <a:rPr b="0" lang="en-US" sz="930" u="none">
                <a:latin typeface="Arial"/>
                <a:ea typeface="Arial"/>
                <a:cs typeface="Arial"/>
                <a:sym typeface="Arial"/>
              </a:rPr>
              <a:t>Bộ xử lý thường được kết nối với bộ xử lý xuôi dòng.</a:t>
            </a:r>
            <a:endParaRPr/>
          </a:p>
          <a:p>
            <a:pPr indent="0" lvl="0" marL="0" rtl="0" algn="l">
              <a:lnSpc>
                <a:spcPct val="80000"/>
              </a:lnSpc>
              <a:spcBef>
                <a:spcPts val="0"/>
              </a:spcBef>
              <a:spcAft>
                <a:spcPts val="0"/>
              </a:spcAft>
              <a:buNone/>
            </a:pPr>
            <a:r>
              <a:rPr b="0" lang="en-US" sz="930" u="none">
                <a:latin typeface="Arial"/>
                <a:ea typeface="Arial"/>
                <a:cs typeface="Arial"/>
                <a:sym typeface="Arial"/>
              </a:rPr>
              <a:t>Bộ xử lý gửi các tệp luồng của họ xuôi dòng dọc theo một kết nối với các điều kiện phù hợp.</a:t>
            </a:r>
            <a:endParaRPr/>
          </a:p>
          <a:p>
            <a:pPr indent="0" lvl="0" marL="0" rtl="0" algn="l">
              <a:lnSpc>
                <a:spcPct val="80000"/>
              </a:lnSpc>
              <a:spcBef>
                <a:spcPts val="0"/>
              </a:spcBef>
              <a:spcAft>
                <a:spcPts val="0"/>
              </a:spcAft>
              <a:buNone/>
            </a:pPr>
            <a:r>
              <a:rPr b="0" lang="en-US" sz="930" u="none">
                <a:latin typeface="Arial"/>
                <a:ea typeface="Arial"/>
                <a:cs typeface="Arial"/>
                <a:sym typeface="Arial"/>
              </a:rPr>
              <a:t>Tùy thuộc vào loại bộ xử lý và cài đặt, có thể có nhiều điều kiện.</a:t>
            </a:r>
            <a:endParaRPr/>
          </a:p>
          <a:p>
            <a:pPr indent="0" lvl="0" marL="0" rtl="0" algn="l">
              <a:lnSpc>
                <a:spcPct val="80000"/>
              </a:lnSpc>
              <a:spcBef>
                <a:spcPts val="0"/>
              </a:spcBef>
              <a:spcAft>
                <a:spcPts val="0"/>
              </a:spcAft>
              <a:buNone/>
            </a:pPr>
            <a:r>
              <a:rPr b="0" lang="en-US" sz="930" u="none">
                <a:latin typeface="Arial"/>
                <a:ea typeface="Arial"/>
                <a:cs typeface="Arial"/>
                <a:sym typeface="Arial"/>
              </a:rPr>
              <a:t>Bán tại. thành công, thất bại, quyền bị từ chối, not.found, v.v.</a:t>
            </a:r>
            <a:endParaRPr/>
          </a:p>
          <a:p>
            <a:pPr indent="0" lvl="0" marL="0" rtl="0" algn="l">
              <a:lnSpc>
                <a:spcPct val="80000"/>
              </a:lnSpc>
              <a:spcBef>
                <a:spcPts val="0"/>
              </a:spcBef>
              <a:spcAft>
                <a:spcPts val="0"/>
              </a:spcAft>
              <a:buNone/>
            </a:pPr>
            <a:r>
              <a:rPr b="0" lang="en-US" sz="930" u="none">
                <a:latin typeface="Arial"/>
                <a:ea typeface="Arial"/>
                <a:cs typeface="Arial"/>
                <a:sym typeface="Arial"/>
              </a:rPr>
              <a:t>Mỗi điều kiện có thể PHẢI có một kết nối thực tế ở phía hạ lưu hoặc tự động kết thúc.</a:t>
            </a:r>
            <a:endParaRPr/>
          </a:p>
          <a:p>
            <a:pPr indent="0" lvl="0" marL="0" rtl="0" algn="l">
              <a:lnSpc>
                <a:spcPct val="80000"/>
              </a:lnSpc>
              <a:spcBef>
                <a:spcPts val="0"/>
              </a:spcBef>
              <a:spcAft>
                <a:spcPts val="0"/>
              </a:spcAft>
              <a:buNone/>
            </a:pPr>
            <a:r>
              <a:rPr b="0" lang="en-US" sz="930" u="none">
                <a:latin typeface="Arial"/>
                <a:ea typeface="Arial"/>
                <a:cs typeface="Arial"/>
                <a:sym typeface="Arial"/>
              </a:rPr>
              <a:t>Bộ xử lý có điều kiện kết nối mở sẽ không hợp lệ.</a:t>
            </a:r>
            <a:endParaRPr b="0" sz="930">
              <a:solidFill>
                <a:schemeClr val="dk1"/>
              </a:solidFill>
              <a:latin typeface="Arial"/>
              <a:ea typeface="Arial"/>
              <a:cs typeface="Arial"/>
              <a:sym typeface="Arial"/>
            </a:endParaRPr>
          </a:p>
        </p:txBody>
      </p:sp>
      <p:sp>
        <p:nvSpPr>
          <p:cNvPr id="3328" name="Google Shape;3328;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5" name="Shape 3335"/>
        <p:cNvGrpSpPr/>
        <p:nvPr/>
      </p:nvGrpSpPr>
      <p:grpSpPr>
        <a:xfrm>
          <a:off x="0" y="0"/>
          <a:ext cx="0" cy="0"/>
          <a:chOff x="0" y="0"/>
          <a:chExt cx="0" cy="0"/>
        </a:xfrm>
      </p:grpSpPr>
      <p:sp>
        <p:nvSpPr>
          <p:cNvPr id="3336" name="Google Shape;3336;p13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7" name="Google Shape;3337;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020">
                <a:latin typeface="Arial"/>
                <a:ea typeface="Arial"/>
                <a:cs typeface="Arial"/>
                <a:sym typeface="Arial"/>
              </a:rPr>
              <a:t>[Hướng dẫn của giảng viên]</a:t>
            </a:r>
            <a:endParaRPr/>
          </a:p>
          <a:p>
            <a:pPr indent="0" lvl="0" marL="0" rtl="0" algn="l">
              <a:lnSpc>
                <a:spcPct val="90000"/>
              </a:lnSpc>
              <a:spcBef>
                <a:spcPts val="0"/>
              </a:spcBef>
              <a:spcAft>
                <a:spcPts val="0"/>
              </a:spcAft>
              <a:buNone/>
            </a:pPr>
            <a:r>
              <a:rPr b="0" lang="en-US" sz="1020">
                <a:latin typeface="Arial"/>
                <a:ea typeface="Arial"/>
                <a:cs typeface="Arial"/>
                <a:sym typeface="Arial"/>
              </a:rPr>
              <a:t>Lịch trình chạy phụ thuộc vào chiến lược lập lịch trình được sử dụng</a:t>
            </a:r>
            <a:endParaRPr/>
          </a:p>
          <a:p>
            <a:pPr indent="0" lvl="0" marL="0" rtl="0" algn="l">
              <a:lnSpc>
                <a:spcPct val="90000"/>
              </a:lnSpc>
              <a:spcBef>
                <a:spcPts val="0"/>
              </a:spcBef>
              <a:spcAft>
                <a:spcPts val="0"/>
              </a:spcAft>
              <a:buNone/>
            </a:pPr>
            <a:r>
              <a:rPr b="0" lang="en-US" sz="1020">
                <a:latin typeface="Arial"/>
                <a:ea typeface="Arial"/>
                <a:cs typeface="Arial"/>
                <a:sym typeface="Arial"/>
              </a:rPr>
              <a:t>Thực thi cho phép người dùng đặt thực thi Bộ xử lý trên tất cả các nút hoặc chỉ nút Chính</a:t>
            </a:r>
            <a:endParaRPr/>
          </a:p>
          <a:p>
            <a:pPr indent="0" lvl="0" marL="0" rtl="0" algn="l">
              <a:lnSpc>
                <a:spcPct val="90000"/>
              </a:lnSpc>
              <a:spcBef>
                <a:spcPts val="0"/>
              </a:spcBef>
              <a:spcAft>
                <a:spcPts val="0"/>
              </a:spcAft>
              <a:buNone/>
            </a:pPr>
            <a:r>
              <a:rPr b="0" lang="en-US" sz="1020">
                <a:latin typeface="Arial"/>
                <a:ea typeface="Arial"/>
                <a:cs typeface="Arial"/>
                <a:sym typeface="Arial"/>
              </a:rPr>
              <a:t>Thời lượng chạy kiểm soát lượng thời gian Bộ xử lý sẽ chạy sau khi được kích hoạt</a:t>
            </a:r>
            <a:endParaRPr b="0" sz="1020">
              <a:latin typeface="Arial"/>
              <a:ea typeface="Arial"/>
              <a:cs typeface="Arial"/>
              <a:sym typeface="Arial"/>
            </a:endParaRPr>
          </a:p>
          <a:p>
            <a:pPr indent="0" lvl="0" marL="0" rtl="0" algn="l">
              <a:lnSpc>
                <a:spcPct val="90000"/>
              </a:lnSpc>
              <a:spcBef>
                <a:spcPts val="0"/>
              </a:spcBef>
              <a:spcAft>
                <a:spcPts val="0"/>
              </a:spcAft>
              <a:buNone/>
            </a:pPr>
            <a:r>
              <a:t/>
            </a:r>
            <a:endParaRPr b="0" sz="1020">
              <a:latin typeface="Arial"/>
              <a:ea typeface="Arial"/>
              <a:cs typeface="Arial"/>
              <a:sym typeface="Arial"/>
            </a:endParaRPr>
          </a:p>
          <a:p>
            <a:pPr indent="0" lvl="0" marL="0" marR="0" rtl="0" algn="l">
              <a:lnSpc>
                <a:spcPct val="90000"/>
              </a:lnSpc>
              <a:spcBef>
                <a:spcPts val="306"/>
              </a:spcBef>
              <a:spcAft>
                <a:spcPts val="0"/>
              </a:spcAft>
              <a:buClr>
                <a:schemeClr val="dk1"/>
              </a:buClr>
              <a:buSzPts val="1020"/>
              <a:buFont typeface="Arial"/>
              <a:buNone/>
            </a:pPr>
            <a:r>
              <a:rPr b="0" lang="en-US" sz="1020">
                <a:latin typeface="Arial"/>
                <a:ea typeface="Arial"/>
                <a:cs typeface="Arial"/>
                <a:sym typeface="Arial"/>
              </a:rPr>
              <a:t>Yêu cầu học sinh nhớ lại nút Chính là gì từ các bài học trước.</a:t>
            </a:r>
            <a:endParaRPr b="0" sz="1020">
              <a:latin typeface="Arial"/>
              <a:ea typeface="Arial"/>
              <a:cs typeface="Arial"/>
              <a:sym typeface="Arial"/>
            </a:endParaRPr>
          </a:p>
          <a:p>
            <a:pPr indent="0" lvl="0" marL="0" marR="0" rtl="0" algn="l">
              <a:lnSpc>
                <a:spcPct val="90000"/>
              </a:lnSpc>
              <a:spcBef>
                <a:spcPts val="306"/>
              </a:spcBef>
              <a:spcAft>
                <a:spcPts val="0"/>
              </a:spcAft>
              <a:buClr>
                <a:schemeClr val="dk1"/>
              </a:buClr>
              <a:buSzPts val="1020"/>
              <a:buFont typeface="Arial"/>
              <a:buNone/>
            </a:pPr>
            <a:r>
              <a:t/>
            </a:r>
            <a:endParaRPr b="0" sz="1020">
              <a:latin typeface="Arial"/>
              <a:ea typeface="Arial"/>
              <a:cs typeface="Arial"/>
              <a:sym typeface="Arial"/>
            </a:endParaRPr>
          </a:p>
          <a:p>
            <a:pPr indent="0" lvl="0" marL="0" rtl="0" algn="l">
              <a:lnSpc>
                <a:spcPct val="90000"/>
              </a:lnSpc>
              <a:spcBef>
                <a:spcPts val="0"/>
              </a:spcBef>
              <a:spcAft>
                <a:spcPts val="0"/>
              </a:spcAft>
              <a:buNone/>
            </a:pPr>
            <a:r>
              <a:rPr b="1" lang="en-US" sz="1020">
                <a:latin typeface="Arial"/>
                <a:ea typeface="Arial"/>
                <a:cs typeface="Arial"/>
                <a:sym typeface="Arial"/>
              </a:rPr>
              <a:t>[Thông điệp chính]</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Lên lịch khi nào bộ xử lý sẽ kích hoạt và số lượng luồng đồng thời sẽ sử dụng.</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Mỗi luồng xử lý một tệp luồng nên càng nhiều luồng thì càng có nhiều luồng song song.</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Tuy nhiên, điều này cũng sẽ sử dụng các tài nguyên phải được chia sẻ.</a:t>
            </a:r>
            <a:endParaRPr/>
          </a:p>
          <a:p>
            <a:pPr indent="0" lvl="0" marL="0" rtl="0" algn="l">
              <a:lnSpc>
                <a:spcPct val="90000"/>
              </a:lnSpc>
              <a:spcBef>
                <a:spcPts val="0"/>
              </a:spcBef>
              <a:spcAft>
                <a:spcPts val="0"/>
              </a:spcAft>
              <a:buNone/>
            </a:pPr>
            <a:r>
              <a:t/>
            </a:r>
            <a:endParaRPr b="0" sz="1020">
              <a:solidFill>
                <a:schemeClr val="dk1"/>
              </a:solidFill>
              <a:latin typeface="Arial"/>
              <a:ea typeface="Arial"/>
              <a:cs typeface="Arial"/>
              <a:sym typeface="Arial"/>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Lịch trình chạy sẽ tùy thuộc vào chiến lược lập lịch trình được sử dụng.</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Ví dụ: hướng sự kiện sẽ không có bất kỳ lịch trình chạy nào.</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Bộ đếm thời gian được điều khiển sẽ cung cấp các số liệu đơn giản như giây, phút, giờ, v.v.</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Bộ lập lịch CRON sẽ cung cấp giao diện lập lịch mạnh mẽ hơn để chỉ ra thời gian chính xác trong ngày, tuần, tháng, v.v.</a:t>
            </a:r>
            <a:endParaRPr/>
          </a:p>
          <a:p>
            <a:pPr indent="0" lvl="0" marL="0" rtl="0" algn="l">
              <a:lnSpc>
                <a:spcPct val="90000"/>
              </a:lnSpc>
              <a:spcBef>
                <a:spcPts val="0"/>
              </a:spcBef>
              <a:spcAft>
                <a:spcPts val="0"/>
              </a:spcAft>
              <a:buNone/>
            </a:pPr>
            <a:r>
              <a:t/>
            </a:r>
            <a:endParaRPr b="0" sz="1020">
              <a:solidFill>
                <a:schemeClr val="dk1"/>
              </a:solidFill>
              <a:latin typeface="Arial"/>
              <a:ea typeface="Arial"/>
              <a:cs typeface="Arial"/>
              <a:sym typeface="Arial"/>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Thời lượng chạy có thể được sử dụng để kiểm soát thông lượng cao so với độ trễ thấp hơn.</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Nếu chúng tôi cho phép các bộ xử lý chạy trong thời lượng dài hơn, thì chúng tôi sẽ xử lý nhiều tệp luồng hơn trong quá trình kích hoạt đó. Tuy nhiên, độ trễ sẽ rất tệ vì tất cả các tệp luồng sẽ mất ít nhất bằng thời lượng chạy.</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Thời lượng thấp hơn sẽ cho phép các tệp lưu lượng chảy qua nhanh hơn với chi phí thông lượng.</a:t>
            </a:r>
            <a:endParaRPr b="0" sz="1020">
              <a:solidFill>
                <a:schemeClr val="dk1"/>
              </a:solidFill>
              <a:latin typeface="Arial"/>
              <a:ea typeface="Arial"/>
              <a:cs typeface="Arial"/>
              <a:sym typeface="Arial"/>
            </a:endParaRPr>
          </a:p>
        </p:txBody>
      </p:sp>
      <p:sp>
        <p:nvSpPr>
          <p:cNvPr id="3338" name="Google Shape;3338;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Cho học sinh biết rằng chúng ta thường muốn biết tên của cơ sở dữ liệu và các bảng của nó trước khi bắt đầu một công việc Sqoop thực tế.</a:t>
            </a:r>
            <a:endParaRPr/>
          </a:p>
          <a:p>
            <a:pPr indent="0" lvl="0" marL="0" rtl="0" algn="l">
              <a:spcBef>
                <a:spcPts val="0"/>
              </a:spcBef>
              <a:spcAft>
                <a:spcPts val="0"/>
              </a:spcAft>
              <a:buNone/>
            </a:pPr>
            <a:r>
              <a:rPr b="0" lang="en-US">
                <a:latin typeface="Arial"/>
                <a:ea typeface="Arial"/>
                <a:cs typeface="Arial"/>
                <a:sym typeface="Arial"/>
              </a:rPr>
              <a:t>2 lệnh đầu tiên rất hữu ích cho việc này.</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Mặc dù Sqoop cung cấp lệnh nhập tất cả các bảng, nhưng lệnh này rất hiếm khi được sử dụng trong sản xuất thực tế.</a:t>
            </a:r>
            <a:endParaRPr/>
          </a:p>
          <a:p>
            <a:pPr indent="0" lvl="0" marL="0" rtl="0" algn="l">
              <a:spcBef>
                <a:spcPts val="0"/>
              </a:spcBef>
              <a:spcAft>
                <a:spcPts val="0"/>
              </a:spcAft>
              <a:buNone/>
            </a:pPr>
            <a:r>
              <a:rPr b="0" lang="en-US">
                <a:latin typeface="Arial"/>
                <a:ea typeface="Arial"/>
                <a:cs typeface="Arial"/>
                <a:sym typeface="Arial"/>
              </a:rPr>
              <a:t>Điều này là do lệnh cố gắng hoàn thành nhiều việc chỉ bằng một lệnh.</a:t>
            </a:r>
            <a:endParaRPr/>
          </a:p>
          <a:p>
            <a:pPr indent="0" lvl="0" marL="0" rtl="0" algn="l">
              <a:spcBef>
                <a:spcPts val="0"/>
              </a:spcBef>
              <a:spcAft>
                <a:spcPts val="0"/>
              </a:spcAft>
              <a:buNone/>
            </a:pPr>
            <a:r>
              <a:rPr b="0" lang="en-US">
                <a:latin typeface="Arial"/>
                <a:ea typeface="Arial"/>
                <a:cs typeface="Arial"/>
                <a:sym typeface="Arial"/>
              </a:rPr>
              <a:t>Các doanh nghiệp thường có 100 cơ sở dữ liệu và 100 bảng trong mỗi cơ sở dữ liệu.</a:t>
            </a:r>
            <a:endParaRPr/>
          </a:p>
          <a:p>
            <a:pPr indent="0" lvl="0" marL="0" rtl="0" algn="l">
              <a:spcBef>
                <a:spcPts val="0"/>
              </a:spcBef>
              <a:spcAft>
                <a:spcPts val="0"/>
              </a:spcAft>
              <a:buNone/>
            </a:pPr>
            <a:r>
              <a:rPr b="0" lang="en-US">
                <a:latin typeface="Arial"/>
                <a:ea typeface="Arial"/>
                <a:cs typeface="Arial"/>
                <a:sym typeface="Arial"/>
              </a:rPr>
              <a:t>Ngay cả việc nhập một bảng duy nhất cũng có thể mất nhiều giờ nên việc lên lịch cho một công việc cố gắng nhập tất cả các bảng là không thực tế.</a:t>
            </a:r>
            <a:endParaRPr/>
          </a:p>
          <a:p>
            <a:pPr indent="0" lvl="0" marL="0" rtl="0" algn="l">
              <a:spcBef>
                <a:spcPts val="0"/>
              </a:spcBef>
              <a:spcAft>
                <a:spcPts val="0"/>
              </a:spcAft>
              <a:buNone/>
            </a:pPr>
            <a:r>
              <a:rPr b="0" lang="en-US">
                <a:latin typeface="Arial"/>
                <a:ea typeface="Arial"/>
                <a:cs typeface="Arial"/>
                <a:sym typeface="Arial"/>
              </a:rPr>
              <a:t>Thông thường, chúng ta sử dụng lệnh này để kiểm tra hệ thống của mình.</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Sử dụng 3 đối số đó, chuỗi kết nối JDBC, tên người dùng trên cơ sở dữ liệu và mật khẩu trên cơ sở dữ liệu, chúng tôi giới thiệu 3 tiểu ban.</a:t>
            </a:r>
            <a:endParaRPr/>
          </a:p>
          <a:p>
            <a:pPr indent="0" lvl="0" marL="0" rtl="0" algn="l">
              <a:spcBef>
                <a:spcPts val="0"/>
              </a:spcBef>
              <a:spcAft>
                <a:spcPts val="0"/>
              </a:spcAft>
              <a:buNone/>
            </a:pPr>
            <a:r>
              <a:rPr b="0" lang="en-US">
                <a:latin typeface="Arial"/>
                <a:ea typeface="Arial"/>
                <a:cs typeface="Arial"/>
                <a:sym typeface="Arial"/>
              </a:rPr>
              <a:t>Trong slide này, chúng tôi giới thiệu tùy chọn sử dụng -P thay vì --password.</a:t>
            </a:r>
            <a:endParaRPr/>
          </a:p>
          <a:p>
            <a:pPr indent="0" lvl="0" marL="0" rtl="0" algn="l">
              <a:spcBef>
                <a:spcPts val="0"/>
              </a:spcBef>
              <a:spcAft>
                <a:spcPts val="0"/>
              </a:spcAft>
              <a:buNone/>
            </a:pPr>
            <a:r>
              <a:rPr b="0" lang="en-US">
                <a:latin typeface="Arial"/>
                <a:ea typeface="Arial"/>
                <a:cs typeface="Arial"/>
                <a:sym typeface="Arial"/>
              </a:rPr>
              <a:t>Thông thường, chúng tôi không muốn để lộ mật khẩu của mình, ngay cả khi trên bảng điều khiển.</a:t>
            </a:r>
            <a:endParaRPr/>
          </a:p>
          <a:p>
            <a:pPr indent="0" lvl="0" marL="0" rtl="0" algn="l">
              <a:spcBef>
                <a:spcPts val="0"/>
              </a:spcBef>
              <a:spcAft>
                <a:spcPts val="0"/>
              </a:spcAft>
              <a:buNone/>
            </a:pPr>
            <a:r>
              <a:rPr b="0" lang="en-US">
                <a:latin typeface="Arial"/>
                <a:ea typeface="Arial"/>
                <a:cs typeface="Arial"/>
                <a:sym typeface="Arial"/>
              </a:rPr>
              <a:t>Sử dụng --password sẽ hiển thị mật khẩu trong chế độ xem mở.</a:t>
            </a:r>
            <a:endParaRPr/>
          </a:p>
          <a:p>
            <a:pPr indent="0" lvl="0" marL="0" rtl="0" algn="l">
              <a:spcBef>
                <a:spcPts val="0"/>
              </a:spcBef>
              <a:spcAft>
                <a:spcPts val="0"/>
              </a:spcAft>
              <a:buNone/>
            </a:pPr>
            <a:r>
              <a:rPr b="0" lang="en-US">
                <a:latin typeface="Arial"/>
                <a:ea typeface="Arial"/>
                <a:cs typeface="Arial"/>
                <a:sym typeface="Arial"/>
              </a:rPr>
              <a:t>Tuy nhiên, nếu chúng tôi sử dụng tùy chọn -P, Sqoop sẽ nhắc chúng tôi nhập mật khẩu.</a:t>
            </a:r>
            <a:endParaRPr/>
          </a:p>
          <a:p>
            <a:pPr indent="0" lvl="0" marL="0" rtl="0" algn="l">
              <a:spcBef>
                <a:spcPts val="0"/>
              </a:spcBef>
              <a:spcAft>
                <a:spcPts val="0"/>
              </a:spcAft>
              <a:buNone/>
            </a:pPr>
            <a:r>
              <a:rPr b="0" lang="en-US">
                <a:latin typeface="Arial"/>
                <a:ea typeface="Arial"/>
                <a:cs typeface="Arial"/>
                <a:sym typeface="Arial"/>
              </a:rPr>
              <a:t>Màn hình sẽ không hiển thị mật khẩu đã nhập để xem mở.</a:t>
            </a:r>
            <a:endParaRPr b="0">
              <a:latin typeface="Arial"/>
              <a:ea typeface="Arial"/>
              <a:cs typeface="Arial"/>
              <a:sym typeface="Arial"/>
            </a:endParaRPr>
          </a:p>
        </p:txBody>
      </p:sp>
      <p:sp>
        <p:nvSpPr>
          <p:cNvPr id="289" name="Google Shape;28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p13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7" name="Google Shape;3347;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Nhớ lại, trang tóm tắt hiển thị tất cả các bộ xử lý hiện có trên canvas.</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Bộ xử lý chỉ được thực thi bởi Nút chính được biểu thị bằng chữ P bên cạnh biểu tượng Bộ xử lý.</a:t>
            </a:r>
            <a:endParaRPr b="1" sz="1200">
              <a:solidFill>
                <a:schemeClr val="dk1"/>
              </a:solidFill>
              <a:latin typeface="Arial"/>
              <a:ea typeface="Arial"/>
              <a:cs typeface="Arial"/>
              <a:sym typeface="Arial"/>
            </a:endParaRPr>
          </a:p>
        </p:txBody>
      </p:sp>
      <p:sp>
        <p:nvSpPr>
          <p:cNvPr id="3348" name="Google Shape;3348;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p13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9" name="Google Shape;3359;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Không thể giới thiệu tất cả các thuộc tính cho tất cả các bộ xử lý.</a:t>
            </a:r>
            <a:endParaRPr/>
          </a:p>
          <a:p>
            <a:pPr indent="0" lvl="0" marL="0" rtl="0" algn="l">
              <a:spcBef>
                <a:spcPts val="0"/>
              </a:spcBef>
              <a:spcAft>
                <a:spcPts val="0"/>
              </a:spcAft>
              <a:buNone/>
            </a:pPr>
            <a:r>
              <a:rPr b="0" lang="en-US">
                <a:latin typeface="Arial"/>
                <a:ea typeface="Arial"/>
                <a:cs typeface="Arial"/>
                <a:sym typeface="Arial"/>
              </a:rPr>
              <a:t>Học sinh sẽ được chuyển hướng đến menu TRỢ GIÚP từ menu Toàn cầu mà chúng tôi đã trình bày trong trang trình bày trước đó.</a:t>
            </a:r>
            <a:endParaRPr/>
          </a:p>
          <a:p>
            <a:pPr indent="0" lvl="0" marL="0" rtl="0" algn="l">
              <a:spcBef>
                <a:spcPts val="0"/>
              </a:spcBef>
              <a:spcAft>
                <a:spcPts val="0"/>
              </a:spcAft>
              <a:buNone/>
            </a:pPr>
            <a:r>
              <a:rPr b="0" lang="en-US">
                <a:latin typeface="Arial"/>
                <a:ea typeface="Arial"/>
                <a:cs typeface="Arial"/>
                <a:sym typeface="Arial"/>
              </a:rPr>
              <a:t>TRỢ GIÚP từ trong menu Toàn cầu là nguồn tham khảo tốt nhất cho phiên bản cụ thể của NiFi được triển khai vì phiên bản này sẽ có tài liệu phù hợp với phiên bản.</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Mỗi bộ xử lý sẽ có các thuộc tính khác nhau có thể được thiết lập.</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Chúng tôi cũng có thể đặt thuộc tính tùy chỉnh bằng cách thêm thuộc tính vào bộ xử lý.</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Làm như vậy với dấu + bên phải.</a:t>
            </a:r>
            <a:endParaRPr b="0" sz="1200">
              <a:solidFill>
                <a:schemeClr val="dk1"/>
              </a:solidFill>
              <a:latin typeface="Arial"/>
              <a:ea typeface="Arial"/>
              <a:cs typeface="Arial"/>
              <a:sym typeface="Arial"/>
            </a:endParaRPr>
          </a:p>
        </p:txBody>
      </p:sp>
      <p:sp>
        <p:nvSpPr>
          <p:cNvPr id="3360" name="Google Shape;3360;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p13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2" name="Google Shape;3372;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Nhập các giá trị phù hợp cho Bộ xử lý bằng cách nhấp vào cột giá trị của hàng thuộc tính có liên quan.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Một số giá trị thuộc tính cung cấp một cửa sổ bật lên gồm các danh sách chọn.</a:t>
            </a:r>
            <a:endParaRPr b="1" sz="1200">
              <a:solidFill>
                <a:schemeClr val="dk1"/>
              </a:solidFill>
              <a:latin typeface="Arial"/>
              <a:ea typeface="Arial"/>
              <a:cs typeface="Arial"/>
              <a:sym typeface="Arial"/>
            </a:endParaRPr>
          </a:p>
        </p:txBody>
      </p:sp>
      <p:sp>
        <p:nvSpPr>
          <p:cNvPr id="3373" name="Google Shape;3373;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p13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3" name="Google Shape;3383;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Phần bình luận tùy chọn.</a:t>
            </a:r>
            <a:endParaRPr b="1" sz="1200">
              <a:solidFill>
                <a:schemeClr val="dk1"/>
              </a:solidFill>
              <a:latin typeface="Arial"/>
              <a:ea typeface="Arial"/>
              <a:cs typeface="Arial"/>
              <a:sym typeface="Arial"/>
            </a:endParaRPr>
          </a:p>
        </p:txBody>
      </p:sp>
      <p:sp>
        <p:nvSpPr>
          <p:cNvPr id="3384" name="Google Shape;3384;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1" name="Shape 3391"/>
        <p:cNvGrpSpPr/>
        <p:nvPr/>
      </p:nvGrpSpPr>
      <p:grpSpPr>
        <a:xfrm>
          <a:off x="0" y="0"/>
          <a:ext cx="0" cy="0"/>
          <a:chOff x="0" y="0"/>
          <a:chExt cx="0" cy="0"/>
        </a:xfrm>
      </p:grpSpPr>
      <p:sp>
        <p:nvSpPr>
          <p:cNvPr id="3392" name="Google Shape;3392;p13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3" name="Google Shape;3393;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Lặp lại cài đặt Kết nối ở định dạng rút gọn.</a:t>
            </a:r>
            <a:endParaRPr/>
          </a:p>
          <a:p>
            <a:pPr indent="0" lvl="0" marL="0" rtl="0" algn="l">
              <a:spcBef>
                <a:spcPts val="0"/>
              </a:spcBef>
              <a:spcAft>
                <a:spcPts val="0"/>
              </a:spcAft>
              <a:buNone/>
            </a:pPr>
            <a:r>
              <a:rPr b="0" lang="en-US">
                <a:latin typeface="Arial"/>
                <a:ea typeface="Arial"/>
                <a:cs typeface="Arial"/>
                <a:sym typeface="Arial"/>
              </a:rPr>
              <a:t>Đây là bước cơ bản thứ hai.</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Cách thêm kết nối giữa hai bộ xử lý</a:t>
            </a:r>
            <a:endParaRPr b="0" sz="1200">
              <a:solidFill>
                <a:schemeClr val="dk1"/>
              </a:solidFill>
              <a:latin typeface="Arial"/>
              <a:ea typeface="Arial"/>
              <a:cs typeface="Arial"/>
              <a:sym typeface="Arial"/>
            </a:endParaRPr>
          </a:p>
        </p:txBody>
      </p:sp>
      <p:sp>
        <p:nvSpPr>
          <p:cNvPr id="3394" name="Google Shape;3394;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p13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4" name="Google Shape;3404;p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Khi thiết lập Kết nối, người dùng phải chọn (các) Mối quan hệ cho Kết nối.</a:t>
            </a:r>
            <a:endParaRPr b="1" sz="1200">
              <a:solidFill>
                <a:schemeClr val="dk1"/>
              </a:solidFill>
              <a:latin typeface="Arial"/>
              <a:ea typeface="Arial"/>
              <a:cs typeface="Arial"/>
              <a:sym typeface="Arial"/>
            </a:endParaRPr>
          </a:p>
        </p:txBody>
      </p:sp>
      <p:sp>
        <p:nvSpPr>
          <p:cNvPr id="3405" name="Google Shape;3405;p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p13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8" name="Google Shape;3418;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Tab menu Cài đặt kết nối được lặp lại ở đây.</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Thay vì chi tiết như trước, slide trình bày lại từng cài đặt theo dạng câu hỏi.</a:t>
            </a:r>
            <a:endParaRPr b="0" sz="1200">
              <a:solidFill>
                <a:schemeClr val="dk1"/>
              </a:solidFill>
              <a:latin typeface="Arial"/>
              <a:ea typeface="Arial"/>
              <a:cs typeface="Arial"/>
              <a:sym typeface="Arial"/>
            </a:endParaRPr>
          </a:p>
        </p:txBody>
      </p:sp>
      <p:sp>
        <p:nvSpPr>
          <p:cNvPr id="3419" name="Google Shape;3419;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p13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8" name="Google Shape;3428;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Đây là bước cơ bản thứ ba</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Cách kiểm tra xem Bộ xử lý có hợp lệ hay không và cách khắc phục nếu không.</a:t>
            </a:r>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https://nifi.apache.org/docs/nifi-docs/html/user-guide.html#processor-validation</a:t>
            </a:r>
            <a:endParaRPr>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latin typeface="Arial"/>
                <a:ea typeface="Arial"/>
                <a:cs typeface="Arial"/>
                <a:sym typeface="Arial"/>
              </a:rPr>
              <a:t>https://nifi.apache.org/docs/nifi-docs/html/user-guide.html</a:t>
            </a:r>
            <a:endParaRPr/>
          </a:p>
          <a:p>
            <a:pPr indent="0" lvl="0" marL="0" rtl="0" algn="l">
              <a:spcBef>
                <a:spcPts val="0"/>
              </a:spcBef>
              <a:spcAft>
                <a:spcPts val="0"/>
              </a:spcAft>
              <a:buNone/>
            </a:pPr>
            <a:r>
              <a:rPr lang="en-US">
                <a:latin typeface="Arial"/>
                <a:ea typeface="Arial"/>
                <a:cs typeface="Arial"/>
                <a:sym typeface="Arial"/>
              </a:rPr>
              <a:t>https://nifi.apache.org/docs/nifi-docs/html/user-guide.html#command-and-control-of-the-dataflow</a:t>
            </a:r>
            <a:endParaRPr/>
          </a:p>
        </p:txBody>
      </p:sp>
      <p:sp>
        <p:nvSpPr>
          <p:cNvPr id="3429" name="Google Shape;3429;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p14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0" name="Google Shape;3440;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Đây là bước thứ tư và cuối cùng</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Sau khi hoàn thành các bước từ 1 đến 3 và chúng ta có Bộ xử lý hợp lệ được kết nối, hãy khởi động tất cả các thành phần trong luồng dữ liệu.</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latin typeface="Arial"/>
                <a:ea typeface="Arial"/>
                <a:cs typeface="Arial"/>
                <a:sym typeface="Arial"/>
              </a:rPr>
              <a:t>https://nifi.apache.org/docs/nifi-docs/html/user-guide.html</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441" name="Google Shape;3441;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7" name="Shape 3457"/>
        <p:cNvGrpSpPr/>
        <p:nvPr/>
      </p:nvGrpSpPr>
      <p:grpSpPr>
        <a:xfrm>
          <a:off x="0" y="0"/>
          <a:ext cx="0" cy="0"/>
          <a:chOff x="0" y="0"/>
          <a:chExt cx="0" cy="0"/>
        </a:xfrm>
      </p:grpSpPr>
      <p:sp>
        <p:nvSpPr>
          <p:cNvPr id="3458" name="Google Shape;3458;p14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9" name="Google Shape;3459;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Có rất nhiều tình huống "gotcha".</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Ví dụ: cố gắng xóa một bộ xử lý và thay thế bằng một loại khác trong khi bộ xử lý đó vẫn được kết nối.</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Cố gắng chỉnh sửa một số cài đặt cấu hình trong khi bộ xử lý vẫn đang chạy.</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Các chiến lược chỉnh sửa và sửa lỗi luồng dữ liệu.</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t>(p138~140)</a:t>
            </a:r>
            <a:endParaRPr/>
          </a:p>
          <a:p>
            <a:pPr indent="0" lvl="0" marL="0" marR="0" rtl="0" algn="l">
              <a:lnSpc>
                <a:spcPct val="100000"/>
              </a:lnSpc>
              <a:spcBef>
                <a:spcPts val="360"/>
              </a:spcBef>
              <a:spcAft>
                <a:spcPts val="0"/>
              </a:spcAft>
              <a:buClr>
                <a:schemeClr val="dk1"/>
              </a:buClr>
              <a:buSzPts val="1200"/>
              <a:buFont typeface="Arial"/>
              <a:buNone/>
            </a:pPr>
            <a:r>
              <a:rPr lang="en-US"/>
              <a:t>https://nifi.apache.org/docs/nifi-docs/html/user-guide.html#processor-validation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t>https://nifi.apache.org/docs/nifi-docs/html/user-guide.html</a:t>
            </a:r>
            <a:endParaRPr/>
          </a:p>
          <a:p>
            <a:pPr indent="0" lvl="0" marL="0" rtl="0" algn="l">
              <a:spcBef>
                <a:spcPts val="0"/>
              </a:spcBef>
              <a:spcAft>
                <a:spcPts val="0"/>
              </a:spcAft>
              <a:buNone/>
            </a:pPr>
            <a:r>
              <a:rPr lang="en-US"/>
              <a:t>https://nifi.apache.org/docs/nifi-docs/html/user-guide.html#command-and-control-of-the-dataflow</a:t>
            </a:r>
            <a:endParaRPr/>
          </a:p>
        </p:txBody>
      </p:sp>
      <p:sp>
        <p:nvSpPr>
          <p:cNvPr id="3460" name="Google Shape;3460;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Phần lớn thời gian trong Sqoop, chúng tôi sẽ nhập dữ liệu từ RDBMS sang Hadoop và thỉnh thoảng xuất vào RDBMS từ Hadoop.</a:t>
            </a:r>
            <a:endParaRPr/>
          </a:p>
          <a:p>
            <a:pPr indent="0" lvl="0" marL="0" rtl="0" algn="l">
              <a:spcBef>
                <a:spcPts val="0"/>
              </a:spcBef>
              <a:spcAft>
                <a:spcPts val="0"/>
              </a:spcAft>
              <a:buNone/>
            </a:pPr>
            <a:r>
              <a:rPr b="0" lang="en-US">
                <a:latin typeface="Arial"/>
                <a:ea typeface="Arial"/>
                <a:cs typeface="Arial"/>
                <a:sym typeface="Arial"/>
              </a:rPr>
              <a:t>Chúng tôi sẽ giới thiệu các lệnh con được sử dụng để nhập và xuất cùng với các đối số khác nhau.</a:t>
            </a:r>
            <a:endParaRPr/>
          </a:p>
          <a:p>
            <a:pPr indent="0" lvl="0" marL="0" rtl="0" algn="l">
              <a:spcBef>
                <a:spcPts val="0"/>
              </a:spcBef>
              <a:spcAft>
                <a:spcPts val="0"/>
              </a:spcAft>
              <a:buNone/>
            </a:pPr>
            <a:r>
              <a:rPr b="0" lang="en-US">
                <a:latin typeface="Arial"/>
                <a:ea typeface="Arial"/>
                <a:cs typeface="Arial"/>
                <a:sym typeface="Arial"/>
              </a:rPr>
              <a:t>Để làm cho nó rõ ràng, mỗi slide cố gắng chỉ giới thiệu một vài đối số tại một thời điểm.</a:t>
            </a:r>
            <a:endParaRPr/>
          </a:p>
          <a:p>
            <a:pPr indent="0" lvl="0" marL="0" rtl="0" algn="l">
              <a:spcBef>
                <a:spcPts val="0"/>
              </a:spcBef>
              <a:spcAft>
                <a:spcPts val="0"/>
              </a:spcAft>
              <a:buNone/>
            </a:pPr>
            <a:r>
              <a:rPr b="0" lang="en-US">
                <a:latin typeface="Arial"/>
                <a:ea typeface="Arial"/>
                <a:cs typeface="Arial"/>
                <a:sym typeface="Arial"/>
              </a:rPr>
              <a:t>Trong các lệnh sqoop thực tế, chúng ta thường kết hợp nhiều đối số.</a:t>
            </a:r>
            <a:endParaRPr b="0"/>
          </a:p>
        </p:txBody>
      </p:sp>
      <p:sp>
        <p:nvSpPr>
          <p:cNvPr id="303" name="Google Shape;30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6" name="Shape 3466"/>
        <p:cNvGrpSpPr/>
        <p:nvPr/>
      </p:nvGrpSpPr>
      <p:grpSpPr>
        <a:xfrm>
          <a:off x="0" y="0"/>
          <a:ext cx="0" cy="0"/>
          <a:chOff x="0" y="0"/>
          <a:chExt cx="0" cy="0"/>
        </a:xfrm>
      </p:grpSpPr>
      <p:sp>
        <p:nvSpPr>
          <p:cNvPr id="3467" name="Google Shape;3467;p14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8" name="Google Shape;3468;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Một số bộ xử lý giữ thông tin trạng thái liên quan đến hoạt động của nó.</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Ví dụ: bộ xử lý TailFile sẽ theo dõi vị trí cuối cùng mà dữ liệu được đọc trong lần đọc "đuôi".</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Truy cập thông tin trạng thái của bộ xử lý bằng cách nhấp chuột phải và chọn tùy chọn Xem trạng thái.</a:t>
            </a:r>
            <a:endParaRPr b="0" sz="1200">
              <a:solidFill>
                <a:schemeClr val="dk1"/>
              </a:solidFill>
              <a:latin typeface="Arial"/>
              <a:ea typeface="Arial"/>
              <a:cs typeface="Arial"/>
              <a:sym typeface="Arial"/>
            </a:endParaRPr>
          </a:p>
        </p:txBody>
      </p:sp>
      <p:sp>
        <p:nvSpPr>
          <p:cNvPr id="3469" name="Google Shape;3469;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p14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1" name="Google Shape;3481;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Người dùng mới sử dụng NiFi thường quên rằng một số bộ xử lý có trạng thái.</a:t>
            </a:r>
            <a:endParaRPr/>
          </a:p>
          <a:p>
            <a:pPr indent="0" lvl="0" marL="0" rtl="0" algn="l">
              <a:spcBef>
                <a:spcPts val="0"/>
              </a:spcBef>
              <a:spcAft>
                <a:spcPts val="0"/>
              </a:spcAft>
              <a:buNone/>
            </a:pPr>
            <a:r>
              <a:rPr b="0" lang="en-US">
                <a:latin typeface="Arial"/>
                <a:ea typeface="Arial"/>
                <a:cs typeface="Arial"/>
                <a:sym typeface="Arial"/>
              </a:rPr>
              <a:t>Họ có thể bối rối khi không có gì xảy ra sau khi thực hiện lại luồng dữ liệu.</a:t>
            </a:r>
            <a:endParaRPr/>
          </a:p>
          <a:p>
            <a:pPr indent="0" lvl="0" marL="0" rtl="0" algn="l">
              <a:spcBef>
                <a:spcPts val="0"/>
              </a:spcBef>
              <a:spcAft>
                <a:spcPts val="0"/>
              </a:spcAft>
              <a:buNone/>
            </a:pPr>
            <a:r>
              <a:rPr b="0" lang="en-US">
                <a:latin typeface="Arial"/>
                <a:ea typeface="Arial"/>
                <a:cs typeface="Arial"/>
                <a:sym typeface="Arial"/>
              </a:rPr>
              <a:t>Bộ xử lý đang theo dõi các trạng thái và sử dụng các trạng thái đó làm cơ sở cho các hoạt động tiếp theo có thể không phải làm gì thêm.</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Xóa trạng thái để chạy lại luồng dữ liệu</a:t>
            </a:r>
            <a:endParaRPr b="0" sz="1200">
              <a:solidFill>
                <a:schemeClr val="dk1"/>
              </a:solidFill>
              <a:latin typeface="Arial"/>
              <a:ea typeface="Arial"/>
              <a:cs typeface="Arial"/>
              <a:sym typeface="Arial"/>
            </a:endParaRPr>
          </a:p>
        </p:txBody>
      </p:sp>
      <p:sp>
        <p:nvSpPr>
          <p:cNvPr id="3482" name="Google Shape;3482;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p14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2" name="Google Shape;3492;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390">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lang="en-US" sz="390">
                <a:latin typeface="Arial"/>
                <a:ea typeface="Arial"/>
                <a:cs typeface="Arial"/>
                <a:sym typeface="Arial"/>
              </a:rPr>
              <a:t>Bài này gồm Sáu phần.</a:t>
            </a:r>
            <a:endParaRPr/>
          </a:p>
          <a:p>
            <a:pPr indent="0" lvl="0" marL="0" rtl="0" algn="l">
              <a:lnSpc>
                <a:spcPct val="80000"/>
              </a:lnSpc>
              <a:spcBef>
                <a:spcPts val="0"/>
              </a:spcBef>
              <a:spcAft>
                <a:spcPts val="0"/>
              </a:spcAft>
              <a:buNone/>
            </a:pPr>
            <a:r>
              <a:rPr lang="en-US" sz="390">
                <a:latin typeface="Arial"/>
                <a:ea typeface="Arial"/>
                <a:cs typeface="Arial"/>
                <a:sym typeface="Arial"/>
              </a:rPr>
              <a:t>Phần 1: Đầu tiên chúng ta đề cập đến các tính năng chính của NiFi. Sau đó, chúng ta làm theo việc xác định từng khái niệm và thành phần cốt lõi của NiFi bao gồm FlowFile, Bộ xử lý, Kết nối, Nhóm quy trình, Bộ điều khiển luồng. Cuối cùng, chúng ta đề cập đến Kiến trúc NiFi.</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tôi đề cập đến từng danh mục và mô tả ngắn gọn một số bộ xử lý được sử dụng phổ biến hơn trong mỗi danh mục.</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4: Phần này giới thiệu khái niệm về Kết nối và Mối quan hệ. Chúng ta tìm hiểu cách tạo kết nối giữa các bộ xử lý dựa trên các mối quan hệ. Chúng ta thấy rằng các kết nối có khả năng xếp hàng vào bộ đệm lưu trữ FlowFiles.</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5 : Trong Phần này, học sinh học cách kết hợp các bộ xử lý và kết nối với nhau để tạo ra các luồng dữ liệu thực tế.</a:t>
            </a:r>
            <a:endParaRPr sz="390">
              <a:latin typeface="Arial"/>
              <a:ea typeface="Arial"/>
              <a:cs typeface="Arial"/>
              <a:sym typeface="Arial"/>
            </a:endParaRPr>
          </a:p>
          <a:p>
            <a:pPr indent="0" lvl="0" marL="0" rtl="0" algn="l">
              <a:lnSpc>
                <a:spcPct val="80000"/>
              </a:lnSpc>
              <a:spcBef>
                <a:spcPts val="0"/>
              </a:spcBef>
              <a:spcAft>
                <a:spcPts val="0"/>
              </a:spcAft>
              <a:buNone/>
            </a:pPr>
            <a:r>
              <a:t/>
            </a:r>
            <a:endParaRPr b="1" sz="390" u="sng">
              <a:latin typeface="Arial"/>
              <a:ea typeface="Arial"/>
              <a:cs typeface="Arial"/>
              <a:sym typeface="Arial"/>
            </a:endParaRPr>
          </a:p>
          <a:p>
            <a:pPr indent="0" lvl="0" marL="0" rtl="0" algn="l">
              <a:lnSpc>
                <a:spcPct val="80000"/>
              </a:lnSpc>
              <a:spcBef>
                <a:spcPts val="0"/>
              </a:spcBef>
              <a:spcAft>
                <a:spcPts val="0"/>
              </a:spcAft>
              <a:buNone/>
            </a:pPr>
            <a:r>
              <a:rPr b="1" lang="en-US" sz="390" u="sng">
                <a:latin typeface="Arial"/>
                <a:ea typeface="Arial"/>
                <a:cs typeface="Arial"/>
                <a:sym typeface="Arial"/>
              </a:rPr>
              <a:t>Phần 6: Trong Phần này, học viên tìm hiểu cách nhóm các luồng dữ liệu theo nhóm để tạo Nhóm Quy trình. PG có thể được sử dụng để kết hợp một cách hợp lý các luồng dữ liệu có thể được sử dụng lại cũng như được lưu dưới dạng mẫu.</a:t>
            </a:r>
            <a:endParaRPr b="1" sz="390" u="sng">
              <a:latin typeface="Arial"/>
              <a:ea typeface="Arial"/>
              <a:cs typeface="Arial"/>
              <a:sym typeface="Arial"/>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b="1" lang="en-US" sz="390" u="sng">
                <a:latin typeface="Arial"/>
                <a:ea typeface="Arial"/>
                <a:cs typeface="Arial"/>
                <a:sym typeface="Arial"/>
              </a:rPr>
              <a:t>[Thông điệp chính]</a:t>
            </a:r>
            <a:endParaRPr sz="390" u="sng">
              <a:latin typeface="Arial"/>
              <a:ea typeface="Arial"/>
              <a:cs typeface="Arial"/>
              <a:sym typeface="Arial"/>
            </a:endParaRPr>
          </a:p>
          <a:p>
            <a:pPr indent="0" lvl="0" marL="0" rtl="0" algn="l">
              <a:lnSpc>
                <a:spcPct val="461538"/>
              </a:lnSpc>
              <a:spcBef>
                <a:spcPts val="1000"/>
              </a:spcBef>
              <a:spcAft>
                <a:spcPts val="0"/>
              </a:spcAft>
              <a:buNone/>
            </a:pPr>
            <a:r>
              <a:rPr lang="en-US" sz="390">
                <a:latin typeface="Arial"/>
                <a:ea typeface="Arial"/>
                <a:cs typeface="Arial"/>
                <a:sym typeface="Arial"/>
              </a:rPr>
              <a:t>Trong bài này, bạn sẽ học được</a:t>
            </a:r>
            <a:endParaRPr sz="390">
              <a:latin typeface="Arial"/>
              <a:ea typeface="Arial"/>
              <a:cs typeface="Arial"/>
              <a:sym typeface="Arial"/>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 khái niệm và thành phần cốt lõi của Apache NiFi.</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Giao diện người dùng tổng thể cho Apache NiFi.</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 bộ xử lý Apache NiFi thường được sử dụng trong mỗi danh mục.</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tạo kết nối giữa các bộ xử lý dựa trên các mối quan hệ.</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đặt bộ xử lý và kết nối với nhau để tạo luồng dữ liệu thực tế.</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nhóm các luồng dữ liệu theo nhóm để tạo Nhóm quy trình.</a:t>
            </a:r>
            <a:endParaRPr sz="390">
              <a:latin typeface="Arial"/>
              <a:ea typeface="Arial"/>
              <a:cs typeface="Arial"/>
              <a:sym typeface="Arial"/>
            </a:endParaRPr>
          </a:p>
        </p:txBody>
      </p:sp>
      <p:sp>
        <p:nvSpPr>
          <p:cNvPr id="3493" name="Google Shape;3493;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9" name="Shape 3509"/>
        <p:cNvGrpSpPr/>
        <p:nvPr/>
      </p:nvGrpSpPr>
      <p:grpSpPr>
        <a:xfrm>
          <a:off x="0" y="0"/>
          <a:ext cx="0" cy="0"/>
          <a:chOff x="0" y="0"/>
          <a:chExt cx="0" cy="0"/>
        </a:xfrm>
      </p:grpSpPr>
      <p:sp>
        <p:nvSpPr>
          <p:cNvPr id="3510" name="Google Shape;3510;p14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1" name="Google Shape;3511;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Chúng tôi sẽ không thực sự đề cập đến Bảo mật và Kiểm soát Phiên bản trong khóa học này.</a:t>
            </a:r>
            <a:endParaRPr/>
          </a:p>
          <a:p>
            <a:pPr indent="0" lvl="0" marL="0" rtl="0" algn="l">
              <a:spcBef>
                <a:spcPts val="0"/>
              </a:spcBef>
              <a:spcAft>
                <a:spcPts val="0"/>
              </a:spcAft>
              <a:buNone/>
            </a:pPr>
            <a:r>
              <a:rPr b="0" lang="en-US">
                <a:latin typeface="Arial"/>
                <a:ea typeface="Arial"/>
                <a:cs typeface="Arial"/>
                <a:sym typeface="Arial"/>
              </a:rPr>
              <a:t>Học viên chỉ cần hiểu rằng NiFi có thể triển khai các chính sách bảo mật và kiểm soát phiên bản ở cấp Nhóm bộ xử lý.</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Nhóm quy trình giống như Chức năng và Thủ tục con trong lập trình.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ta có thể nhóm các luồng dữ liệu vào các Nhóm quy trình một cách hợp lý.</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có thể lưu chúng dưới dạng Mẫu, sao chép và sử dụng lại chúng ở nơi khác, v.v.</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Nhóm quy trình cũng cho phép chúng tôi phân vùng canvas, tương tự như các thư mục con.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Sau đó, chúng tôi có thể đặt các luồng dữ liệu vào các khu vực riêng biệt theo người dùng, nhóm, dự án, v.v.</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sz="1200">
              <a:solidFill>
                <a:schemeClr val="dk1"/>
              </a:solidFill>
              <a:latin typeface="Arial"/>
              <a:ea typeface="Arial"/>
              <a:cs typeface="Arial"/>
              <a:sym typeface="Arial"/>
            </a:endParaRPr>
          </a:p>
          <a:p>
            <a:pPr indent="0" lvl="0" marL="0" rtl="0" algn="l">
              <a:spcBef>
                <a:spcPts val="0"/>
              </a:spcBef>
              <a:spcAft>
                <a:spcPts val="0"/>
              </a:spcAft>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https://nifi.apache.org/docs/nifi-docs/html/user-guide.html#process_group_anatomy</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latin typeface="Arial"/>
                <a:ea typeface="Arial"/>
                <a:cs typeface="Arial"/>
                <a:sym typeface="Arial"/>
              </a:rPr>
              <a:t>https://nifi.apache.org/docs/nifi-docs/html/user-guide.html</a:t>
            </a:r>
            <a:endParaRPr>
              <a:latin typeface="Arial"/>
              <a:ea typeface="Arial"/>
              <a:cs typeface="Arial"/>
              <a:sym typeface="Arial"/>
            </a:endParaRPr>
          </a:p>
        </p:txBody>
      </p:sp>
      <p:sp>
        <p:nvSpPr>
          <p:cNvPr id="3512" name="Google Shape;3512;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p14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0" name="Google Shape;3540;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Trong một vài slide tiếp theo, mỗi thành phần trong biểu tượng cửa sổ bề mặt Nhóm quy trình được giới thiệu.</a:t>
            </a:r>
            <a:endParaRPr/>
          </a:p>
          <a:p>
            <a:pPr indent="0" lvl="0" marL="0" rtl="0" algn="l">
              <a:spcBef>
                <a:spcPts val="0"/>
              </a:spcBef>
              <a:spcAft>
                <a:spcPts val="0"/>
              </a:spcAft>
              <a:buNone/>
            </a:pPr>
            <a:r>
              <a:rPr b="0" lang="en-US">
                <a:latin typeface="Arial"/>
                <a:ea typeface="Arial"/>
                <a:cs typeface="Arial"/>
                <a:sym typeface="Arial"/>
              </a:rPr>
              <a:t>Tất cả các yếu tố trước đây đã được nhìn thấy trong biểu tượng cửa sổ bề mặt Bộ xử lý và nên quen thuộc.</a:t>
            </a:r>
            <a:endParaRPr/>
          </a:p>
          <a:p>
            <a:pPr indent="0" lvl="0" marL="0" rtl="0" algn="l">
              <a:spcBef>
                <a:spcPts val="0"/>
              </a:spcBef>
              <a:spcAft>
                <a:spcPts val="0"/>
              </a:spcAft>
              <a:buNone/>
            </a:pPr>
            <a:r>
              <a:rPr b="0" lang="en-US">
                <a:latin typeface="Arial"/>
                <a:ea typeface="Arial"/>
                <a:cs typeface="Arial"/>
                <a:sym typeface="Arial"/>
              </a:rPr>
              <a:t>Điểm khác biệt chính là các phần tử này hiển thị thông tin ở cấp Nhóm quy trình thay vì một Quy trình duy nhất.</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Giới thiệu, tên, nhiệm vụ đang hoạt động, chỉ số bản tin và nhận xét.</a:t>
            </a:r>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https://nifi.apache.org/docs/nifi-docs/html/user-guide.html#process_group_anatomy</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latin typeface="Arial"/>
                <a:ea typeface="Arial"/>
                <a:cs typeface="Arial"/>
                <a:sym typeface="Arial"/>
              </a:rPr>
              <a:t>https://nifi.apache.org/docs/nifi-docs/html/user-guide.html</a:t>
            </a:r>
            <a:endParaRPr>
              <a:latin typeface="Arial"/>
              <a:ea typeface="Arial"/>
              <a:cs typeface="Arial"/>
              <a:sym typeface="Arial"/>
            </a:endParaRPr>
          </a:p>
        </p:txBody>
      </p:sp>
      <p:sp>
        <p:nvSpPr>
          <p:cNvPr id="3541" name="Google Shape;3541;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p14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1" name="Google Shape;3561;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110">
                <a:latin typeface="Arial"/>
                <a:ea typeface="Arial"/>
                <a:cs typeface="Arial"/>
                <a:sym typeface="Arial"/>
              </a:rPr>
              <a:t>[Hướng dẫn của giảng viên]</a:t>
            </a:r>
            <a:endParaRPr/>
          </a:p>
          <a:p>
            <a:pPr indent="0" lvl="0" marL="0" rtl="0" algn="l">
              <a:lnSpc>
                <a:spcPct val="90000"/>
              </a:lnSpc>
              <a:spcBef>
                <a:spcPts val="0"/>
              </a:spcBef>
              <a:spcAft>
                <a:spcPts val="0"/>
              </a:spcAft>
              <a:buNone/>
            </a:pPr>
            <a:r>
              <a:rPr b="0" i="0" lang="en-US" sz="1110">
                <a:solidFill>
                  <a:schemeClr val="dk1"/>
                </a:solidFill>
                <a:latin typeface="Arial"/>
                <a:ea typeface="Arial"/>
                <a:cs typeface="Arial"/>
                <a:sym typeface="Arial"/>
              </a:rPr>
              <a:t>Các nhóm quy trình được phân loại tồn tại ở các trạng thái sau:</a:t>
            </a:r>
            <a:endParaRPr b="0" i="0" sz="1110">
              <a:solidFill>
                <a:schemeClr val="dk1"/>
              </a:solidFill>
              <a:latin typeface="Arial"/>
              <a:ea typeface="Arial"/>
              <a:cs typeface="Arial"/>
              <a:sym typeface="Arial"/>
            </a:endParaRPr>
          </a:p>
          <a:p>
            <a:pPr indent="-285750" lvl="0" marL="285750" rtl="0" algn="l">
              <a:lnSpc>
                <a:spcPct val="90000"/>
              </a:lnSpc>
              <a:spcBef>
                <a:spcPts val="0"/>
              </a:spcBef>
              <a:spcAft>
                <a:spcPts val="0"/>
              </a:spcAft>
              <a:buClr>
                <a:schemeClr val="dk1"/>
              </a:buClr>
              <a:buSzPts val="1110"/>
              <a:buFont typeface="Arial"/>
              <a:buChar char="•"/>
            </a:pPr>
            <a:r>
              <a:rPr b="1" i="0" lang="en-US" sz="1110">
                <a:solidFill>
                  <a:schemeClr val="dk1"/>
                </a:solidFill>
                <a:latin typeface="Arial"/>
                <a:ea typeface="Arial"/>
                <a:cs typeface="Arial"/>
                <a:sym typeface="Arial"/>
              </a:rPr>
              <a:t>Phiên bản cập nhật: </a:t>
            </a:r>
            <a:r>
              <a:rPr b="0" i="0" lang="en-US" sz="1110">
                <a:solidFill>
                  <a:schemeClr val="dk1"/>
                </a:solidFill>
                <a:latin typeface="Arial"/>
                <a:ea typeface="Arial"/>
                <a:cs typeface="Arial"/>
                <a:sym typeface="Arial"/>
              </a:rPr>
              <a:t>Phiên bản lưu lượng là mới nhất.</a:t>
            </a:r>
            <a:endParaRPr/>
          </a:p>
          <a:p>
            <a:pPr indent="-285750" lvl="0" marL="285750" rtl="0" algn="l">
              <a:lnSpc>
                <a:spcPct val="90000"/>
              </a:lnSpc>
              <a:spcBef>
                <a:spcPts val="0"/>
              </a:spcBef>
              <a:spcAft>
                <a:spcPts val="0"/>
              </a:spcAft>
              <a:buClr>
                <a:schemeClr val="dk1"/>
              </a:buClr>
              <a:buSzPts val="1110"/>
              <a:buFont typeface="Arial"/>
              <a:buChar char="•"/>
            </a:pPr>
            <a:r>
              <a:rPr b="1" i="0" lang="en-US" sz="1110">
                <a:solidFill>
                  <a:schemeClr val="dk1"/>
                </a:solidFill>
                <a:latin typeface="Arial"/>
                <a:ea typeface="Arial"/>
                <a:cs typeface="Arial"/>
                <a:sym typeface="Arial"/>
              </a:rPr>
              <a:t>Sửa đổi cục bộ: </a:t>
            </a:r>
            <a:r>
              <a:rPr b="0" i="0" lang="en-US" sz="1110">
                <a:solidFill>
                  <a:schemeClr val="dk1"/>
                </a:solidFill>
                <a:latin typeface="Arial"/>
                <a:ea typeface="Arial"/>
                <a:cs typeface="Arial"/>
                <a:sym typeface="Arial"/>
              </a:rPr>
              <a:t>Các thay đổi cục bộ đã được thực hiện.</a:t>
            </a:r>
            <a:endParaRPr/>
          </a:p>
          <a:p>
            <a:pPr indent="-285750" lvl="0" marL="285750" rtl="0" algn="l">
              <a:lnSpc>
                <a:spcPct val="90000"/>
              </a:lnSpc>
              <a:spcBef>
                <a:spcPts val="0"/>
              </a:spcBef>
              <a:spcAft>
                <a:spcPts val="0"/>
              </a:spcAft>
              <a:buClr>
                <a:schemeClr val="dk1"/>
              </a:buClr>
              <a:buSzPts val="1110"/>
              <a:buFont typeface="Arial"/>
              <a:buChar char="•"/>
            </a:pPr>
            <a:r>
              <a:rPr b="1" i="0" lang="en-US" sz="1110">
                <a:solidFill>
                  <a:schemeClr val="dk1"/>
                </a:solidFill>
                <a:latin typeface="Arial"/>
                <a:ea typeface="Arial"/>
                <a:cs typeface="Arial"/>
                <a:sym typeface="Arial"/>
              </a:rPr>
              <a:t>Cũ: </a:t>
            </a:r>
            <a:r>
              <a:rPr b="0" i="0" lang="en-US" sz="1110">
                <a:solidFill>
                  <a:schemeClr val="dk1"/>
                </a:solidFill>
                <a:latin typeface="Arial"/>
                <a:ea typeface="Arial"/>
                <a:cs typeface="Arial"/>
                <a:sym typeface="Arial"/>
              </a:rPr>
              <a:t>Đã có phiên bản mới hơn của quy trình.</a:t>
            </a:r>
            <a:endParaRPr/>
          </a:p>
          <a:p>
            <a:pPr indent="-285750" lvl="0" marL="285750" rtl="0" algn="l">
              <a:lnSpc>
                <a:spcPct val="90000"/>
              </a:lnSpc>
              <a:spcBef>
                <a:spcPts val="0"/>
              </a:spcBef>
              <a:spcAft>
                <a:spcPts val="0"/>
              </a:spcAft>
              <a:buClr>
                <a:schemeClr val="dk1"/>
              </a:buClr>
              <a:buSzPts val="1110"/>
              <a:buFont typeface="Arial"/>
              <a:buChar char="•"/>
            </a:pPr>
            <a:r>
              <a:rPr b="1" i="0" lang="en-US" sz="1110">
                <a:solidFill>
                  <a:schemeClr val="dk1"/>
                </a:solidFill>
                <a:latin typeface="Arial"/>
                <a:ea typeface="Arial"/>
                <a:cs typeface="Arial"/>
                <a:sym typeface="Arial"/>
              </a:rPr>
              <a:t>Sửa đổi cục bộ và cũ: </a:t>
            </a:r>
            <a:r>
              <a:rPr b="0" i="0" lang="en-US" sz="1110">
                <a:solidFill>
                  <a:schemeClr val="dk1"/>
                </a:solidFill>
                <a:latin typeface="Arial"/>
                <a:ea typeface="Arial"/>
                <a:cs typeface="Arial"/>
                <a:sym typeface="Arial"/>
              </a:rPr>
              <a:t>Các thay đổi cục bộ đã được thực hiện và có sẵn phiên bản mới hơn của quy trình.</a:t>
            </a:r>
            <a:endParaRPr/>
          </a:p>
          <a:p>
            <a:pPr indent="-285750" lvl="0" marL="285750" rtl="0" algn="l">
              <a:lnSpc>
                <a:spcPct val="90000"/>
              </a:lnSpc>
              <a:spcBef>
                <a:spcPts val="0"/>
              </a:spcBef>
              <a:spcAft>
                <a:spcPts val="0"/>
              </a:spcAft>
              <a:buClr>
                <a:schemeClr val="dk1"/>
              </a:buClr>
              <a:buSzPts val="1110"/>
              <a:buFont typeface="Arial"/>
              <a:buChar char="•"/>
            </a:pPr>
            <a:r>
              <a:rPr b="1" i="0" lang="en-US" sz="1110">
                <a:solidFill>
                  <a:schemeClr val="dk1"/>
                </a:solidFill>
                <a:latin typeface="Arial"/>
                <a:ea typeface="Arial"/>
                <a:cs typeface="Arial"/>
                <a:sym typeface="Arial"/>
              </a:rPr>
              <a:t>Đồng bộ hóa thất bại: </a:t>
            </a:r>
            <a:r>
              <a:rPr b="0" i="0" lang="en-US" sz="1110">
                <a:solidFill>
                  <a:schemeClr val="dk1"/>
                </a:solidFill>
                <a:latin typeface="Arial"/>
                <a:ea typeface="Arial"/>
                <a:cs typeface="Arial"/>
                <a:sym typeface="Arial"/>
              </a:rPr>
              <a:t>Không thể đồng bộ hóa luồng với sổ đăng ký.</a:t>
            </a:r>
            <a:endParaRPr b="0" i="0" sz="1110">
              <a:solidFill>
                <a:schemeClr val="dk1"/>
              </a:solidFill>
              <a:latin typeface="Arial"/>
              <a:ea typeface="Arial"/>
              <a:cs typeface="Arial"/>
              <a:sym typeface="Arial"/>
            </a:endParaRPr>
          </a:p>
          <a:p>
            <a:pPr indent="-215265" lvl="0" marL="285750" rtl="0" algn="l">
              <a:lnSpc>
                <a:spcPct val="90000"/>
              </a:lnSpc>
              <a:spcBef>
                <a:spcPts val="0"/>
              </a:spcBef>
              <a:spcAft>
                <a:spcPts val="0"/>
              </a:spcAft>
              <a:buClr>
                <a:schemeClr val="dk1"/>
              </a:buClr>
              <a:buSzPts val="1110"/>
              <a:buFont typeface="Arial"/>
              <a:buNone/>
            </a:pPr>
            <a:r>
              <a:t/>
            </a:r>
            <a:endParaRPr b="0" sz="1110">
              <a:latin typeface="Arial"/>
              <a:ea typeface="Arial"/>
              <a:cs typeface="Arial"/>
              <a:sym typeface="Arial"/>
            </a:endParaRPr>
          </a:p>
          <a:p>
            <a:pPr indent="0" lvl="0" marL="0" rtl="0" algn="l">
              <a:lnSpc>
                <a:spcPct val="90000"/>
              </a:lnSpc>
              <a:spcBef>
                <a:spcPts val="0"/>
              </a:spcBef>
              <a:spcAft>
                <a:spcPts val="0"/>
              </a:spcAft>
              <a:buNone/>
            </a:pPr>
            <a:r>
              <a:rPr b="1" lang="en-US" sz="1110">
                <a:latin typeface="Arial"/>
                <a:ea typeface="Arial"/>
                <a:cs typeface="Arial"/>
                <a:sym typeface="Arial"/>
              </a:rPr>
              <a:t>[Thông điệp chính]</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Có thể kiểm soát phiên bản của luồng dữ liệu.</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Kiểm soát bắt đầu ở cấp Nhóm quy trình.</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Chúng tôi hiển thị các trạng thái khác nhau có thể có của trạng thái phiên bản Nhóm bộ xử lý.</a:t>
            </a:r>
            <a:endParaRPr/>
          </a:p>
          <a:p>
            <a:pPr indent="0" lvl="0" marL="0" rtl="0" algn="l">
              <a:lnSpc>
                <a:spcPct val="90000"/>
              </a:lnSpc>
              <a:spcBef>
                <a:spcPts val="0"/>
              </a:spcBef>
              <a:spcAft>
                <a:spcPts val="0"/>
              </a:spcAft>
              <a:buNone/>
            </a:pPr>
            <a:r>
              <a:t/>
            </a:r>
            <a:endParaRPr b="1" sz="1110">
              <a:solidFill>
                <a:schemeClr val="dk1"/>
              </a:solidFill>
              <a:latin typeface="Arial"/>
              <a:ea typeface="Arial"/>
              <a:cs typeface="Arial"/>
              <a:sym typeface="Arial"/>
            </a:endParaRPr>
          </a:p>
          <a:p>
            <a:pPr indent="0" lvl="0" marL="0" marR="0" rtl="0" algn="l">
              <a:lnSpc>
                <a:spcPct val="90000"/>
              </a:lnSpc>
              <a:spcBef>
                <a:spcPts val="333"/>
              </a:spcBef>
              <a:spcAft>
                <a:spcPts val="0"/>
              </a:spcAft>
              <a:buClr>
                <a:schemeClr val="dk1"/>
              </a:buClr>
              <a:buSzPts val="1110"/>
              <a:buFont typeface="Arial"/>
              <a:buNone/>
            </a:pPr>
            <a:r>
              <a:rPr b="1" lang="en-US" sz="1110">
                <a:solidFill>
                  <a:schemeClr val="dk1"/>
                </a:solidFill>
                <a:latin typeface="Arial"/>
                <a:ea typeface="Arial"/>
                <a:cs typeface="Arial"/>
                <a:sym typeface="Arial"/>
              </a:rPr>
              <a:t>[Tài liệu tham khảo]</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https://nifi.apache.org/docs/nifi-docs/html/user-guide.html#process_group_anatomy</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https://nifi.apache.org/docs/nifi-docs/html/user-guide.html#version_states</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https://nifi.apache.org/docs.html</a:t>
            </a:r>
            <a:endParaRPr/>
          </a:p>
          <a:p>
            <a:pPr indent="0" lvl="0" marL="0" rtl="0" algn="l">
              <a:lnSpc>
                <a:spcPct val="90000"/>
              </a:lnSpc>
              <a:spcBef>
                <a:spcPts val="0"/>
              </a:spcBef>
              <a:spcAft>
                <a:spcPts val="0"/>
              </a:spcAft>
              <a:buNone/>
            </a:pPr>
            <a:r>
              <a:rPr lang="en-US" sz="1110">
                <a:latin typeface="Arial"/>
                <a:ea typeface="Arial"/>
                <a:cs typeface="Arial"/>
                <a:sym typeface="Arial"/>
              </a:rPr>
              <a:t>https://nifi.apache.org/docs/nifi-docs/html/user-guide.html</a:t>
            </a:r>
            <a:endParaRPr sz="1110">
              <a:latin typeface="Arial"/>
              <a:ea typeface="Arial"/>
              <a:cs typeface="Arial"/>
              <a:sym typeface="Arial"/>
            </a:endParaRPr>
          </a:p>
        </p:txBody>
      </p:sp>
      <p:sp>
        <p:nvSpPr>
          <p:cNvPr id="3562" name="Google Shape;3562;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p14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2" name="Google Shape;3582;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020">
                <a:latin typeface="Arial"/>
                <a:ea typeface="Arial"/>
                <a:cs typeface="Arial"/>
                <a:sym typeface="Arial"/>
              </a:rPr>
              <a:t>[Hướng dẫn của giảng viên]</a:t>
            </a:r>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Cổng truyền: </a:t>
            </a:r>
            <a:r>
              <a:rPr b="0" i="0" lang="en-US" sz="1020">
                <a:solidFill>
                  <a:schemeClr val="dk1"/>
                </a:solidFill>
                <a:latin typeface="Arial"/>
                <a:ea typeface="Arial"/>
                <a:cs typeface="Arial"/>
                <a:sym typeface="Arial"/>
              </a:rPr>
              <a:t>Số lượng Cổng nhóm quy trình từ xa hiện được định cấu hình để truyền dữ liệu đến các phiên bản NiFi từ xa hoặc lấy dữ liệu từ các phiên bản NiFi từ xa.</a:t>
            </a:r>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Cổng không truyền: </a:t>
            </a:r>
            <a:r>
              <a:rPr b="0" i="0" lang="en-US" sz="1020">
                <a:solidFill>
                  <a:schemeClr val="dk1"/>
                </a:solidFill>
                <a:latin typeface="Arial"/>
                <a:ea typeface="Arial"/>
                <a:cs typeface="Arial"/>
                <a:sym typeface="Arial"/>
              </a:rPr>
              <a:t>Số lượng Cổng của nhóm quy trình từ xa hiện được kết nối với các thành phần trong Nhóm quy trình này nhưng hiện đã tắt chức năng truyền của chúng.</a:t>
            </a:r>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Các thành phần đang chạy: </a:t>
            </a:r>
            <a:r>
              <a:rPr b="0" i="0" lang="en-US" sz="1020">
                <a:solidFill>
                  <a:schemeClr val="dk1"/>
                </a:solidFill>
                <a:latin typeface="Arial"/>
                <a:ea typeface="Arial"/>
                <a:cs typeface="Arial"/>
                <a:sym typeface="Arial"/>
              </a:rPr>
              <a:t>Số lượng Bộ xử lý, Cổng đầu vào và Cổng đầu ra hiện đang chạy trong Nhóm quy trình này.</a:t>
            </a:r>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Các thành phần đã dừng: </a:t>
            </a:r>
            <a:r>
              <a:rPr b="0" i="0" lang="en-US" sz="1020">
                <a:solidFill>
                  <a:schemeClr val="dk1"/>
                </a:solidFill>
                <a:latin typeface="Arial"/>
                <a:ea typeface="Arial"/>
                <a:cs typeface="Arial"/>
                <a:sym typeface="Arial"/>
              </a:rPr>
              <a:t>Số lượng Bộ xử lý, Cổng đầu vào và Cổng đầu ra hiện không chạy nhưng hợp lệ và được bật. Các thành phần này đã sẵn sàng để bắt đầu.</a:t>
            </a:r>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Thành phần không hợp lệ: </a:t>
            </a:r>
            <a:r>
              <a:rPr b="0" i="0" lang="en-US" sz="1020">
                <a:solidFill>
                  <a:schemeClr val="dk1"/>
                </a:solidFill>
                <a:latin typeface="Arial"/>
                <a:ea typeface="Arial"/>
                <a:cs typeface="Arial"/>
                <a:sym typeface="Arial"/>
              </a:rPr>
              <a:t>Số lượng Bộ xử lý, Cổng đầu vào và Cổng đầu ra được bật nhưng hiện không ở trạng thái hợp lệ. Điều này có thể là do các thuộc tính bị định cấu hình sai hoặc các Mối quan hệ bị thiếu.</a:t>
            </a:r>
            <a:endParaRPr/>
          </a:p>
          <a:p>
            <a:pPr indent="-285750" lvl="0" marL="285750" rtl="0" algn="l">
              <a:lnSpc>
                <a:spcPct val="80000"/>
              </a:lnSpc>
              <a:spcBef>
                <a:spcPts val="0"/>
              </a:spcBef>
              <a:spcAft>
                <a:spcPts val="0"/>
              </a:spcAft>
              <a:buClr>
                <a:schemeClr val="dk1"/>
              </a:buClr>
              <a:buSzPts val="1020"/>
              <a:buFont typeface="Arial"/>
              <a:buChar char="•"/>
            </a:pPr>
            <a:r>
              <a:rPr b="1" i="0" lang="en-US" sz="1020">
                <a:solidFill>
                  <a:schemeClr val="dk1"/>
                </a:solidFill>
                <a:latin typeface="Arial"/>
                <a:ea typeface="Arial"/>
                <a:cs typeface="Arial"/>
                <a:sym typeface="Arial"/>
              </a:rPr>
              <a:t>Các thành phần bị vô hiệu hóa: </a:t>
            </a:r>
            <a:r>
              <a:rPr b="0" i="0" lang="en-US" sz="1020">
                <a:solidFill>
                  <a:schemeClr val="dk1"/>
                </a:solidFill>
                <a:latin typeface="Arial"/>
                <a:ea typeface="Arial"/>
                <a:cs typeface="Arial"/>
                <a:sym typeface="Arial"/>
              </a:rPr>
              <a:t>Số lượng Bộ xử lý, Cổng đầu vào và Cổng đầu ra hiện đang bị vô hiệu hóa. Các thành phần này có thể có hoặc không hợp lệ. Nếu Nhóm quy trình được khởi động, các thành phần này sẽ không gây ra bất kỳ lỗi nào nhưng sẽ không được khởi động.</a:t>
            </a:r>
            <a:endParaRPr b="0" i="0" sz="1020">
              <a:solidFill>
                <a:schemeClr val="dk1"/>
              </a:solidFill>
              <a:latin typeface="Arial"/>
              <a:ea typeface="Arial"/>
              <a:cs typeface="Arial"/>
              <a:sym typeface="Arial"/>
            </a:endParaRPr>
          </a:p>
          <a:p>
            <a:pPr indent="-220980" lvl="0" marL="285750" rtl="0" algn="l">
              <a:lnSpc>
                <a:spcPct val="80000"/>
              </a:lnSpc>
              <a:spcBef>
                <a:spcPts val="0"/>
              </a:spcBef>
              <a:spcAft>
                <a:spcPts val="0"/>
              </a:spcAft>
              <a:buClr>
                <a:schemeClr val="dk1"/>
              </a:buClr>
              <a:buSzPts val="1020"/>
              <a:buFont typeface="Arial"/>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1" lang="en-US" sz="1020">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Mỗi Bộ xử lý trong Nhóm Quy trình đang chạy, dừng, không hợp lệ hoặc bị vô hiệu hóa.</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Có thể có Cổng đầu vào và Cổng đầu ra đang nhận và truyền FlowFiles.</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Số cổng truyền và không truyền được hiển thị.</a:t>
            </a:r>
            <a:endParaRPr b="0"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1"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1" lang="en-US" sz="1020">
                <a:solidFill>
                  <a:schemeClr val="dk1"/>
                </a:solidFill>
                <a:latin typeface="Arial"/>
                <a:ea typeface="Arial"/>
                <a:cs typeface="Arial"/>
                <a:sym typeface="Arial"/>
              </a:rPr>
              <a:t>[Tài liệu tham khảo]</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https://nifi.apache.org/docs/nifi-docs/html/user-guide.html#process_group_anatomy</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https://nifi.apache.org/docs/nifi-docs/html/user-guide.html#version_states</a:t>
            </a:r>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https://nifi.apache.org/docs.html</a:t>
            </a:r>
            <a:endParaRPr/>
          </a:p>
          <a:p>
            <a:pPr indent="0" lvl="0" marL="0" rtl="0" algn="l">
              <a:lnSpc>
                <a:spcPct val="80000"/>
              </a:lnSpc>
              <a:spcBef>
                <a:spcPts val="0"/>
              </a:spcBef>
              <a:spcAft>
                <a:spcPts val="0"/>
              </a:spcAft>
              <a:buNone/>
            </a:pPr>
            <a:r>
              <a:rPr lang="en-US" sz="1020">
                <a:latin typeface="Arial"/>
                <a:ea typeface="Arial"/>
                <a:cs typeface="Arial"/>
                <a:sym typeface="Arial"/>
              </a:rPr>
              <a:t>https://nifi.apache.org/docs/nifi-docs/html/user-guide.html</a:t>
            </a:r>
            <a:endParaRPr sz="1020">
              <a:latin typeface="Arial"/>
              <a:ea typeface="Arial"/>
              <a:cs typeface="Arial"/>
              <a:sym typeface="Arial"/>
            </a:endParaRPr>
          </a:p>
        </p:txBody>
      </p:sp>
      <p:sp>
        <p:nvSpPr>
          <p:cNvPr id="3583" name="Google Shape;3583;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2" name="Shape 3602"/>
        <p:cNvGrpSpPr/>
        <p:nvPr/>
      </p:nvGrpSpPr>
      <p:grpSpPr>
        <a:xfrm>
          <a:off x="0" y="0"/>
          <a:ext cx="0" cy="0"/>
          <a:chOff x="0" y="0"/>
          <a:chExt cx="0" cy="0"/>
        </a:xfrm>
      </p:grpSpPr>
      <p:sp>
        <p:nvSpPr>
          <p:cNvPr id="3603" name="Google Shape;3603;p14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4" name="Google Shape;3604;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930">
                <a:latin typeface="Arial"/>
                <a:ea typeface="Arial"/>
                <a:cs typeface="Arial"/>
                <a:sym typeface="Arial"/>
              </a:rPr>
              <a:t>[Hướng dẫn của giảng viên]</a:t>
            </a:r>
            <a:endParaRPr/>
          </a:p>
          <a:p>
            <a:pPr indent="-285750" lvl="0" marL="285750" rtl="0" algn="l">
              <a:lnSpc>
                <a:spcPct val="80000"/>
              </a:lnSpc>
              <a:spcBef>
                <a:spcPts val="0"/>
              </a:spcBef>
              <a:spcAft>
                <a:spcPts val="0"/>
              </a:spcAft>
              <a:buClr>
                <a:schemeClr val="dk1"/>
              </a:buClr>
              <a:buSzPts val="930"/>
              <a:buFont typeface="Arial"/>
              <a:buChar char="•"/>
            </a:pPr>
            <a:r>
              <a:rPr b="1" i="0" lang="en-US" sz="930">
                <a:solidFill>
                  <a:schemeClr val="dk1"/>
                </a:solidFill>
                <a:latin typeface="Arial"/>
                <a:ea typeface="Arial"/>
                <a:cs typeface="Arial"/>
                <a:sym typeface="Arial"/>
              </a:rPr>
              <a:t>Thống kê: </a:t>
            </a:r>
            <a:r>
              <a:rPr b="0" i="0" lang="en-US" sz="930">
                <a:solidFill>
                  <a:schemeClr val="dk1"/>
                </a:solidFill>
                <a:latin typeface="Arial"/>
                <a:ea typeface="Arial"/>
                <a:cs typeface="Arial"/>
                <a:sym typeface="Arial"/>
              </a:rPr>
              <a:t>Nhóm quy trình cung cấp số liệu thống kê về lượng dữ liệu đã được Nhóm quy trình xử lý trong 5 phút qua cũng như lượng dữ liệu hiện đang được xử lý trong Nhóm quy trình. Các yếu tố sau bao gồm phần "Thống kê" của Nhóm quy trình:</a:t>
            </a:r>
            <a:endParaRPr/>
          </a:p>
          <a:p>
            <a:pPr indent="-285750" lvl="0" marL="285750" rtl="0" algn="l">
              <a:lnSpc>
                <a:spcPct val="80000"/>
              </a:lnSpc>
              <a:spcBef>
                <a:spcPts val="0"/>
              </a:spcBef>
              <a:spcAft>
                <a:spcPts val="0"/>
              </a:spcAft>
              <a:buClr>
                <a:schemeClr val="dk1"/>
              </a:buClr>
              <a:buSzPts val="930"/>
              <a:buFont typeface="Arial"/>
              <a:buChar char="•"/>
            </a:pPr>
            <a:r>
              <a:rPr b="1" i="0" lang="en-US" sz="930">
                <a:solidFill>
                  <a:schemeClr val="dk1"/>
                </a:solidFill>
                <a:latin typeface="Arial"/>
                <a:ea typeface="Arial"/>
                <a:cs typeface="Arial"/>
                <a:sym typeface="Arial"/>
              </a:rPr>
              <a:t>Đã xếp hàng: </a:t>
            </a:r>
            <a:r>
              <a:rPr b="0" i="0" lang="en-US" sz="930">
                <a:solidFill>
                  <a:schemeClr val="dk1"/>
                </a:solidFill>
                <a:latin typeface="Arial"/>
                <a:ea typeface="Arial"/>
                <a:cs typeface="Arial"/>
                <a:sym typeface="Arial"/>
              </a:rPr>
              <a:t>Số lượng Tệp Flow hiện đang được xếp hàng trong Nhóm quy trình. Trường này được biểu thị dưới dạng &lt;count&gt; (&lt;size&gt;) trong đó &lt;count&gt; là số lượng FlowFiles hiện đang được xử lý trong Nhóm quy trình và &lt;size&gt; là tổng kích thước của nội dung của các FlowFiles đó.</a:t>
            </a:r>
            <a:endParaRPr/>
          </a:p>
          <a:p>
            <a:pPr indent="-285750" lvl="0" marL="285750" rtl="0" algn="l">
              <a:lnSpc>
                <a:spcPct val="80000"/>
              </a:lnSpc>
              <a:spcBef>
                <a:spcPts val="0"/>
              </a:spcBef>
              <a:spcAft>
                <a:spcPts val="0"/>
              </a:spcAft>
              <a:buClr>
                <a:schemeClr val="dk1"/>
              </a:buClr>
              <a:buSzPts val="930"/>
              <a:buFont typeface="Arial"/>
              <a:buChar char="•"/>
            </a:pPr>
            <a:r>
              <a:rPr b="1" i="0" lang="en-US" sz="930">
                <a:solidFill>
                  <a:schemeClr val="dk1"/>
                </a:solidFill>
                <a:latin typeface="Arial"/>
                <a:ea typeface="Arial"/>
                <a:cs typeface="Arial"/>
                <a:sym typeface="Arial"/>
              </a:rPr>
              <a:t>Vào: </a:t>
            </a:r>
            <a:r>
              <a:rPr b="0" i="0" lang="en-US" sz="930">
                <a:solidFill>
                  <a:schemeClr val="dk1"/>
                </a:solidFill>
                <a:latin typeface="Arial"/>
                <a:ea typeface="Arial"/>
                <a:cs typeface="Arial"/>
                <a:sym typeface="Arial"/>
              </a:rPr>
              <a:t>Số lượng Tệp luồng đã được chuyển vào Nhóm quy trình thông qua tất cả các Cổng đầu vào của nó trong 5 phút qua. Trường này được biểu thị dưới dạng &lt;count&gt; / &lt;size&gt; → &lt;ports&gt; trong đó &lt;count&gt; là số lượng FlowFiles đã vào Nhóm quy trình trong 5 phút qua, &lt;size&gt; là tổng kích thước của nội dung của các FlowFiles đó và &lt;ports&gt; là số Cổng đầu vào.</a:t>
            </a:r>
            <a:endParaRPr/>
          </a:p>
          <a:p>
            <a:pPr indent="-285750" lvl="0" marL="285750" rtl="0" algn="l">
              <a:lnSpc>
                <a:spcPct val="80000"/>
              </a:lnSpc>
              <a:spcBef>
                <a:spcPts val="0"/>
              </a:spcBef>
              <a:spcAft>
                <a:spcPts val="0"/>
              </a:spcAft>
              <a:buClr>
                <a:schemeClr val="dk1"/>
              </a:buClr>
              <a:buSzPts val="930"/>
              <a:buFont typeface="Arial"/>
              <a:buChar char="•"/>
            </a:pPr>
            <a:r>
              <a:rPr b="1" i="0" lang="en-US" sz="930">
                <a:solidFill>
                  <a:schemeClr val="dk1"/>
                </a:solidFill>
                <a:latin typeface="Arial"/>
                <a:ea typeface="Arial"/>
                <a:cs typeface="Arial"/>
                <a:sym typeface="Arial"/>
              </a:rPr>
              <a:t>Đọc/Ghi: </a:t>
            </a:r>
            <a:r>
              <a:rPr b="0" i="0" lang="en-US" sz="930">
                <a:solidFill>
                  <a:schemeClr val="dk1"/>
                </a:solidFill>
                <a:latin typeface="Arial"/>
                <a:ea typeface="Arial"/>
                <a:cs typeface="Arial"/>
                <a:sym typeface="Arial"/>
              </a:rPr>
              <a:t>Tổng kích thước của nội dung FlowFile mà các thành phần trong Nhóm quy trình đã đọc từ đĩa và ghi vào đĩa. Điều này cung cấp thông tin có giá trị về hiệu suất I/O mà Nhóm quy trình này yêu cầu.</a:t>
            </a:r>
            <a:endParaRPr/>
          </a:p>
          <a:p>
            <a:pPr indent="-285750" lvl="0" marL="285750" rtl="0" algn="l">
              <a:lnSpc>
                <a:spcPct val="80000"/>
              </a:lnSpc>
              <a:spcBef>
                <a:spcPts val="0"/>
              </a:spcBef>
              <a:spcAft>
                <a:spcPts val="0"/>
              </a:spcAft>
              <a:buClr>
                <a:schemeClr val="dk1"/>
              </a:buClr>
              <a:buSzPts val="930"/>
              <a:buFont typeface="Arial"/>
              <a:buChar char="•"/>
            </a:pPr>
            <a:r>
              <a:rPr b="1" i="0" lang="en-US" sz="930">
                <a:solidFill>
                  <a:schemeClr val="dk1"/>
                </a:solidFill>
                <a:latin typeface="Arial"/>
                <a:ea typeface="Arial"/>
                <a:cs typeface="Arial"/>
                <a:sym typeface="Arial"/>
              </a:rPr>
              <a:t>Ra: </a:t>
            </a:r>
            <a:r>
              <a:rPr b="0" i="0" lang="en-US" sz="930">
                <a:solidFill>
                  <a:schemeClr val="dk1"/>
                </a:solidFill>
                <a:latin typeface="Arial"/>
                <a:ea typeface="Arial"/>
                <a:cs typeface="Arial"/>
                <a:sym typeface="Arial"/>
              </a:rPr>
              <a:t>Số lượng FlowFiles đã được chuyển ra khỏi Nhóm quy trình thông qua Cổng đầu ra của nó trong 5 phút qua. Trường này được biểu thị dưới dạng &lt;ports&gt; → &lt;count&gt; (&lt;size&gt;) trong đó &lt;ports&gt; là số lượng Cổng đầu ra, &lt;count&gt; là số lượng FlowFiles đã thoát khỏi Nhóm quy trình trong 5 phút qua và &lt;size &gt; là tổng kích thước nội dung của các FlowFiles đó.</a:t>
            </a:r>
            <a:endParaRPr b="0" i="0" sz="930">
              <a:solidFill>
                <a:schemeClr val="dk1"/>
              </a:solidFill>
              <a:latin typeface="Arial"/>
              <a:ea typeface="Arial"/>
              <a:cs typeface="Arial"/>
              <a:sym typeface="Arial"/>
            </a:endParaRPr>
          </a:p>
          <a:p>
            <a:pPr indent="0" lvl="0" marL="0" rtl="0" algn="l">
              <a:lnSpc>
                <a:spcPct val="80000"/>
              </a:lnSpc>
              <a:spcBef>
                <a:spcPts val="0"/>
              </a:spcBef>
              <a:spcAft>
                <a:spcPts val="0"/>
              </a:spcAft>
              <a:buClr>
                <a:schemeClr val="dk1"/>
              </a:buClr>
              <a:buSzPts val="930"/>
              <a:buFont typeface="Arial"/>
              <a:buNone/>
            </a:pPr>
            <a:br>
              <a:rPr lang="en-US" sz="930">
                <a:latin typeface="Arial"/>
                <a:ea typeface="Arial"/>
                <a:cs typeface="Arial"/>
                <a:sym typeface="Arial"/>
              </a:rPr>
            </a:br>
            <a:r>
              <a:rPr b="1" lang="en-US" sz="930">
                <a:latin typeface="Arial"/>
                <a:ea typeface="Arial"/>
                <a:cs typeface="Arial"/>
                <a:sym typeface="Arial"/>
              </a:rPr>
              <a:t>[Thông điệp chính]</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Giới thiệu tất cả trạng thái tổng hợp (số lượng và kích thước) có sẵn trên biểu tượng bề mặt nhóm quy trình.</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t/>
            </a:r>
            <a:endParaRPr b="1"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1" lang="en-US" sz="930">
                <a:solidFill>
                  <a:schemeClr val="dk1"/>
                </a:solidFill>
                <a:latin typeface="Arial"/>
                <a:ea typeface="Arial"/>
                <a:cs typeface="Arial"/>
                <a:sym typeface="Arial"/>
              </a:rPr>
              <a:t>[Tài liệu tham khảo]</a:t>
            </a:r>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https://nifi.apache.org/docs/nifi-docs/html/user-guide.html#process_group_anatomy</a:t>
            </a:r>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https://nifi.apache.org/docs.html</a:t>
            </a:r>
            <a:endParaRPr/>
          </a:p>
          <a:p>
            <a:pPr indent="0" lvl="0" marL="0" rtl="0" algn="l">
              <a:lnSpc>
                <a:spcPct val="80000"/>
              </a:lnSpc>
              <a:spcBef>
                <a:spcPts val="0"/>
              </a:spcBef>
              <a:spcAft>
                <a:spcPts val="0"/>
              </a:spcAft>
              <a:buNone/>
            </a:pPr>
            <a:r>
              <a:rPr lang="en-US" sz="930">
                <a:latin typeface="Arial"/>
                <a:ea typeface="Arial"/>
                <a:cs typeface="Arial"/>
                <a:sym typeface="Arial"/>
              </a:rPr>
              <a:t>https://nifi.apache.org/docs/nifi-docs/html/user-guide.html</a:t>
            </a:r>
            <a:endParaRPr sz="930">
              <a:latin typeface="Arial"/>
              <a:ea typeface="Arial"/>
              <a:cs typeface="Arial"/>
              <a:sym typeface="Arial"/>
            </a:endParaRPr>
          </a:p>
        </p:txBody>
      </p:sp>
      <p:sp>
        <p:nvSpPr>
          <p:cNvPr id="3605" name="Google Shape;3605;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p15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1" name="Google Shape;3621;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Có một phần tử video trong trang trình bày này.</a:t>
            </a:r>
            <a:endParaRPr/>
          </a:p>
          <a:p>
            <a:pPr indent="0" lvl="0" marL="0" rtl="0" algn="l">
              <a:spcBef>
                <a:spcPts val="0"/>
              </a:spcBef>
              <a:spcAft>
                <a:spcPts val="0"/>
              </a:spcAft>
              <a:buNone/>
            </a:pPr>
            <a:r>
              <a:rPr b="0" lang="en-US">
                <a:latin typeface="Arial"/>
                <a:ea typeface="Arial"/>
                <a:cs typeface="Arial"/>
                <a:sym typeface="Arial"/>
              </a:rPr>
              <a:t>Bấm vào hình ảnh để hiển thị video.</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Chỉ ra cách tạo một Nhóm quy trình trống.</a:t>
            </a:r>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t>https://nifi.apache.org/docs/nifi-docs/html/user-guide.html</a:t>
            </a:r>
            <a:endParaRPr/>
          </a:p>
        </p:txBody>
      </p:sp>
      <p:sp>
        <p:nvSpPr>
          <p:cNvPr id="3622" name="Google Shape;3622;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0" name="Shape 3630"/>
        <p:cNvGrpSpPr/>
        <p:nvPr/>
      </p:nvGrpSpPr>
      <p:grpSpPr>
        <a:xfrm>
          <a:off x="0" y="0"/>
          <a:ext cx="0" cy="0"/>
          <a:chOff x="0" y="0"/>
          <a:chExt cx="0" cy="0"/>
        </a:xfrm>
      </p:grpSpPr>
      <p:sp>
        <p:nvSpPr>
          <p:cNvPr id="3631" name="Google Shape;3631;p1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2" name="Google Shape;3632;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Có một yếu tố video trong slide này.</a:t>
            </a:r>
            <a:endParaRPr/>
          </a:p>
          <a:p>
            <a:pPr indent="0" lvl="0" marL="0" rtl="0" algn="l">
              <a:spcBef>
                <a:spcPts val="0"/>
              </a:spcBef>
              <a:spcAft>
                <a:spcPts val="0"/>
              </a:spcAft>
              <a:buNone/>
            </a:pPr>
            <a:r>
              <a:rPr b="0" lang="en-US">
                <a:latin typeface="Arial"/>
                <a:ea typeface="Arial"/>
                <a:cs typeface="Arial"/>
                <a:sym typeface="Arial"/>
              </a:rPr>
              <a:t>Bấm vào hình ảnh để hiển thị video.</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Thay vì một Nhóm quy trình trống, hãy tạo một Nhóm từ các thành phần hiện có.</a:t>
            </a:r>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t>https://nifi.apache.org/docs/nifi-docs/html/user-guide.html</a:t>
            </a:r>
            <a:endParaRPr/>
          </a:p>
        </p:txBody>
      </p:sp>
      <p:sp>
        <p:nvSpPr>
          <p:cNvPr id="3633" name="Google Shape;3633;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Trong chuỗi slide tiếp theo, chúng tôi sẽ giới thiệu 1 khái niệm cốt lõi.</a:t>
            </a:r>
            <a:endParaRPr/>
          </a:p>
          <a:p>
            <a:pPr indent="0" lvl="0" marL="0" rtl="0" algn="l">
              <a:spcBef>
                <a:spcPts val="0"/>
              </a:spcBef>
              <a:spcAft>
                <a:spcPts val="0"/>
              </a:spcAft>
              <a:buNone/>
            </a:pPr>
            <a:r>
              <a:rPr b="0" lang="en-US">
                <a:latin typeface="Arial"/>
                <a:ea typeface="Arial"/>
                <a:cs typeface="Arial"/>
                <a:sym typeface="Arial"/>
              </a:rPr>
              <a:t>Ví dụ, slide này nhập một bảng duy nhất.</a:t>
            </a:r>
            <a:endParaRPr/>
          </a:p>
          <a:p>
            <a:pPr indent="0" lvl="0" marL="0" rtl="0" algn="l">
              <a:spcBef>
                <a:spcPts val="0"/>
              </a:spcBef>
              <a:spcAft>
                <a:spcPts val="0"/>
              </a:spcAft>
              <a:buNone/>
            </a:pPr>
            <a:r>
              <a:rPr b="0" lang="en-US">
                <a:latin typeface="Arial"/>
                <a:ea typeface="Arial"/>
                <a:cs typeface="Arial"/>
                <a:sym typeface="Arial"/>
              </a:rPr>
              <a:t>Chúng tôi sẽ đề cập đến từng khái niệm cốt lõi và các đối số lệnh con chính được sử dụng cho từng khái niệm.</a:t>
            </a:r>
            <a:endParaRPr/>
          </a:p>
          <a:p>
            <a:pPr indent="0" lvl="0" marL="0" rtl="0" algn="l">
              <a:spcBef>
                <a:spcPts val="0"/>
              </a:spcBef>
              <a:spcAft>
                <a:spcPts val="0"/>
              </a:spcAft>
              <a:buNone/>
            </a:pPr>
            <a:r>
              <a:rPr b="0" lang="en-US">
                <a:latin typeface="Arial"/>
                <a:ea typeface="Arial"/>
                <a:cs typeface="Arial"/>
                <a:sym typeface="Arial"/>
              </a:rPr>
              <a:t>Trong lệnh, khái niệm mới được giới thiệu sẽ có văn bản màu đỏ.</a:t>
            </a:r>
            <a:endParaRPr b="0">
              <a:latin typeface="Arial"/>
              <a:ea typeface="Arial"/>
              <a:cs typeface="Arial"/>
              <a:sym typeface="Arial"/>
            </a:endParaRPr>
          </a:p>
          <a:p>
            <a:pPr indent="0" lvl="0" marL="0" rtl="0" algn="l">
              <a:spcBef>
                <a:spcPts val="0"/>
              </a:spcBef>
              <a:spcAft>
                <a:spcPts val="0"/>
              </a:spcAft>
              <a:buNone/>
            </a:pPr>
            <a:r>
              <a:t/>
            </a:r>
            <a:endParaRPr b="0" u="none">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Để nhập một bảng, lượng thông tin tối thiểu mà chúng tôi cung cấp là:</a:t>
            </a:r>
            <a:endParaRPr b="0">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lang="en-US">
                <a:latin typeface="Arial"/>
                <a:ea typeface="Arial"/>
                <a:cs typeface="Arial"/>
                <a:sym typeface="Arial"/>
              </a:rPr>
              <a:t>chuỗi kết nối</a:t>
            </a:r>
            <a:endParaRPr/>
          </a:p>
          <a:p>
            <a:pPr indent="-171450" lvl="0" marL="171450" rtl="0" algn="l">
              <a:spcBef>
                <a:spcPts val="0"/>
              </a:spcBef>
              <a:spcAft>
                <a:spcPts val="0"/>
              </a:spcAft>
              <a:buClr>
                <a:schemeClr val="dk1"/>
              </a:buClr>
              <a:buSzPts val="1200"/>
              <a:buFont typeface="Arial"/>
              <a:buChar char="•"/>
            </a:pPr>
            <a:r>
              <a:rPr b="0" lang="en-US">
                <a:latin typeface="Arial"/>
                <a:ea typeface="Arial"/>
                <a:cs typeface="Arial"/>
                <a:sym typeface="Arial"/>
              </a:rPr>
              <a:t>tên người dùng và mật khẩu</a:t>
            </a:r>
            <a:endParaRPr/>
          </a:p>
          <a:p>
            <a:pPr indent="-171450" lvl="0" marL="171450" rtl="0" algn="l">
              <a:spcBef>
                <a:spcPts val="0"/>
              </a:spcBef>
              <a:spcAft>
                <a:spcPts val="0"/>
              </a:spcAft>
              <a:buClr>
                <a:schemeClr val="dk1"/>
              </a:buClr>
              <a:buSzPts val="1200"/>
              <a:buFont typeface="Arial"/>
              <a:buChar char="•"/>
            </a:pPr>
            <a:r>
              <a:rPr b="0" lang="en-US">
                <a:latin typeface="Arial"/>
                <a:ea typeface="Arial"/>
                <a:cs typeface="Arial"/>
                <a:sym typeface="Arial"/>
              </a:rPr>
              <a:t>tên bảng cần nhập</a:t>
            </a:r>
            <a:endParaRPr b="0">
              <a:latin typeface="Arial"/>
              <a:ea typeface="Arial"/>
              <a:cs typeface="Arial"/>
              <a:sym typeface="Arial"/>
            </a:endParaRPr>
          </a:p>
          <a:p>
            <a:pPr indent="-95250" lvl="0" marL="171450" rtl="0" algn="l">
              <a:spcBef>
                <a:spcPts val="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https://sqoop.apache.org/docs/1.4.7/SqoopUserGuide.html#_purpose</a:t>
            </a:r>
            <a:endParaRPr b="0">
              <a:latin typeface="Arial"/>
              <a:ea typeface="Arial"/>
              <a:cs typeface="Arial"/>
              <a:sym typeface="Arial"/>
            </a:endParaRPr>
          </a:p>
        </p:txBody>
      </p:sp>
      <p:sp>
        <p:nvSpPr>
          <p:cNvPr id="316" name="Google Shape;31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1" name="Shape 3641"/>
        <p:cNvGrpSpPr/>
        <p:nvPr/>
      </p:nvGrpSpPr>
      <p:grpSpPr>
        <a:xfrm>
          <a:off x="0" y="0"/>
          <a:ext cx="0" cy="0"/>
          <a:chOff x="0" y="0"/>
          <a:chExt cx="0" cy="0"/>
        </a:xfrm>
      </p:grpSpPr>
      <p:sp>
        <p:nvSpPr>
          <p:cNvPr id="3642" name="Google Shape;3642;p15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3" name="Google Shape;3643;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Có một yếu tố video trong slide này.</a:t>
            </a:r>
            <a:endParaRPr/>
          </a:p>
          <a:p>
            <a:pPr indent="0" lvl="0" marL="0" rtl="0" algn="l">
              <a:spcBef>
                <a:spcPts val="0"/>
              </a:spcBef>
              <a:spcAft>
                <a:spcPts val="0"/>
              </a:spcAft>
              <a:buNone/>
            </a:pPr>
            <a:r>
              <a:rPr b="0" lang="en-US">
                <a:latin typeface="Arial"/>
                <a:ea typeface="Arial"/>
                <a:cs typeface="Arial"/>
                <a:sym typeface="Arial"/>
              </a:rPr>
              <a:t>Bấm vào hình ảnh để hiển thị video.</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Các nhóm quy trình có thể được lồng vào nhau.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Điều này có hiệu lực làm cho chúng hoạt động giống như các thư mục và thư mục con.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Khi chúng tôi chuyển xuống PG, NiFi sẽ để lại "đường dẫn" (đây là thuật ngữ mà NiFi sử dụng) ở dưới cùng bên trái của canvas.</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Đây thực chất là một danh sách thư mục.</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Mỗi thư mục là một liên kết và có thể được chọn.</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latin typeface="Arial"/>
                <a:ea typeface="Arial"/>
                <a:cs typeface="Arial"/>
                <a:sym typeface="Arial"/>
              </a:rPr>
              <a:t>https://nifi.apache.org/docs/nifi-docs/html/user-guide.html</a:t>
            </a:r>
            <a:endParaRPr>
              <a:latin typeface="Arial"/>
              <a:ea typeface="Arial"/>
              <a:cs typeface="Arial"/>
              <a:sym typeface="Arial"/>
            </a:endParaRPr>
          </a:p>
        </p:txBody>
      </p:sp>
      <p:sp>
        <p:nvSpPr>
          <p:cNvPr id="3644" name="Google Shape;3644;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p15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5" name="Google Shape;3655;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sng">
                <a:latin typeface="Arial"/>
                <a:ea typeface="Arial"/>
                <a:cs typeface="Arial"/>
                <a:sym typeface="Arial"/>
              </a:rPr>
              <a:t>[</a:t>
            </a:r>
            <a:r>
              <a:rPr b="1" lang="en-US" u="none">
                <a:latin typeface="Arial"/>
                <a:ea typeface="Arial"/>
                <a:cs typeface="Arial"/>
                <a:sym typeface="Arial"/>
              </a:rPr>
              <a:t>Thông điệp chính</a:t>
            </a:r>
            <a:r>
              <a:rPr b="1" lang="en-US" u="sng">
                <a:latin typeface="Arial"/>
                <a:ea typeface="Arial"/>
                <a:cs typeface="Arial"/>
                <a:sym typeface="Arial"/>
              </a:rPr>
              <a:t>]</a:t>
            </a:r>
            <a:endParaRPr>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Mô tả vai trò của các Cổng vào ra.</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hoạt động khác nhau tùy thuộc vào việc chúng được tạo trên canvas gốc hay trong Nhóm quy trình.</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latin typeface="Arial"/>
                <a:ea typeface="Arial"/>
                <a:cs typeface="Arial"/>
                <a:sym typeface="Arial"/>
              </a:rPr>
              <a:t>https://nifi.apache.org/docs/nifi-docs/html/user-guide.html</a:t>
            </a:r>
            <a:endParaRPr>
              <a:latin typeface="Arial"/>
              <a:ea typeface="Arial"/>
              <a:cs typeface="Arial"/>
              <a:sym typeface="Arial"/>
            </a:endParaRPr>
          </a:p>
        </p:txBody>
      </p:sp>
      <p:sp>
        <p:nvSpPr>
          <p:cNvPr id="3656" name="Google Shape;3656;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5" name="Shape 3665"/>
        <p:cNvGrpSpPr/>
        <p:nvPr/>
      </p:nvGrpSpPr>
      <p:grpSpPr>
        <a:xfrm>
          <a:off x="0" y="0"/>
          <a:ext cx="0" cy="0"/>
          <a:chOff x="0" y="0"/>
          <a:chExt cx="0" cy="0"/>
        </a:xfrm>
      </p:grpSpPr>
      <p:sp>
        <p:nvSpPr>
          <p:cNvPr id="3666" name="Google Shape;3666;p15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7" name="Google Shape;3667;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latin typeface="Arial"/>
                <a:ea typeface="Arial"/>
                <a:cs typeface="Arial"/>
                <a:sym typeface="Arial"/>
              </a:rPr>
              <a:t>[Hướng dẫn của giảng viên]</a:t>
            </a:r>
            <a:endParaRPr/>
          </a:p>
          <a:p>
            <a:pPr indent="0" lvl="0" marL="0" rtl="0" algn="l">
              <a:lnSpc>
                <a:spcPct val="90000"/>
              </a:lnSpc>
              <a:spcBef>
                <a:spcPts val="0"/>
              </a:spcBef>
              <a:spcAft>
                <a:spcPts val="0"/>
              </a:spcAft>
              <a:buNone/>
            </a:pPr>
            <a:r>
              <a:rPr b="0" lang="en-US">
                <a:latin typeface="Arial"/>
                <a:ea typeface="Arial"/>
                <a:cs typeface="Arial"/>
                <a:sym typeface="Arial"/>
              </a:rPr>
              <a:t>Ở đây chúng tôi đã tạo một Nhóm quy trình nhỏ để mã hóa và nén nội dung.</a:t>
            </a:r>
            <a:endParaRPr/>
          </a:p>
          <a:p>
            <a:pPr indent="0" lvl="0" marL="0" rtl="0" algn="l">
              <a:lnSpc>
                <a:spcPct val="90000"/>
              </a:lnSpc>
              <a:spcBef>
                <a:spcPts val="0"/>
              </a:spcBef>
              <a:spcAft>
                <a:spcPts val="0"/>
              </a:spcAft>
              <a:buNone/>
            </a:pPr>
            <a:r>
              <a:rPr b="0" lang="en-US">
                <a:latin typeface="Arial"/>
                <a:ea typeface="Arial"/>
                <a:cs typeface="Arial"/>
                <a:sym typeface="Arial"/>
              </a:rPr>
              <a:t>Nó được cung cấp cả cổng Đầu vào và Đầu ra.</a:t>
            </a:r>
            <a:endParaRPr/>
          </a:p>
          <a:p>
            <a:pPr indent="0" lvl="0" marL="0" rtl="0" algn="l">
              <a:lnSpc>
                <a:spcPct val="90000"/>
              </a:lnSpc>
              <a:spcBef>
                <a:spcPts val="0"/>
              </a:spcBef>
              <a:spcAft>
                <a:spcPts val="0"/>
              </a:spcAft>
              <a:buNone/>
            </a:pPr>
            <a:r>
              <a:rPr b="0" lang="en-US">
                <a:latin typeface="Arial"/>
                <a:ea typeface="Arial"/>
                <a:cs typeface="Arial"/>
                <a:sym typeface="Arial"/>
              </a:rPr>
              <a:t>Vì vậy, một cách hiệu quả, chúng ta có thể sử dụng nhóm quy trình này như thể một bộ xử lý "logic" duy nhất thực hiện đồng thời chức năng mã hóa và nén.</a:t>
            </a:r>
            <a:endParaRPr/>
          </a:p>
          <a:p>
            <a:pPr indent="0" lvl="0" marL="0" rtl="0" algn="l">
              <a:lnSpc>
                <a:spcPct val="90000"/>
              </a:lnSpc>
              <a:spcBef>
                <a:spcPts val="0"/>
              </a:spcBef>
              <a:spcAft>
                <a:spcPts val="0"/>
              </a:spcAft>
              <a:buNone/>
            </a:pPr>
            <a:r>
              <a:rPr b="0" lang="en-US">
                <a:latin typeface="Arial"/>
                <a:ea typeface="Arial"/>
                <a:cs typeface="Arial"/>
                <a:sym typeface="Arial"/>
              </a:rPr>
              <a:t>Đi qua tên của cổng đầu vào và đầu ra (Input Encrypt-Compress và Output Encrypt-Compress).</a:t>
            </a:r>
            <a:endParaRPr/>
          </a:p>
          <a:p>
            <a:pPr indent="0" lvl="0" marL="0" rtl="0" algn="l">
              <a:lnSpc>
                <a:spcPct val="90000"/>
              </a:lnSpc>
              <a:spcBef>
                <a:spcPts val="0"/>
              </a:spcBef>
              <a:spcAft>
                <a:spcPts val="0"/>
              </a:spcAft>
              <a:buNone/>
            </a:pPr>
            <a:r>
              <a:rPr b="0" lang="en-US">
                <a:latin typeface="Arial"/>
                <a:ea typeface="Arial"/>
                <a:cs typeface="Arial"/>
                <a:sym typeface="Arial"/>
              </a:rPr>
              <a:t>Chúng tôi sẽ sử dụng các cổng này để kết nối với Bộ xử lý và Nhóm quy trình khác trong slide tiếp theo.</a:t>
            </a:r>
            <a:endParaRPr b="0">
              <a:latin typeface="Arial"/>
              <a:ea typeface="Arial"/>
              <a:cs typeface="Arial"/>
              <a:sym typeface="Arial"/>
            </a:endParaRPr>
          </a:p>
          <a:p>
            <a:pPr indent="0" lvl="0" marL="0" rtl="0" algn="l">
              <a:lnSpc>
                <a:spcPct val="90000"/>
              </a:lnSpc>
              <a:spcBef>
                <a:spcPts val="0"/>
              </a:spcBef>
              <a:spcAft>
                <a:spcPts val="0"/>
              </a:spcAft>
              <a:buNone/>
            </a:pPr>
            <a:r>
              <a:t/>
            </a:r>
            <a:endParaRPr b="0">
              <a:latin typeface="Arial"/>
              <a:ea typeface="Arial"/>
              <a:cs typeface="Arial"/>
              <a:sym typeface="Arial"/>
            </a:endParaRPr>
          </a:p>
          <a:p>
            <a:pPr indent="0" lvl="0" marL="0" rtl="0" algn="l">
              <a:lnSpc>
                <a:spcPct val="90000"/>
              </a:lnSpc>
              <a:spcBef>
                <a:spcPts val="0"/>
              </a:spcBef>
              <a:spcAft>
                <a:spcPts val="0"/>
              </a:spcAft>
              <a:buNone/>
            </a:pPr>
            <a:r>
              <a:rPr b="1" lang="en-US" u="sng">
                <a:latin typeface="Arial"/>
                <a:ea typeface="Arial"/>
                <a:cs typeface="Arial"/>
                <a:sym typeface="Arial"/>
              </a:rPr>
              <a:t>[</a:t>
            </a:r>
            <a:r>
              <a:rPr b="1" lang="en-US" u="none">
                <a:latin typeface="Arial"/>
                <a:ea typeface="Arial"/>
                <a:cs typeface="Arial"/>
                <a:sym typeface="Arial"/>
              </a:rPr>
              <a:t>Thông điệp chính</a:t>
            </a:r>
            <a:r>
              <a:rPr b="1" lang="en-US" u="sng">
                <a:latin typeface="Arial"/>
                <a:ea typeface="Arial"/>
                <a:cs typeface="Arial"/>
                <a:sym typeface="Arial"/>
              </a:rPr>
              <a:t>]</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Cung cấp các bước để tạo Cổng đầu vào và Cổng đầu ra.</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Cổng đầu vào nhận dữ liệu từ các phần tử trong nhóm quy trình mẹ.</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Do đó, chúng tôi cần kết nối những dữ liệu đó với (các) Bộ xử lý trong nhóm.</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Mặt khác, Cổng đầu ra nhận các bộ xử lý luồng đầu ra trong nhóm và truyền chúng đến (các) Bộ xử lý được kết nối trong nhóm chính.</a:t>
            </a:r>
            <a:endParaRPr b="0"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lnSpc>
                <a:spcPct val="90000"/>
              </a:lnSpc>
              <a:spcBef>
                <a:spcPts val="0"/>
              </a:spcBef>
              <a:spcAft>
                <a:spcPts val="0"/>
              </a:spcAft>
              <a:buNone/>
            </a:pPr>
            <a:r>
              <a:rPr lang="en-US" sz="1200">
                <a:solidFill>
                  <a:schemeClr val="dk1"/>
                </a:solidFill>
                <a:latin typeface="Arial"/>
                <a:ea typeface="Arial"/>
                <a:cs typeface="Arial"/>
                <a:sym typeface="Arial"/>
              </a:rPr>
              <a:t>https://nifi.apache.org/docs.html</a:t>
            </a:r>
            <a:endParaRPr/>
          </a:p>
          <a:p>
            <a:pPr indent="0" lvl="0" marL="0" rtl="0" algn="l">
              <a:lnSpc>
                <a:spcPct val="90000"/>
              </a:lnSpc>
              <a:spcBef>
                <a:spcPts val="0"/>
              </a:spcBef>
              <a:spcAft>
                <a:spcPts val="0"/>
              </a:spcAft>
              <a:buNone/>
            </a:pPr>
            <a:r>
              <a:rPr lang="en-US">
                <a:latin typeface="Arial"/>
                <a:ea typeface="Arial"/>
                <a:cs typeface="Arial"/>
                <a:sym typeface="Arial"/>
              </a:rPr>
              <a:t>https://nifi.apache.org/docs/nifi-docs/html/user-guide.html</a:t>
            </a:r>
            <a:endParaRPr>
              <a:latin typeface="Arial"/>
              <a:ea typeface="Arial"/>
              <a:cs typeface="Arial"/>
              <a:sym typeface="Arial"/>
            </a:endParaRPr>
          </a:p>
        </p:txBody>
      </p:sp>
      <p:sp>
        <p:nvSpPr>
          <p:cNvPr id="3668" name="Google Shape;3668;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5" name="Shape 3675"/>
        <p:cNvGrpSpPr/>
        <p:nvPr/>
      </p:nvGrpSpPr>
      <p:grpSpPr>
        <a:xfrm>
          <a:off x="0" y="0"/>
          <a:ext cx="0" cy="0"/>
          <a:chOff x="0" y="0"/>
          <a:chExt cx="0" cy="0"/>
        </a:xfrm>
      </p:grpSpPr>
      <p:sp>
        <p:nvSpPr>
          <p:cNvPr id="3676" name="Google Shape;3676;p15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7" name="Google Shape;3677;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020">
                <a:latin typeface="Arial"/>
                <a:ea typeface="Arial"/>
                <a:cs typeface="Arial"/>
                <a:sym typeface="Arial"/>
              </a:rPr>
              <a:t>[Hướng dẫn của giảng viên]</a:t>
            </a:r>
            <a:endParaRPr/>
          </a:p>
          <a:p>
            <a:pPr indent="0" lvl="0" marL="0" marR="0" rtl="0" algn="l">
              <a:lnSpc>
                <a:spcPct val="90000"/>
              </a:lnSpc>
              <a:spcBef>
                <a:spcPts val="306"/>
              </a:spcBef>
              <a:spcAft>
                <a:spcPts val="0"/>
              </a:spcAft>
              <a:buClr>
                <a:schemeClr val="dk1"/>
              </a:buClr>
              <a:buSzPts val="1020"/>
              <a:buFont typeface="Arial"/>
              <a:buNone/>
            </a:pPr>
            <a:r>
              <a:rPr b="0" lang="en-US" sz="1020">
                <a:latin typeface="Arial"/>
                <a:ea typeface="Arial"/>
                <a:cs typeface="Arial"/>
                <a:sym typeface="Arial"/>
              </a:rPr>
              <a:t>Slide này có nội dung video.</a:t>
            </a:r>
            <a:endParaRPr/>
          </a:p>
          <a:p>
            <a:pPr indent="0" lvl="0" marL="0" marR="0" rtl="0" algn="l">
              <a:lnSpc>
                <a:spcPct val="90000"/>
              </a:lnSpc>
              <a:spcBef>
                <a:spcPts val="306"/>
              </a:spcBef>
              <a:spcAft>
                <a:spcPts val="0"/>
              </a:spcAft>
              <a:buClr>
                <a:schemeClr val="dk1"/>
              </a:buClr>
              <a:buSzPts val="1020"/>
              <a:buFont typeface="Arial"/>
              <a:buNone/>
            </a:pPr>
            <a:r>
              <a:rPr b="0" lang="en-US" sz="1020">
                <a:latin typeface="Arial"/>
                <a:ea typeface="Arial"/>
                <a:cs typeface="Arial"/>
                <a:sym typeface="Arial"/>
              </a:rPr>
              <a:t>Bấm để bắt đầu video.</a:t>
            </a:r>
            <a:endParaRPr/>
          </a:p>
          <a:p>
            <a:pPr indent="0" lvl="0" marL="0" marR="0" rtl="0" algn="l">
              <a:lnSpc>
                <a:spcPct val="90000"/>
              </a:lnSpc>
              <a:spcBef>
                <a:spcPts val="306"/>
              </a:spcBef>
              <a:spcAft>
                <a:spcPts val="0"/>
              </a:spcAft>
              <a:buClr>
                <a:schemeClr val="dk1"/>
              </a:buClr>
              <a:buSzPts val="1020"/>
              <a:buFont typeface="Arial"/>
              <a:buNone/>
            </a:pPr>
            <a:r>
              <a:t/>
            </a:r>
            <a:endParaRPr b="0" sz="1020">
              <a:latin typeface="Arial"/>
              <a:ea typeface="Arial"/>
              <a:cs typeface="Arial"/>
              <a:sym typeface="Arial"/>
            </a:endParaRPr>
          </a:p>
          <a:p>
            <a:pPr indent="0" lvl="0" marL="0" marR="0" rtl="0" algn="l">
              <a:lnSpc>
                <a:spcPct val="90000"/>
              </a:lnSpc>
              <a:spcBef>
                <a:spcPts val="306"/>
              </a:spcBef>
              <a:spcAft>
                <a:spcPts val="0"/>
              </a:spcAft>
              <a:buClr>
                <a:schemeClr val="dk1"/>
              </a:buClr>
              <a:buSzPts val="1020"/>
              <a:buFont typeface="Arial"/>
              <a:buNone/>
            </a:pPr>
            <a:r>
              <a:rPr b="0" lang="en-US" sz="1020">
                <a:latin typeface="Arial"/>
                <a:ea typeface="Arial"/>
                <a:cs typeface="Arial"/>
                <a:sym typeface="Arial"/>
              </a:rPr>
              <a:t>Chúng tôi sẽ sử dụng Nhóm quy trình mã hóa và nén được hiển thị trong slide trước và kết nối nó với Bộ xử lý và Nhóm quy trình.</a:t>
            </a:r>
            <a:endParaRPr/>
          </a:p>
          <a:p>
            <a:pPr indent="0" lvl="0" marL="0" marR="0" rtl="0" algn="l">
              <a:lnSpc>
                <a:spcPct val="90000"/>
              </a:lnSpc>
              <a:spcBef>
                <a:spcPts val="306"/>
              </a:spcBef>
              <a:spcAft>
                <a:spcPts val="0"/>
              </a:spcAft>
              <a:buClr>
                <a:schemeClr val="dk1"/>
              </a:buClr>
              <a:buSzPts val="1020"/>
              <a:buFont typeface="Arial"/>
              <a:buNone/>
            </a:pPr>
            <a:r>
              <a:rPr b="0" lang="en-US" sz="1020">
                <a:latin typeface="Arial"/>
                <a:ea typeface="Arial"/>
                <a:cs typeface="Arial"/>
                <a:sym typeface="Arial"/>
              </a:rPr>
              <a:t>GenerateFlowFile sẽ tạo FlowFiles ngẫu nhiên và gửi tệp đó đến Nhóm quy trình nén và mã hóa thông qua cổng Nén mã hóa đầu vào.</a:t>
            </a:r>
            <a:endParaRPr/>
          </a:p>
          <a:p>
            <a:pPr indent="0" lvl="0" marL="0" marR="0" rtl="0" algn="l">
              <a:lnSpc>
                <a:spcPct val="90000"/>
              </a:lnSpc>
              <a:spcBef>
                <a:spcPts val="306"/>
              </a:spcBef>
              <a:spcAft>
                <a:spcPts val="0"/>
              </a:spcAft>
              <a:buClr>
                <a:schemeClr val="dk1"/>
              </a:buClr>
              <a:buSzPts val="1020"/>
              <a:buFont typeface="Arial"/>
              <a:buNone/>
            </a:pPr>
            <a:r>
              <a:rPr b="0" lang="en-US" sz="1020">
                <a:latin typeface="Arial"/>
                <a:ea typeface="Arial"/>
                <a:cs typeface="Arial"/>
                <a:sym typeface="Arial"/>
              </a:rPr>
              <a:t>Khi nội dung đã được nén và mã hóa, đầu ra sẽ được chuyển đến một Nhóm quy trình khác có tên là Lưu nội dung.</a:t>
            </a:r>
            <a:endParaRPr/>
          </a:p>
          <a:p>
            <a:pPr indent="0" lvl="0" marL="0" marR="0" rtl="0" algn="l">
              <a:lnSpc>
                <a:spcPct val="90000"/>
              </a:lnSpc>
              <a:spcBef>
                <a:spcPts val="306"/>
              </a:spcBef>
              <a:spcAft>
                <a:spcPts val="0"/>
              </a:spcAft>
              <a:buClr>
                <a:schemeClr val="dk1"/>
              </a:buClr>
              <a:buSzPts val="1020"/>
              <a:buFont typeface="Arial"/>
              <a:buNone/>
            </a:pPr>
            <a:r>
              <a:rPr b="0" lang="en-US" sz="1020">
                <a:latin typeface="Arial"/>
                <a:ea typeface="Arial"/>
                <a:cs typeface="Arial"/>
                <a:sym typeface="Arial"/>
              </a:rPr>
              <a:t>Mặc dù chúng ta không trình bày trong slide, nhưng không khó để tưởng tượng có nhiều Bộ xử lý vừa nhận đầu vào vừa lưu vào các vị trí khác nhau - chẳng hạn như HDFS và S3.</a:t>
            </a:r>
            <a:endParaRPr b="0" sz="1020">
              <a:latin typeface="Arial"/>
              <a:ea typeface="Arial"/>
              <a:cs typeface="Arial"/>
              <a:sym typeface="Arial"/>
            </a:endParaRPr>
          </a:p>
          <a:p>
            <a:pPr indent="0" lvl="0" marL="0" marR="0" rtl="0" algn="l">
              <a:lnSpc>
                <a:spcPct val="90000"/>
              </a:lnSpc>
              <a:spcBef>
                <a:spcPts val="306"/>
              </a:spcBef>
              <a:spcAft>
                <a:spcPts val="0"/>
              </a:spcAft>
              <a:buClr>
                <a:schemeClr val="dk1"/>
              </a:buClr>
              <a:buSzPts val="1020"/>
              <a:buFont typeface="Arial"/>
              <a:buNone/>
            </a:pPr>
            <a:r>
              <a:t/>
            </a:r>
            <a:endParaRPr b="0" sz="1020">
              <a:latin typeface="Arial"/>
              <a:ea typeface="Arial"/>
              <a:cs typeface="Arial"/>
              <a:sym typeface="Arial"/>
            </a:endParaRPr>
          </a:p>
          <a:p>
            <a:pPr indent="0" lvl="0" marL="0" rtl="0" algn="l">
              <a:lnSpc>
                <a:spcPct val="90000"/>
              </a:lnSpc>
              <a:spcBef>
                <a:spcPts val="0"/>
              </a:spcBef>
              <a:spcAft>
                <a:spcPts val="0"/>
              </a:spcAft>
              <a:buNone/>
            </a:pPr>
            <a:r>
              <a:rPr b="1" lang="en-US" sz="1020" u="sng">
                <a:latin typeface="Arial"/>
                <a:ea typeface="Arial"/>
                <a:cs typeface="Arial"/>
                <a:sym typeface="Arial"/>
              </a:rPr>
              <a:t>[</a:t>
            </a:r>
            <a:r>
              <a:rPr b="1" lang="en-US" sz="1020" u="none">
                <a:latin typeface="Arial"/>
                <a:ea typeface="Arial"/>
                <a:cs typeface="Arial"/>
                <a:sym typeface="Arial"/>
              </a:rPr>
              <a:t>Thông điệp chính</a:t>
            </a:r>
            <a:r>
              <a:rPr b="1" lang="en-US" sz="1020" u="sng">
                <a:latin typeface="Arial"/>
                <a:ea typeface="Arial"/>
                <a:cs typeface="Arial"/>
                <a:sym typeface="Arial"/>
              </a:rPr>
              <a:t>]</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Trình bày cách kết nối Cổng vào và Cổng ra để kết nối Nhóm quy trình với Bộ xử lý hoặc Nhóm quy trình khác.</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Các phần tử để kết nối với các cổng phải nằm trong nhóm chính để thiết lập kết nối.</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Nhấp và kéo để thiết lập kết nối và chọn cổng thích hợp.</a:t>
            </a:r>
            <a:endParaRPr b="0" sz="1020">
              <a:solidFill>
                <a:schemeClr val="dk1"/>
              </a:solidFill>
              <a:latin typeface="Arial"/>
              <a:ea typeface="Arial"/>
              <a:cs typeface="Arial"/>
              <a:sym typeface="Arial"/>
            </a:endParaRPr>
          </a:p>
          <a:p>
            <a:pPr indent="0" lvl="0" marL="0" marR="0" rtl="0" algn="l">
              <a:lnSpc>
                <a:spcPct val="90000"/>
              </a:lnSpc>
              <a:spcBef>
                <a:spcPts val="306"/>
              </a:spcBef>
              <a:spcAft>
                <a:spcPts val="0"/>
              </a:spcAft>
              <a:buClr>
                <a:schemeClr val="dk1"/>
              </a:buClr>
              <a:buSzPts val="1020"/>
              <a:buFont typeface="Arial"/>
              <a:buNone/>
            </a:pPr>
            <a:r>
              <a:t/>
            </a:r>
            <a:endParaRPr b="1" sz="1020">
              <a:solidFill>
                <a:schemeClr val="dk1"/>
              </a:solidFill>
              <a:latin typeface="Arial"/>
              <a:ea typeface="Arial"/>
              <a:cs typeface="Arial"/>
              <a:sym typeface="Arial"/>
            </a:endParaRPr>
          </a:p>
          <a:p>
            <a:pPr indent="0" lvl="0" marL="0" marR="0" rtl="0" algn="l">
              <a:lnSpc>
                <a:spcPct val="90000"/>
              </a:lnSpc>
              <a:spcBef>
                <a:spcPts val="306"/>
              </a:spcBef>
              <a:spcAft>
                <a:spcPts val="0"/>
              </a:spcAft>
              <a:buClr>
                <a:schemeClr val="dk1"/>
              </a:buClr>
              <a:buSzPts val="1020"/>
              <a:buFont typeface="Arial"/>
              <a:buNone/>
            </a:pPr>
            <a:r>
              <a:rPr b="1" lang="en-US" sz="1020">
                <a:solidFill>
                  <a:schemeClr val="dk1"/>
                </a:solidFill>
                <a:latin typeface="Arial"/>
                <a:ea typeface="Arial"/>
                <a:cs typeface="Arial"/>
                <a:sym typeface="Arial"/>
              </a:rPr>
              <a:t>[Tài liệu tham khảo]</a:t>
            </a:r>
            <a:endParaRPr/>
          </a:p>
          <a:p>
            <a:pPr indent="0" lvl="0" marL="0" rtl="0" algn="l">
              <a:lnSpc>
                <a:spcPct val="90000"/>
              </a:lnSpc>
              <a:spcBef>
                <a:spcPts val="0"/>
              </a:spcBef>
              <a:spcAft>
                <a:spcPts val="0"/>
              </a:spcAft>
              <a:buNone/>
            </a:pPr>
            <a:r>
              <a:rPr lang="en-US" sz="1020">
                <a:solidFill>
                  <a:schemeClr val="dk1"/>
                </a:solidFill>
                <a:latin typeface="Arial"/>
                <a:ea typeface="Arial"/>
                <a:cs typeface="Arial"/>
                <a:sym typeface="Arial"/>
              </a:rPr>
              <a:t>https://nifi.apache.org/docs.html</a:t>
            </a:r>
            <a:endParaRPr/>
          </a:p>
          <a:p>
            <a:pPr indent="0" lvl="0" marL="0" rtl="0" algn="l">
              <a:lnSpc>
                <a:spcPct val="90000"/>
              </a:lnSpc>
              <a:spcBef>
                <a:spcPts val="0"/>
              </a:spcBef>
              <a:spcAft>
                <a:spcPts val="0"/>
              </a:spcAft>
              <a:buNone/>
            </a:pPr>
            <a:r>
              <a:rPr lang="en-US" sz="1020"/>
              <a:t>https://nifi.apache.org/docs/nifi-docs/html/user-guide.html</a:t>
            </a:r>
            <a:endParaRPr sz="1020"/>
          </a:p>
        </p:txBody>
      </p:sp>
      <p:sp>
        <p:nvSpPr>
          <p:cNvPr id="3678" name="Google Shape;3678;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p15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8" name="Google Shape;3688;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Các mẫu được lưu trên đĩa dưới dạng XML. Vì XML là tệp văn bản nên rất dễ chia sẻ và trao đổi Mẫu NiFi</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sng">
                <a:latin typeface="Arial"/>
                <a:ea typeface="Arial"/>
                <a:cs typeface="Arial"/>
                <a:sym typeface="Arial"/>
              </a:rPr>
              <a:t>[</a:t>
            </a:r>
            <a:r>
              <a:rPr b="1" lang="en-US" u="none">
                <a:latin typeface="Arial"/>
                <a:ea typeface="Arial"/>
                <a:cs typeface="Arial"/>
                <a:sym typeface="Arial"/>
              </a:rPr>
              <a:t>Thông điệp chính</a:t>
            </a:r>
            <a:r>
              <a:rPr b="1" lang="en-US" u="sng">
                <a:latin typeface="Arial"/>
                <a:ea typeface="Arial"/>
                <a:cs typeface="Arial"/>
                <a:sym typeface="Arial"/>
              </a:rPr>
              <a:t>]</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Xác định Mẫu là gì và mục đích của nó.</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Người dùng sẽ sử dụng các mẫu làm khối xây dựng để tạo nhiều luồng dữ liệu phức tạp hơn mà không phải trải qua quá trình tạo lại mọi thành phần của luồng dữ liệu một cách tẻ nhạt</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t>https://nifi.apache.org/docs/nifi-docs/html/user-guide.html</a:t>
            </a:r>
            <a:endParaRPr/>
          </a:p>
        </p:txBody>
      </p:sp>
      <p:sp>
        <p:nvSpPr>
          <p:cNvPr id="3689" name="Google Shape;3689;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p15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9" name="Google Shape;3699;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sng">
                <a:latin typeface="Arial"/>
                <a:ea typeface="Arial"/>
                <a:cs typeface="Arial"/>
                <a:sym typeface="Arial"/>
              </a:rPr>
              <a:t>[</a:t>
            </a:r>
            <a:r>
              <a:rPr b="1" lang="en-US" u="none">
                <a:latin typeface="Arial"/>
                <a:ea typeface="Arial"/>
                <a:cs typeface="Arial"/>
                <a:sym typeface="Arial"/>
              </a:rPr>
              <a:t>Hướng dẫn của giảng viên</a:t>
            </a:r>
            <a:r>
              <a:rPr b="1" lang="en-US" u="sng">
                <a:latin typeface="Arial"/>
                <a:ea typeface="Arial"/>
                <a:cs typeface="Arial"/>
                <a:sym typeface="Arial"/>
              </a:rPr>
              <a:t>]</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Nhập tệp XML bên ngoài với định nghĩa luồng dữ liệu.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Định dạng XML giúp dễ dàng tạo và trao đổi luồng dữ liệu với người khác.</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t>https://nifi.apache.org/docs/nifi-docs/html/user-guide.html</a:t>
            </a:r>
            <a:endParaRPr/>
          </a:p>
        </p:txBody>
      </p:sp>
      <p:sp>
        <p:nvSpPr>
          <p:cNvPr id="3700" name="Google Shape;3700;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p15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1" name="Google Shape;3711;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Bất kỳ mẫu nào đã được nhập hoặc tạo đều có thể được thêm vào canvas.</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t>https://nifi.apache.org/docs/nifi-docs/html/user-guide.html</a:t>
            </a:r>
            <a:endParaRPr/>
          </a:p>
        </p:txBody>
      </p:sp>
      <p:sp>
        <p:nvSpPr>
          <p:cNvPr id="3712" name="Google Shape;3712;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2" name="Shape 3722"/>
        <p:cNvGrpSpPr/>
        <p:nvPr/>
      </p:nvGrpSpPr>
      <p:grpSpPr>
        <a:xfrm>
          <a:off x="0" y="0"/>
          <a:ext cx="0" cy="0"/>
          <a:chOff x="0" y="0"/>
          <a:chExt cx="0" cy="0"/>
        </a:xfrm>
      </p:grpSpPr>
      <p:sp>
        <p:nvSpPr>
          <p:cNvPr id="3723" name="Google Shape;3723;p15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4" name="Google Shape;3724;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Người dùng có thể hiển thị tất cả các mẫu mà NiFi đang quản lý.</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xem chúng thông qua menu Toàn cầu.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Khi tất cả các mẫu được hiển thị, người dùng có tùy chọn tải xuống hoặc xóa mẫu.</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t>https://nifi.apache.org/docs/nifi-docs/html/user-guide.html</a:t>
            </a:r>
            <a:endParaRPr/>
          </a:p>
        </p:txBody>
      </p:sp>
      <p:sp>
        <p:nvSpPr>
          <p:cNvPr id="3725" name="Google Shape;3725;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p16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9" name="Google Shape;3739;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bài tập sử dụng sách TN chương.</a:t>
            </a:r>
            <a:endParaRPr/>
          </a:p>
        </p:txBody>
      </p:sp>
      <p:sp>
        <p:nvSpPr>
          <p:cNvPr id="3740" name="Google Shape;3740;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p16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8" name="Google Shape;3798;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bài tập sử dụng sách TN chương.</a:t>
            </a:r>
            <a:endParaRPr/>
          </a:p>
        </p:txBody>
      </p:sp>
      <p:sp>
        <p:nvSpPr>
          <p:cNvPr id="3799" name="Google Shape;3799;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Chúng ta sẽ thấy rằng cũng có một tùy chọn cung cấp chuỗi truy vấn SQL để hạn chế và kiểm soát dữ liệu cần nhập.</a:t>
            </a:r>
            <a:endParaRPr/>
          </a:p>
          <a:p>
            <a:pPr indent="0" lvl="0" marL="0" rtl="0" algn="l">
              <a:spcBef>
                <a:spcPts val="0"/>
              </a:spcBef>
              <a:spcAft>
                <a:spcPts val="0"/>
              </a:spcAft>
              <a:buNone/>
            </a:pPr>
            <a:r>
              <a:rPr b="0" lang="en-US">
                <a:latin typeface="Arial"/>
                <a:ea typeface="Arial"/>
                <a:cs typeface="Arial"/>
                <a:sym typeface="Arial"/>
              </a:rPr>
              <a:t>Tuy nhiên, tùy chọn chuỗi truy vấn, thêm một số phức tạp phải được giải quyết.</a:t>
            </a:r>
            <a:endParaRPr/>
          </a:p>
          <a:p>
            <a:pPr indent="0" lvl="0" marL="0" rtl="0" algn="l">
              <a:spcBef>
                <a:spcPts val="0"/>
              </a:spcBef>
              <a:spcAft>
                <a:spcPts val="0"/>
              </a:spcAft>
              <a:buNone/>
            </a:pPr>
            <a:r>
              <a:rPr b="0" lang="en-US">
                <a:latin typeface="Arial"/>
                <a:ea typeface="Arial"/>
                <a:cs typeface="Arial"/>
                <a:sym typeface="Arial"/>
              </a:rPr>
              <a:t>Chúng tôi sẽ thảo luận về những phức tạp đó khi chúng tôi đến đó.</a:t>
            </a:r>
            <a:endParaRPr/>
          </a:p>
          <a:p>
            <a:pPr indent="0" lvl="0" marL="0" rtl="0" algn="l">
              <a:spcBef>
                <a:spcPts val="0"/>
              </a:spcBef>
              <a:spcAft>
                <a:spcPts val="0"/>
              </a:spcAft>
              <a:buNone/>
            </a:pPr>
            <a:r>
              <a:rPr b="0" lang="en-US">
                <a:latin typeface="Arial"/>
                <a:ea typeface="Arial"/>
                <a:cs typeface="Arial"/>
                <a:sym typeface="Arial"/>
              </a:rPr>
              <a:t>Bây giờ, hãy nói với học sinh rằng hai cú pháp này cho phép chúng ta điều khiển các cột và hàng, tuy nhiên, nó không cho phép chúng ta làm bất cứ điều gì phức tạp hơn như nối hai bảng khác nhau.</a:t>
            </a:r>
            <a:endParaRPr/>
          </a:p>
          <a:p>
            <a:pPr indent="0" lvl="0" marL="0" rtl="0" algn="l">
              <a:spcBef>
                <a:spcPts val="0"/>
              </a:spcBef>
              <a:spcAft>
                <a:spcPts val="0"/>
              </a:spcAft>
              <a:buNone/>
            </a:pPr>
            <a:r>
              <a:rPr b="0" lang="en-US">
                <a:latin typeface="Arial"/>
                <a:ea typeface="Arial"/>
                <a:cs typeface="Arial"/>
                <a:sym typeface="Arial"/>
              </a:rPr>
              <a:t>Tuy nhiên, một lần nữa, học sinh có thể không hoàn toàn hiểu ý nghĩa của việc "nối" các bảng.</a:t>
            </a:r>
            <a:endParaRPr/>
          </a:p>
          <a:p>
            <a:pPr indent="0" lvl="0" marL="0" rtl="0" algn="l">
              <a:spcBef>
                <a:spcPts val="0"/>
              </a:spcBef>
              <a:spcAft>
                <a:spcPts val="0"/>
              </a:spcAft>
              <a:buNone/>
            </a:pPr>
            <a:r>
              <a:rPr b="0" lang="en-US">
                <a:latin typeface="Arial"/>
                <a:ea typeface="Arial"/>
                <a:cs typeface="Arial"/>
                <a:sym typeface="Arial"/>
              </a:rPr>
              <a:t>Đừng thảo luận dài dòng về 3NF, PK, FK, v.v. Giữ cho cuộc thảo luận nhẹ nhàng và đơn giản.</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Chúng tôi có thể kiểm soát các hàng sẽ nhập bằng tùy chọn --where.</a:t>
            </a:r>
            <a:endParaRPr/>
          </a:p>
          <a:p>
            <a:pPr indent="0" lvl="0" marL="0" rtl="0" algn="l">
              <a:spcBef>
                <a:spcPts val="0"/>
              </a:spcBef>
              <a:spcAft>
                <a:spcPts val="0"/>
              </a:spcAft>
              <a:buNone/>
            </a:pPr>
            <a:r>
              <a:rPr b="0" lang="en-US">
                <a:latin typeface="Arial"/>
                <a:ea typeface="Arial"/>
                <a:cs typeface="Arial"/>
                <a:sym typeface="Arial"/>
              </a:rPr>
              <a:t>Chúng tôi có thể kiểm soát các cột sẽ nhập bằng tùy chọn --columns.</a:t>
            </a:r>
            <a:endParaRPr/>
          </a:p>
          <a:p>
            <a:pPr indent="0" lvl="0" marL="0" rtl="0" algn="l">
              <a:spcBef>
                <a:spcPts val="0"/>
              </a:spcBef>
              <a:spcAft>
                <a:spcPts val="0"/>
              </a:spcAft>
              <a:buNone/>
            </a:pPr>
            <a:r>
              <a:rPr b="0" lang="en-US">
                <a:latin typeface="Arial"/>
                <a:ea typeface="Arial"/>
                <a:cs typeface="Arial"/>
                <a:sym typeface="Arial"/>
              </a:rPr>
              <a:t>Sử dụng cả hai, chúng tôi có thể định tính hiệu quả các bản ghi mà chúng tôi muốn nhập.</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https://sqoop.apache.org/docs/1.4.7/SqoopUserGuide.html#_selecting_the_data_to_import</a:t>
            </a:r>
            <a:endParaRPr b="0">
              <a:latin typeface="Arial"/>
              <a:ea typeface="Arial"/>
              <a:cs typeface="Arial"/>
              <a:sym typeface="Arial"/>
            </a:endParaRPr>
          </a:p>
        </p:txBody>
      </p:sp>
      <p:sp>
        <p:nvSpPr>
          <p:cNvPr id="327" name="Google Shape;32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p16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7" name="Google Shape;3857;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bài tập sử dụng sách TN chương.</a:t>
            </a:r>
            <a:endParaRPr/>
          </a:p>
        </p:txBody>
      </p:sp>
      <p:sp>
        <p:nvSpPr>
          <p:cNvPr id="3858" name="Google Shape;3858;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4" name="Shape 3914"/>
        <p:cNvGrpSpPr/>
        <p:nvPr/>
      </p:nvGrpSpPr>
      <p:grpSpPr>
        <a:xfrm>
          <a:off x="0" y="0"/>
          <a:ext cx="0" cy="0"/>
          <a:chOff x="0" y="0"/>
          <a:chExt cx="0" cy="0"/>
        </a:xfrm>
      </p:grpSpPr>
      <p:sp>
        <p:nvSpPr>
          <p:cNvPr id="3915" name="Google Shape;3915;p16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6" name="Google Shape;3916;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bài tập sử dụng sách TN chương.</a:t>
            </a:r>
            <a:endParaRPr/>
          </a:p>
        </p:txBody>
      </p:sp>
      <p:sp>
        <p:nvSpPr>
          <p:cNvPr id="3917" name="Google Shape;3917;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3" name="Shape 3973"/>
        <p:cNvGrpSpPr/>
        <p:nvPr/>
      </p:nvGrpSpPr>
      <p:grpSpPr>
        <a:xfrm>
          <a:off x="0" y="0"/>
          <a:ext cx="0" cy="0"/>
          <a:chOff x="0" y="0"/>
          <a:chExt cx="0" cy="0"/>
        </a:xfrm>
      </p:grpSpPr>
      <p:sp>
        <p:nvSpPr>
          <p:cNvPr id="3974" name="Google Shape;3974;p16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5" name="Google Shape;3975;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bài tập sử dụng sách TN chương.</a:t>
            </a:r>
            <a:endParaRPr/>
          </a:p>
        </p:txBody>
      </p:sp>
      <p:sp>
        <p:nvSpPr>
          <p:cNvPr id="3976" name="Google Shape;3976;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2" name="Shape 4032"/>
        <p:cNvGrpSpPr/>
        <p:nvPr/>
      </p:nvGrpSpPr>
      <p:grpSpPr>
        <a:xfrm>
          <a:off x="0" y="0"/>
          <a:ext cx="0" cy="0"/>
          <a:chOff x="0" y="0"/>
          <a:chExt cx="0" cy="0"/>
        </a:xfrm>
      </p:grpSpPr>
      <p:sp>
        <p:nvSpPr>
          <p:cNvPr id="4033" name="Google Shape;4033;p16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4" name="Google Shape;4034;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5" name="Google Shape;4035;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p16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1" name="Google Shape;4041;p166:notes"/>
          <p:cNvSpPr txBox="1"/>
          <p:nvPr>
            <p:ph idx="1" type="body"/>
          </p:nvPr>
        </p:nvSpPr>
        <p:spPr>
          <a:xfrm>
            <a:off x="685800" y="4476750"/>
            <a:ext cx="5486400" cy="36006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080">
                <a:latin typeface="Arial"/>
                <a:ea typeface="Arial"/>
                <a:cs typeface="Arial"/>
                <a:sym typeface="Arial"/>
              </a:rPr>
              <a:t>[Hướng dẫn của giảng viên]</a:t>
            </a:r>
            <a:endParaRPr sz="1800"/>
          </a:p>
          <a:p>
            <a:pPr indent="0" lvl="0" marL="0" rtl="0" algn="l">
              <a:lnSpc>
                <a:spcPct val="80000"/>
              </a:lnSpc>
              <a:spcBef>
                <a:spcPts val="0"/>
              </a:spcBef>
              <a:spcAft>
                <a:spcPts val="0"/>
              </a:spcAft>
              <a:buNone/>
            </a:pPr>
            <a:r>
              <a:rPr lang="en-US" sz="1080">
                <a:latin typeface="Arial"/>
                <a:ea typeface="Arial"/>
                <a:cs typeface="Arial"/>
                <a:sym typeface="Arial"/>
              </a:rPr>
              <a:t>Chúng tôi mong muốn sinh viên ít nhất phải có kiến thức cơ bản về quản trị hệ thống và Linux, trong khi các chủ đề mà Kafka quan tâm hàng đầu sẽ yêu cầu tương đối ít kỹ năng về Linux.</a:t>
            </a:r>
            <a:endParaRPr sz="1800"/>
          </a:p>
          <a:p>
            <a:pPr indent="0" lvl="0" marL="0" rtl="0" algn="l">
              <a:lnSpc>
                <a:spcPct val="80000"/>
              </a:lnSpc>
              <a:spcBef>
                <a:spcPts val="0"/>
              </a:spcBef>
              <a:spcAft>
                <a:spcPts val="0"/>
              </a:spcAft>
              <a:buNone/>
            </a:pPr>
            <a:r>
              <a:rPr lang="en-US" sz="1080">
                <a:latin typeface="Arial"/>
                <a:ea typeface="Arial"/>
                <a:cs typeface="Arial"/>
                <a:sym typeface="Arial"/>
              </a:rPr>
              <a:t>Nhưng nó sẽ giúp có được nhiều kỹ năng hơn để quản lý và giám sát Kafka.</a:t>
            </a:r>
            <a:endParaRPr sz="1800"/>
          </a:p>
          <a:p>
            <a:pPr indent="0" lvl="0" marL="0" rtl="0" algn="l">
              <a:lnSpc>
                <a:spcPct val="80000"/>
              </a:lnSpc>
              <a:spcBef>
                <a:spcPts val="0"/>
              </a:spcBef>
              <a:spcAft>
                <a:spcPts val="0"/>
              </a:spcAft>
              <a:buNone/>
            </a:pPr>
            <a:r>
              <a:t/>
            </a:r>
            <a:endParaRPr sz="1080">
              <a:latin typeface="Arial"/>
              <a:ea typeface="Arial"/>
              <a:cs typeface="Arial"/>
              <a:sym typeface="Arial"/>
            </a:endParaRPr>
          </a:p>
          <a:p>
            <a:pPr indent="0" lvl="0" marL="0" rtl="0" algn="l">
              <a:lnSpc>
                <a:spcPct val="80000"/>
              </a:lnSpc>
              <a:spcBef>
                <a:spcPts val="0"/>
              </a:spcBef>
              <a:spcAft>
                <a:spcPts val="0"/>
              </a:spcAft>
              <a:buNone/>
            </a:pPr>
            <a:r>
              <a:rPr lang="en-US" sz="1080">
                <a:latin typeface="Arial"/>
                <a:ea typeface="Arial"/>
                <a:cs typeface="Arial"/>
                <a:sym typeface="Arial"/>
              </a:rPr>
              <a:t>Bài này gồm ba phần.</a:t>
            </a:r>
            <a:endParaRPr sz="1800"/>
          </a:p>
          <a:p>
            <a:pPr indent="0" lvl="0" marL="0" rtl="0" algn="l">
              <a:lnSpc>
                <a:spcPct val="80000"/>
              </a:lnSpc>
              <a:spcBef>
                <a:spcPts val="0"/>
              </a:spcBef>
              <a:spcAft>
                <a:spcPts val="0"/>
              </a:spcAft>
              <a:buNone/>
            </a:pPr>
            <a:r>
              <a:rPr b="1" lang="en-US" sz="1080" u="sng">
                <a:latin typeface="Arial"/>
                <a:ea typeface="Arial"/>
                <a:cs typeface="Arial"/>
                <a:sym typeface="Arial"/>
              </a:rPr>
              <a:t>Phần 1 mô tả các khái niệm và thành phần cơ bản của Apache Kafka.</a:t>
            </a:r>
            <a:endParaRPr sz="1800"/>
          </a:p>
          <a:p>
            <a:pPr indent="0" lvl="0" marL="0" rtl="0" algn="l">
              <a:lnSpc>
                <a:spcPct val="80000"/>
              </a:lnSpc>
              <a:spcBef>
                <a:spcPts val="0"/>
              </a:spcBef>
              <a:spcAft>
                <a:spcPts val="0"/>
              </a:spcAft>
              <a:buNone/>
            </a:pPr>
            <a:r>
              <a:rPr lang="en-US" sz="1080">
                <a:latin typeface="Arial"/>
                <a:ea typeface="Arial"/>
                <a:cs typeface="Arial"/>
                <a:sym typeface="Arial"/>
              </a:rPr>
              <a:t>Phần 2 mô tả cấu trúc của Kafka và vai trò của các thành phần chính như nhà sản xuất, người tiêu dùng và nhà môi giới, đồng thời giải thích cách sử dụng nó trong mệnh lệnh.</a:t>
            </a:r>
            <a:endParaRPr sz="1800"/>
          </a:p>
          <a:p>
            <a:pPr indent="0" lvl="0" marL="0" rtl="0" algn="l">
              <a:lnSpc>
                <a:spcPct val="80000"/>
              </a:lnSpc>
              <a:spcBef>
                <a:spcPts val="0"/>
              </a:spcBef>
              <a:spcAft>
                <a:spcPts val="0"/>
              </a:spcAft>
              <a:buNone/>
            </a:pPr>
            <a:r>
              <a:rPr lang="en-US" sz="1080">
                <a:latin typeface="Arial"/>
                <a:ea typeface="Arial"/>
                <a:cs typeface="Arial"/>
                <a:sym typeface="Arial"/>
              </a:rPr>
              <a:t>Phần 3 mô tả cách làm việc với lệnh console để thu thập dữ liệu.</a:t>
            </a:r>
            <a:endParaRPr sz="1800"/>
          </a:p>
          <a:p>
            <a:pPr indent="0" lvl="0" marL="0" rtl="0" algn="l">
              <a:lnSpc>
                <a:spcPct val="80000"/>
              </a:lnSpc>
              <a:spcBef>
                <a:spcPts val="0"/>
              </a:spcBef>
              <a:spcAft>
                <a:spcPts val="0"/>
              </a:spcAft>
              <a:buNone/>
            </a:pPr>
            <a:r>
              <a:t/>
            </a:r>
            <a:endParaRPr sz="1180">
              <a:latin typeface="Arial"/>
              <a:ea typeface="Arial"/>
              <a:cs typeface="Arial"/>
              <a:sym typeface="Arial"/>
            </a:endParaRPr>
          </a:p>
          <a:p>
            <a:pPr indent="0" lvl="0" marL="0" rtl="0" algn="l">
              <a:lnSpc>
                <a:spcPct val="80000"/>
              </a:lnSpc>
              <a:spcBef>
                <a:spcPts val="0"/>
              </a:spcBef>
              <a:spcAft>
                <a:spcPts val="0"/>
              </a:spcAft>
              <a:buNone/>
            </a:pPr>
            <a:r>
              <a:rPr lang="en-US" sz="1080">
                <a:latin typeface="Arial"/>
                <a:ea typeface="Arial"/>
                <a:cs typeface="Arial"/>
                <a:sym typeface="Arial"/>
              </a:rPr>
              <a:t>Apache Kafka là công cụ được sử dụng thường xuyên nhất để truyền dữ liệu giữa hệ thống và Ứng dụng.</a:t>
            </a:r>
            <a:endParaRPr sz="1800"/>
          </a:p>
          <a:p>
            <a:pPr indent="0" lvl="0" marL="0" rtl="0" algn="l">
              <a:lnSpc>
                <a:spcPct val="80000"/>
              </a:lnSpc>
              <a:spcBef>
                <a:spcPts val="0"/>
              </a:spcBef>
              <a:spcAft>
                <a:spcPts val="0"/>
              </a:spcAft>
              <a:buNone/>
            </a:pPr>
            <a:r>
              <a:rPr lang="en-US" sz="1080">
                <a:latin typeface="Arial"/>
                <a:ea typeface="Arial"/>
                <a:cs typeface="Arial"/>
                <a:sym typeface="Arial"/>
              </a:rPr>
              <a:t>Tương tự như Kafka, có một số công cụ có thể gửi và nhận dữ liệu giữa hệ thống và ứng dụng.</a:t>
            </a:r>
            <a:endParaRPr sz="1800"/>
          </a:p>
          <a:p>
            <a:pPr indent="0" lvl="0" marL="0" rtl="0" algn="l">
              <a:lnSpc>
                <a:spcPct val="80000"/>
              </a:lnSpc>
              <a:spcBef>
                <a:spcPts val="0"/>
              </a:spcBef>
              <a:spcAft>
                <a:spcPts val="0"/>
              </a:spcAft>
              <a:buNone/>
            </a:pPr>
            <a:r>
              <a:rPr lang="en-US" sz="1080">
                <a:latin typeface="Arial"/>
                <a:ea typeface="Arial"/>
                <a:cs typeface="Arial"/>
                <a:sym typeface="Arial"/>
              </a:rPr>
              <a:t>Thông thường, có các công cụ xếp hàng Tin nhắn khác như RabbitMQ, ActiveMQ, v.v.</a:t>
            </a:r>
            <a:endParaRPr sz="1800"/>
          </a:p>
          <a:p>
            <a:pPr indent="0" lvl="0" marL="0" rtl="0" algn="l">
              <a:lnSpc>
                <a:spcPct val="80000"/>
              </a:lnSpc>
              <a:spcBef>
                <a:spcPts val="0"/>
              </a:spcBef>
              <a:spcAft>
                <a:spcPts val="0"/>
              </a:spcAft>
              <a:buNone/>
            </a:pPr>
            <a:r>
              <a:rPr lang="en-US" sz="1080">
                <a:latin typeface="Arial"/>
                <a:ea typeface="Arial"/>
                <a:cs typeface="Arial"/>
                <a:sym typeface="Arial"/>
              </a:rPr>
              <a:t>Nhưng điều này không phù hợp để sử dụng vì hệ thống ngày càng phức tạp khi nó phát triển.</a:t>
            </a:r>
            <a:endParaRPr sz="1800"/>
          </a:p>
          <a:p>
            <a:pPr indent="0" lvl="0" marL="0" rtl="0" algn="l">
              <a:lnSpc>
                <a:spcPct val="80000"/>
              </a:lnSpc>
              <a:spcBef>
                <a:spcPts val="0"/>
              </a:spcBef>
              <a:spcAft>
                <a:spcPts val="0"/>
              </a:spcAft>
              <a:buNone/>
            </a:pPr>
            <a:r>
              <a:rPr lang="en-US" sz="1080">
                <a:latin typeface="Arial"/>
                <a:ea typeface="Arial"/>
                <a:cs typeface="Arial"/>
                <a:sym typeface="Arial"/>
              </a:rPr>
              <a:t>Ở đây chúng tôi sử dụng Kafka để giải quyết những vấn đề này và hiểu cấu trúc cách chúng hoạt động.</a:t>
            </a:r>
            <a:endParaRPr sz="1080">
              <a:latin typeface="Arial"/>
              <a:ea typeface="Arial"/>
              <a:cs typeface="Arial"/>
              <a:sym typeface="Arial"/>
            </a:endParaRPr>
          </a:p>
          <a:p>
            <a:pPr indent="0" lvl="0" marL="0" rtl="0" algn="l">
              <a:lnSpc>
                <a:spcPct val="80000"/>
              </a:lnSpc>
              <a:spcBef>
                <a:spcPts val="0"/>
              </a:spcBef>
              <a:spcAft>
                <a:spcPts val="0"/>
              </a:spcAft>
              <a:buNone/>
            </a:pPr>
            <a:r>
              <a:t/>
            </a:r>
            <a:endParaRPr b="1" sz="1080">
              <a:latin typeface="Arial"/>
              <a:ea typeface="Arial"/>
              <a:cs typeface="Arial"/>
              <a:sym typeface="Arial"/>
            </a:endParaRPr>
          </a:p>
          <a:p>
            <a:pPr indent="0" lvl="0" marL="0" rtl="0" algn="l">
              <a:lnSpc>
                <a:spcPct val="80000"/>
              </a:lnSpc>
              <a:spcBef>
                <a:spcPts val="0"/>
              </a:spcBef>
              <a:spcAft>
                <a:spcPts val="0"/>
              </a:spcAft>
              <a:buNone/>
            </a:pPr>
            <a:r>
              <a:rPr b="1" lang="en-US" sz="1080">
                <a:latin typeface="Arial"/>
                <a:ea typeface="Arial"/>
                <a:cs typeface="Arial"/>
                <a:sym typeface="Arial"/>
              </a:rPr>
              <a:t>[Key Message]</a:t>
            </a:r>
            <a:endParaRPr sz="1080">
              <a:latin typeface="Arial"/>
              <a:ea typeface="Arial"/>
              <a:cs typeface="Arial"/>
              <a:sym typeface="Arial"/>
            </a:endParaRPr>
          </a:p>
          <a:p>
            <a:pPr indent="0" lvl="0" marL="0" rtl="0" algn="l">
              <a:lnSpc>
                <a:spcPct val="375000"/>
              </a:lnSpc>
              <a:spcBef>
                <a:spcPts val="1000"/>
              </a:spcBef>
              <a:spcAft>
                <a:spcPts val="0"/>
              </a:spcAft>
              <a:buNone/>
            </a:pPr>
            <a:r>
              <a:rPr lang="en-US" sz="1080">
                <a:latin typeface="Arial"/>
                <a:ea typeface="Arial"/>
                <a:cs typeface="Arial"/>
                <a:sym typeface="Arial"/>
              </a:rPr>
              <a:t>During this Bài, your will learn</a:t>
            </a:r>
            <a:endParaRPr sz="1800"/>
          </a:p>
          <a:p>
            <a:pPr indent="-209550" lvl="0" marL="171450" rtl="0" algn="l">
              <a:lnSpc>
                <a:spcPct val="375000"/>
              </a:lnSpc>
              <a:spcBef>
                <a:spcPts val="1000"/>
              </a:spcBef>
              <a:spcAft>
                <a:spcPts val="0"/>
              </a:spcAft>
              <a:buClr>
                <a:schemeClr val="dk1"/>
              </a:buClr>
              <a:buSzPts val="1080"/>
              <a:buFont typeface="Arial"/>
              <a:buChar char="•"/>
            </a:pPr>
            <a:r>
              <a:rPr lang="en-US" sz="1080">
                <a:latin typeface="Arial"/>
                <a:ea typeface="Arial"/>
                <a:cs typeface="Arial"/>
                <a:sym typeface="Arial"/>
              </a:rPr>
              <a:t>What Apache Kafka is and how organizations are using it</a:t>
            </a:r>
            <a:endParaRPr sz="1800"/>
          </a:p>
          <a:p>
            <a:pPr indent="-209550" lvl="0" marL="171450" rtl="0" algn="l">
              <a:lnSpc>
                <a:spcPct val="375000"/>
              </a:lnSpc>
              <a:spcBef>
                <a:spcPts val="1000"/>
              </a:spcBef>
              <a:spcAft>
                <a:spcPts val="0"/>
              </a:spcAft>
              <a:buClr>
                <a:schemeClr val="dk1"/>
              </a:buClr>
              <a:buSzPts val="1080"/>
              <a:buFont typeface="Arial"/>
              <a:buChar char="•"/>
            </a:pPr>
            <a:r>
              <a:rPr lang="en-US" sz="1080">
                <a:latin typeface="Arial"/>
                <a:ea typeface="Arial"/>
                <a:cs typeface="Arial"/>
                <a:sym typeface="Arial"/>
              </a:rPr>
              <a:t>Which roles producers, consumers, and brokers play in Kafka</a:t>
            </a:r>
            <a:endParaRPr sz="1800"/>
          </a:p>
          <a:p>
            <a:pPr indent="-209550" lvl="0" marL="171450" rtl="0" algn="l">
              <a:lnSpc>
                <a:spcPct val="375000"/>
              </a:lnSpc>
              <a:spcBef>
                <a:spcPts val="1000"/>
              </a:spcBef>
              <a:spcAft>
                <a:spcPts val="0"/>
              </a:spcAft>
              <a:buClr>
                <a:schemeClr val="dk1"/>
              </a:buClr>
              <a:buSzPts val="1080"/>
              <a:buFont typeface="Arial"/>
              <a:buChar char="•"/>
            </a:pPr>
            <a:r>
              <a:rPr lang="en-US" sz="1080">
                <a:latin typeface="Arial"/>
                <a:ea typeface="Arial"/>
                <a:cs typeface="Arial"/>
                <a:sym typeface="Arial"/>
              </a:rPr>
              <a:t>How to increase fault tolerance through replication</a:t>
            </a:r>
            <a:endParaRPr sz="1800"/>
          </a:p>
          <a:p>
            <a:pPr indent="-209550" lvl="0" marL="171450" rtl="0" algn="l">
              <a:lnSpc>
                <a:spcPct val="375000"/>
              </a:lnSpc>
              <a:spcBef>
                <a:spcPts val="1000"/>
              </a:spcBef>
              <a:spcAft>
                <a:spcPts val="0"/>
              </a:spcAft>
              <a:buClr>
                <a:schemeClr val="dk1"/>
              </a:buClr>
              <a:buSzPts val="1080"/>
              <a:buFont typeface="Arial"/>
              <a:buChar char="•"/>
            </a:pPr>
            <a:r>
              <a:rPr lang="en-US" sz="1080">
                <a:latin typeface="Arial"/>
                <a:ea typeface="Arial"/>
                <a:cs typeface="Arial"/>
                <a:sym typeface="Arial"/>
              </a:rPr>
              <a:t>How to manage topics from the command line</a:t>
            </a:r>
            <a:endParaRPr sz="1800"/>
          </a:p>
          <a:p>
            <a:pPr indent="-209550" lvl="0" marL="171450" rtl="0" algn="l">
              <a:lnSpc>
                <a:spcPct val="375000"/>
              </a:lnSpc>
              <a:spcBef>
                <a:spcPts val="1000"/>
              </a:spcBef>
              <a:spcAft>
                <a:spcPts val="0"/>
              </a:spcAft>
              <a:buClr>
                <a:schemeClr val="dk1"/>
              </a:buClr>
              <a:buSzPts val="1080"/>
              <a:buFont typeface="Arial"/>
              <a:buChar char="•"/>
            </a:pPr>
            <a:r>
              <a:rPr lang="en-US" sz="1080">
                <a:latin typeface="Arial"/>
                <a:ea typeface="Arial"/>
                <a:cs typeface="Arial"/>
                <a:sym typeface="Arial"/>
              </a:rPr>
              <a:t>How to produce and consume message from the command line</a:t>
            </a:r>
            <a:endParaRPr sz="1800"/>
          </a:p>
          <a:p>
            <a:pPr indent="-209550" lvl="0" marL="171450" rtl="0" algn="l">
              <a:lnSpc>
                <a:spcPct val="375000"/>
              </a:lnSpc>
              <a:spcBef>
                <a:spcPts val="1000"/>
              </a:spcBef>
              <a:spcAft>
                <a:spcPts val="0"/>
              </a:spcAft>
              <a:buClr>
                <a:schemeClr val="dk1"/>
              </a:buClr>
              <a:buSzPts val="1080"/>
              <a:buFont typeface="Arial"/>
              <a:buChar char="•"/>
            </a:pPr>
            <a:r>
              <a:rPr lang="en-US" sz="1080">
                <a:latin typeface="Arial"/>
                <a:ea typeface="Arial"/>
                <a:cs typeface="Arial"/>
                <a:sym typeface="Arial"/>
              </a:rPr>
              <a:t>What Flafka is and how to integrate with Kafka and Flume</a:t>
            </a:r>
            <a:endParaRPr sz="1800"/>
          </a:p>
          <a:p>
            <a:pPr indent="-140970" lvl="0" marL="171450" rtl="0" algn="l">
              <a:lnSpc>
                <a:spcPct val="375000"/>
              </a:lnSpc>
              <a:spcBef>
                <a:spcPts val="1000"/>
              </a:spcBef>
              <a:spcAft>
                <a:spcPts val="0"/>
              </a:spcAft>
              <a:buClr>
                <a:schemeClr val="dk1"/>
              </a:buClr>
              <a:buSzPts val="480"/>
              <a:buFont typeface="Arial"/>
              <a:buNone/>
            </a:pPr>
            <a:r>
              <a:t/>
            </a:r>
            <a:endParaRPr sz="1080">
              <a:latin typeface="Arial"/>
              <a:ea typeface="Arial"/>
              <a:cs typeface="Arial"/>
              <a:sym typeface="Arial"/>
            </a:endParaRPr>
          </a:p>
          <a:p>
            <a:pPr indent="0" lvl="0" marL="0" rtl="0" algn="l">
              <a:lnSpc>
                <a:spcPct val="80000"/>
              </a:lnSpc>
              <a:spcBef>
                <a:spcPts val="0"/>
              </a:spcBef>
              <a:spcAft>
                <a:spcPts val="0"/>
              </a:spcAft>
              <a:buNone/>
            </a:pPr>
            <a:r>
              <a:t/>
            </a:r>
            <a:endParaRPr sz="480">
              <a:latin typeface="Arial"/>
              <a:ea typeface="Arial"/>
              <a:cs typeface="Arial"/>
              <a:sym typeface="Arial"/>
            </a:endParaRPr>
          </a:p>
          <a:p>
            <a:pPr indent="0" lvl="0" marL="0" rtl="0" algn="l">
              <a:lnSpc>
                <a:spcPct val="80000"/>
              </a:lnSpc>
              <a:spcBef>
                <a:spcPts val="0"/>
              </a:spcBef>
              <a:spcAft>
                <a:spcPts val="0"/>
              </a:spcAft>
              <a:buNone/>
            </a:pPr>
            <a:r>
              <a:t/>
            </a:r>
            <a:endParaRPr sz="480"/>
          </a:p>
        </p:txBody>
      </p:sp>
      <p:sp>
        <p:nvSpPr>
          <p:cNvPr id="4042" name="Google Shape;4042;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0" name="Shape 4050"/>
        <p:cNvGrpSpPr/>
        <p:nvPr/>
      </p:nvGrpSpPr>
      <p:grpSpPr>
        <a:xfrm>
          <a:off x="0" y="0"/>
          <a:ext cx="0" cy="0"/>
          <a:chOff x="0" y="0"/>
          <a:chExt cx="0" cy="0"/>
        </a:xfrm>
      </p:grpSpPr>
      <p:sp>
        <p:nvSpPr>
          <p:cNvPr id="4051" name="Google Shape;4051;p16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2" name="Google Shape;4052;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020">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Hàng đợi tin nhắn được sử dụng để xử lý hàng loạt nhằm xử lý lượng lớn dữ liệu, dịch vụ trò chuyện và xử lý dữ liệu không đồng bộ.</a:t>
            </a:r>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Việc tạo và sử dụng các yêu cầu web cũng như các chương trình chung được xử lý trên cơ sở từng quy trình sẽ làm tăng số lượng người dùng, dữ liệu và thời gian chờ phản hồi cho yêu cầu.</a:t>
            </a:r>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Cuối cùng, thời gian chờ đợi sẽ bị trì hoãn và dịch vụ sẽ không bình thường, do đó, bằng cách đặt trình môi giới thông báo tập trung vào vị trí xử lý dữ liệu phân tán hiện có, công việc sẽ được phân bổ cho các chương trình cần thiết.</a:t>
            </a:r>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Mục đích của việc sử dụng hàng đợi tin nhắn là để thực hiện.</a:t>
            </a:r>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Các loại hàng đợi tin nhắn chẳng hạn như Kafka, RabbitMQ, ActiveMQ</a:t>
            </a:r>
            <a:endParaRPr/>
          </a:p>
          <a:p>
            <a:pPr indent="0" lvl="0" marL="0" rtl="0" algn="l">
              <a:lnSpc>
                <a:spcPct val="80000"/>
              </a:lnSpc>
              <a:spcBef>
                <a:spcPts val="0"/>
              </a:spcBef>
              <a:spcAft>
                <a:spcPts val="0"/>
              </a:spcAft>
              <a:buNone/>
            </a:pPr>
            <a:r>
              <a:t/>
            </a:r>
            <a:endParaRPr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Kafka là một nền tảng phát trực tuyến phân tán.</a:t>
            </a:r>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Nền tảng phát trực tuyến phân tán phải có khả năng xuất bản và đăng ký luồng dữ liệu.</a:t>
            </a:r>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Về mặt này, nó có các khía cạnh tương tự như Hàng đợi Tin nhắn hoặc hệ thống nhắn tin doanh nghiệp.</a:t>
            </a:r>
            <a:endParaRPr/>
          </a:p>
          <a:p>
            <a:pPr indent="0" lvl="0" marL="0" rtl="0" algn="l">
              <a:lnSpc>
                <a:spcPct val="80000"/>
              </a:lnSpc>
              <a:spcBef>
                <a:spcPts val="0"/>
              </a:spcBef>
              <a:spcAft>
                <a:spcPts val="0"/>
              </a:spcAft>
              <a:buNone/>
            </a:pPr>
            <a:r>
              <a:t/>
            </a:r>
            <a:endParaRPr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lang="en-US" sz="1020">
                <a:solidFill>
                  <a:schemeClr val="dk1"/>
                </a:solidFill>
                <a:latin typeface="Arial"/>
                <a:ea typeface="Arial"/>
                <a:cs typeface="Arial"/>
                <a:sym typeface="Arial"/>
              </a:rPr>
              <a:t>Trước khi thảo luận về Apache Kafka, nó giúp giải thích khái niệm xuất bản/đăng ký hàng đợi tin nhắn và sau đó hiểu khái niệm tương tự về Kafka.</a:t>
            </a:r>
            <a:endParaRPr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1" sz="1020">
              <a:latin typeface="Arial"/>
              <a:ea typeface="Arial"/>
              <a:cs typeface="Arial"/>
              <a:sym typeface="Arial"/>
            </a:endParaRPr>
          </a:p>
          <a:p>
            <a:pPr indent="0" lvl="0" marL="0" rtl="0" algn="l">
              <a:lnSpc>
                <a:spcPct val="80000"/>
              </a:lnSpc>
              <a:spcBef>
                <a:spcPts val="0"/>
              </a:spcBef>
              <a:spcAft>
                <a:spcPts val="0"/>
              </a:spcAft>
              <a:buNone/>
            </a:pPr>
            <a:r>
              <a:rPr b="1" lang="en-US" sz="1020">
                <a:latin typeface="Arial"/>
                <a:ea typeface="Arial"/>
                <a:cs typeface="Arial"/>
                <a:sym typeface="Arial"/>
              </a:rPr>
              <a:t>[Thông điệp chính]</a:t>
            </a:r>
            <a:endParaRPr/>
          </a:p>
          <a:p>
            <a:pPr indent="0" lvl="0" marL="0" rtl="0" algn="l">
              <a:lnSpc>
                <a:spcPct val="80000"/>
              </a:lnSpc>
              <a:spcBef>
                <a:spcPts val="0"/>
              </a:spcBef>
              <a:spcAft>
                <a:spcPts val="0"/>
              </a:spcAft>
              <a:buNone/>
            </a:pPr>
            <a:r>
              <a:rPr lang="en-US" sz="1020">
                <a:latin typeface="Arial"/>
                <a:ea typeface="Arial"/>
                <a:cs typeface="Arial"/>
                <a:sym typeface="Arial"/>
              </a:rPr>
              <a:t>Hàng đợi tin nhắn là một hàng đợi gồm các tin nhắn được gửi giữa các quy trình hoặc ứng dụng.</a:t>
            </a:r>
            <a:endParaRPr/>
          </a:p>
          <a:p>
            <a:pPr indent="0" lvl="0" marL="0" rtl="0" algn="l">
              <a:lnSpc>
                <a:spcPct val="80000"/>
              </a:lnSpc>
              <a:spcBef>
                <a:spcPts val="0"/>
              </a:spcBef>
              <a:spcAft>
                <a:spcPts val="0"/>
              </a:spcAft>
              <a:buNone/>
            </a:pPr>
            <a:r>
              <a:rPr lang="en-US" sz="1020">
                <a:latin typeface="Arial"/>
                <a:ea typeface="Arial"/>
                <a:cs typeface="Arial"/>
                <a:sym typeface="Arial"/>
              </a:rPr>
              <a:t>Nó được sử dụng trong các lĩnh vực khác nhau của doanh nghiệp, bao gồm xử lý hàng loạt để xử lý lượng lớn dữ liệu, dịch vụ trò chuyện và xử lý dữ liệu không đồng bộ.</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b="1"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1" lang="en-US" sz="1020">
                <a:solidFill>
                  <a:schemeClr val="dk1"/>
                </a:solidFill>
                <a:latin typeface="Arial"/>
                <a:ea typeface="Arial"/>
                <a:cs typeface="Arial"/>
                <a:sym typeface="Arial"/>
              </a:rPr>
              <a:t>[Tài liệu tham khảo]</a:t>
            </a:r>
            <a:endParaRPr b="1"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https://activemq.apache.org/</a:t>
            </a:r>
            <a:endParaRPr b="0"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1020">
                <a:solidFill>
                  <a:schemeClr val="dk1"/>
                </a:solidFill>
                <a:latin typeface="Arial"/>
                <a:ea typeface="Arial"/>
                <a:cs typeface="Arial"/>
                <a:sym typeface="Arial"/>
              </a:rPr>
              <a:t>https://www.rabbitmq.com/</a:t>
            </a:r>
            <a:endParaRPr b="0" sz="102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sz="1020">
              <a:latin typeface="Arial"/>
              <a:ea typeface="Arial"/>
              <a:cs typeface="Arial"/>
              <a:sym typeface="Arial"/>
            </a:endParaRPr>
          </a:p>
        </p:txBody>
      </p:sp>
      <p:sp>
        <p:nvSpPr>
          <p:cNvPr id="4053" name="Google Shape;4053;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4" name="Shape 4074"/>
        <p:cNvGrpSpPr/>
        <p:nvPr/>
      </p:nvGrpSpPr>
      <p:grpSpPr>
        <a:xfrm>
          <a:off x="0" y="0"/>
          <a:ext cx="0" cy="0"/>
          <a:chOff x="0" y="0"/>
          <a:chExt cx="0" cy="0"/>
        </a:xfrm>
      </p:grpSpPr>
      <p:sp>
        <p:nvSpPr>
          <p:cNvPr id="4075" name="Google Shape;4075;p16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6" name="Google Shape;4076;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Bạn có thể giải thích rằng một tin nhắn là nội dung tùy ý;</a:t>
            </a:r>
            <a:endParaRPr/>
          </a:p>
          <a:p>
            <a:pPr indent="0" lvl="0" marL="0" rtl="0" algn="l">
              <a:spcBef>
                <a:spcPts val="0"/>
              </a:spcBef>
              <a:spcAft>
                <a:spcPts val="0"/>
              </a:spcAft>
              <a:buNone/>
            </a:pPr>
            <a:r>
              <a:rPr lang="en-US">
                <a:latin typeface="Arial"/>
                <a:ea typeface="Arial"/>
                <a:cs typeface="Arial"/>
                <a:sym typeface="Arial"/>
              </a:rPr>
              <a:t>nó có thể đại diện cho một sự kiện nhấp chuột của người dùng trên một trang web, một lần đọc cảm biến hoặc một giao dịch tài chính.</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Việc truyền dữ liệu trở nên phức tạp hơn do các yêu cầu và mở rộng hệ thống như trong hình.</a:t>
            </a:r>
            <a:endParaRPr b="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077" name="Google Shape;4077;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8" name="Shape 4098"/>
        <p:cNvGrpSpPr/>
        <p:nvPr/>
      </p:nvGrpSpPr>
      <p:grpSpPr>
        <a:xfrm>
          <a:off x="0" y="0"/>
          <a:ext cx="0" cy="0"/>
          <a:chOff x="0" y="0"/>
          <a:chExt cx="0" cy="0"/>
        </a:xfrm>
      </p:grpSpPr>
      <p:sp>
        <p:nvSpPr>
          <p:cNvPr id="4099" name="Google Shape;4099;p16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0" name="Google Shape;4100;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Đây là giải thích cơ bản về lý do tại sao Kafka được sử dụng trên hai trang tiếp theo.</a:t>
            </a:r>
            <a:endParaRPr/>
          </a:p>
          <a:p>
            <a:pPr indent="0" lvl="0" marL="0" rtl="0" algn="l">
              <a:spcBef>
                <a:spcPts val="0"/>
              </a:spcBef>
              <a:spcAft>
                <a:spcPts val="0"/>
              </a:spcAft>
              <a:buNone/>
            </a:pPr>
            <a:r>
              <a:rPr lang="en-US">
                <a:latin typeface="Arial"/>
                <a:ea typeface="Arial"/>
                <a:cs typeface="Arial"/>
                <a:sym typeface="Arial"/>
              </a:rPr>
              <a:t>Họ có thể sử dụng hệ thống Pub/Sub để giải quyết vấn đề trước đây, nhưng đây là giải pháp chưa hoàn chỉnh cho đến khi họ sử dụng Kafka.</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Linkedin, người tạo ra Apache Kafka, đã sử dụng cấu trúc điểm-điểm trong những ngày đầu, nhưng đã áp dụng mô hình Pub/Sub khi họ phát triển Kafka để đáp ứng mọi yêu cầu.</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Mô hình Pub/Sub có nghĩa là Xuất bản và Đăng ký.</a:t>
            </a:r>
            <a:endParaRPr/>
          </a:p>
          <a:p>
            <a:pPr indent="0" lvl="0" marL="0" rtl="0" algn="l">
              <a:spcBef>
                <a:spcPts val="0"/>
              </a:spcBef>
              <a:spcAft>
                <a:spcPts val="0"/>
              </a:spcAft>
              <a:buNone/>
            </a:pPr>
            <a:r>
              <a:rPr b="0" lang="en-US">
                <a:latin typeface="Arial"/>
                <a:ea typeface="Arial"/>
                <a:cs typeface="Arial"/>
                <a:sym typeface="Arial"/>
              </a:rPr>
              <a:t>Vì Xuất bản ở vị trí gửi tin nhắn đơn phương, chúng tôi có thể sử dụng từ “Nhà sản xuất”.</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Ngược lại, những người đọc tin nhắn đơn phương sử dụng thuật ngữ Người tiêu dùng thay vì Đăng ký.</a:t>
            </a:r>
            <a:endParaRPr/>
          </a:p>
          <a:p>
            <a:pPr indent="0" lvl="0" marL="0" rtl="0" algn="l">
              <a:spcBef>
                <a:spcPts val="0"/>
              </a:spcBef>
              <a:spcAft>
                <a:spcPts val="0"/>
              </a:spcAft>
              <a:buNone/>
            </a:pPr>
            <a:r>
              <a:rPr b="0" lang="en-US">
                <a:latin typeface="Arial"/>
                <a:ea typeface="Arial"/>
                <a:cs typeface="Arial"/>
                <a:sym typeface="Arial"/>
              </a:rPr>
              <a:t>Nói cách khác, mô hình Pub/Sub đôi khi nói chuyện với mô hình nhà sản xuất/người tiêu dùng.</a:t>
            </a:r>
            <a:endParaRPr/>
          </a:p>
        </p:txBody>
      </p:sp>
      <p:sp>
        <p:nvSpPr>
          <p:cNvPr id="4101" name="Google Shape;4101;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5" name="Shape 4125"/>
        <p:cNvGrpSpPr/>
        <p:nvPr/>
      </p:nvGrpSpPr>
      <p:grpSpPr>
        <a:xfrm>
          <a:off x="0" y="0"/>
          <a:ext cx="0" cy="0"/>
          <a:chOff x="0" y="0"/>
          <a:chExt cx="0" cy="0"/>
        </a:xfrm>
      </p:grpSpPr>
      <p:sp>
        <p:nvSpPr>
          <p:cNvPr id="4126" name="Google Shape;4126;p17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7" name="Google Shape;4127;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Even with Pub / Sub systems, it is difficult to extend to reflect the requirements of various systems.</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So the solution to this is to use Kafka.</a:t>
            </a:r>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Pub/Sub đã giải quyết được một số vấn đề nhưng lại làm tăng độ phức tạp của hệ thống khi xây dựng một pub/sub riêng cho từng hệ thống.</a:t>
            </a:r>
            <a:endParaRPr/>
          </a:p>
          <a:p>
            <a:pPr indent="0" lvl="0" marL="0" rtl="0" algn="l">
              <a:spcBef>
                <a:spcPts val="0"/>
              </a:spcBef>
              <a:spcAft>
                <a:spcPts val="0"/>
              </a:spcAft>
              <a:buNone/>
            </a:pPr>
            <a:r>
              <a:rPr lang="en-US">
                <a:latin typeface="Arial"/>
                <a:ea typeface="Arial"/>
                <a:cs typeface="Arial"/>
                <a:sym typeface="Arial"/>
              </a:rPr>
              <a:t>Kafka được sử dụng để quản lý điều này theo cách tích hợp.</a:t>
            </a:r>
            <a:endParaRPr/>
          </a:p>
        </p:txBody>
      </p:sp>
      <p:sp>
        <p:nvSpPr>
          <p:cNvPr id="4128" name="Google Shape;4128;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7" name="Shape 4157"/>
        <p:cNvGrpSpPr/>
        <p:nvPr/>
      </p:nvGrpSpPr>
      <p:grpSpPr>
        <a:xfrm>
          <a:off x="0" y="0"/>
          <a:ext cx="0" cy="0"/>
          <a:chOff x="0" y="0"/>
          <a:chExt cx="0" cy="0"/>
        </a:xfrm>
      </p:grpSpPr>
      <p:sp>
        <p:nvSpPr>
          <p:cNvPr id="4158" name="Google Shape;4158;p17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9" name="Google Shape;4159;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020">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lang="en-US" sz="1020">
                <a:latin typeface="Arial"/>
                <a:ea typeface="Arial"/>
                <a:cs typeface="Arial"/>
                <a:sym typeface="Arial"/>
              </a:rPr>
              <a:t>Như đã đề cập trước đây, các hệ thống nhắn tin có các phương thức xếp hàng và Pub/Sub.</a:t>
            </a:r>
            <a:endParaRPr/>
          </a:p>
          <a:p>
            <a:pPr indent="0" lvl="0" marL="0" rtl="0" algn="l">
              <a:lnSpc>
                <a:spcPct val="80000"/>
              </a:lnSpc>
              <a:spcBef>
                <a:spcPts val="0"/>
              </a:spcBef>
              <a:spcAft>
                <a:spcPts val="0"/>
              </a:spcAft>
              <a:buNone/>
            </a:pPr>
            <a:r>
              <a:rPr lang="en-US" sz="1020">
                <a:latin typeface="Arial"/>
                <a:ea typeface="Arial"/>
                <a:cs typeface="Arial"/>
                <a:sym typeface="Arial"/>
              </a:rPr>
              <a:t>Các hệ thống hiện tại có cả ưu điểm và nhược điểm trong các phương pháp này, nhưng Kafka chỉ đưa ra những ưu điểm của phương pháp này.</a:t>
            </a:r>
            <a:endParaRPr sz="1020">
              <a:latin typeface="Arial"/>
              <a:ea typeface="Arial"/>
              <a:cs typeface="Arial"/>
              <a:sym typeface="Arial"/>
            </a:endParaRPr>
          </a:p>
          <a:p>
            <a:pPr indent="0" lvl="0" marL="0" rtl="0" algn="l">
              <a:lnSpc>
                <a:spcPct val="80000"/>
              </a:lnSpc>
              <a:spcBef>
                <a:spcPts val="0"/>
              </a:spcBef>
              <a:spcAft>
                <a:spcPts val="0"/>
              </a:spcAft>
              <a:buNone/>
            </a:pPr>
            <a:r>
              <a:t/>
            </a:r>
            <a:endParaRPr b="1" sz="1020">
              <a:latin typeface="Arial"/>
              <a:ea typeface="Arial"/>
              <a:cs typeface="Arial"/>
              <a:sym typeface="Arial"/>
            </a:endParaRPr>
          </a:p>
          <a:p>
            <a:pPr indent="0" lvl="0" marL="0" rtl="0" algn="l">
              <a:lnSpc>
                <a:spcPct val="80000"/>
              </a:lnSpc>
              <a:spcBef>
                <a:spcPts val="0"/>
              </a:spcBef>
              <a:spcAft>
                <a:spcPts val="0"/>
              </a:spcAft>
              <a:buNone/>
            </a:pPr>
            <a:r>
              <a:rPr b="1" lang="en-US" sz="1020">
                <a:latin typeface="Arial"/>
                <a:ea typeface="Arial"/>
                <a:cs typeface="Arial"/>
                <a:sym typeface="Arial"/>
              </a:rPr>
              <a:t>Để đưa ra một ví dụ về việc sử dụng Kafka:</a:t>
            </a:r>
            <a:endParaRPr b="1" sz="1020">
              <a:latin typeface="Arial"/>
              <a:ea typeface="Arial"/>
              <a:cs typeface="Arial"/>
              <a:sym typeface="Arial"/>
            </a:endParaRPr>
          </a:p>
          <a:p>
            <a:pPr indent="0" lvl="0" marL="0" rtl="0" algn="l">
              <a:lnSpc>
                <a:spcPct val="80000"/>
              </a:lnSpc>
              <a:spcBef>
                <a:spcPts val="0"/>
              </a:spcBef>
              <a:spcAft>
                <a:spcPts val="0"/>
              </a:spcAft>
              <a:buNone/>
            </a:pPr>
            <a:r>
              <a:rPr b="0" lang="en-US" sz="1020">
                <a:latin typeface="Arial"/>
                <a:ea typeface="Arial"/>
                <a:cs typeface="Arial"/>
                <a:sym typeface="Arial"/>
              </a:rPr>
              <a:t>Một ứng dụng web gửi các sự kiện như lượt xem trang và tìm kiếm tới Kafka, sau đó làm cho các sự kiện trở nên khả dụng để xử lý thời gian thực, bảng điều khiển và phân tích ngoại tuyến trong Hadoop.</a:t>
            </a:r>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0" lang="en-US" sz="1020">
                <a:latin typeface="Arial"/>
                <a:ea typeface="Arial"/>
                <a:cs typeface="Arial"/>
                <a:sym typeface="Arial"/>
              </a:rPr>
              <a:t>Xử lý luồng: Một khung chẳng hạn như Spark Streaming đọc dữ liệu từ một chủ đề, xử lý nó và ghi dữ liệu đã xử lý vào một chủ đề mới nơi nó có sẵn cho người dùng và ứng dụng.</a:t>
            </a:r>
            <a:endParaRPr/>
          </a:p>
          <a:p>
            <a:pPr indent="0" lvl="0" marL="0" rtl="0" algn="l">
              <a:lnSpc>
                <a:spcPct val="80000"/>
              </a:lnSpc>
              <a:spcBef>
                <a:spcPts val="0"/>
              </a:spcBef>
              <a:spcAft>
                <a:spcPts val="0"/>
              </a:spcAft>
              <a:buNone/>
            </a:pPr>
            <a:r>
              <a:rPr b="0" lang="en-US" sz="1020">
                <a:latin typeface="Arial"/>
                <a:ea typeface="Arial"/>
                <a:cs typeface="Arial"/>
                <a:sym typeface="Arial"/>
              </a:rPr>
              <a:t>Độ bền cao của Kafka giúp tạo điều kiện thuận lợi cho trường hợp sử dụng này.</a:t>
            </a:r>
            <a:endParaRPr/>
          </a:p>
          <a:p>
            <a:pPr indent="0" lvl="0" marL="0" rtl="0" algn="l">
              <a:lnSpc>
                <a:spcPct val="80000"/>
              </a:lnSpc>
              <a:spcBef>
                <a:spcPts val="0"/>
              </a:spcBef>
              <a:spcAft>
                <a:spcPts val="0"/>
              </a:spcAft>
              <a:buNone/>
            </a:pPr>
            <a:r>
              <a:rPr b="0" lang="en-US" sz="1020">
                <a:latin typeface="Arial"/>
                <a:ea typeface="Arial"/>
                <a:cs typeface="Arial"/>
                <a:sym typeface="Arial"/>
              </a:rPr>
              <a:t>Tìm nguồn sự kiện: Một phong cách thiết kế ứng dụng trong đó các thay đổi trạng thái được ghi lại dưới dạng chuỗi bản ghi được sắp xếp theo thời gian.</a:t>
            </a:r>
            <a:endParaRPr/>
          </a:p>
          <a:p>
            <a:pPr indent="0" lvl="0" marL="0" rtl="0" algn="l">
              <a:lnSpc>
                <a:spcPct val="80000"/>
              </a:lnSpc>
              <a:spcBef>
                <a:spcPts val="0"/>
              </a:spcBef>
              <a:spcAft>
                <a:spcPts val="0"/>
              </a:spcAft>
              <a:buNone/>
            </a:pPr>
            <a:r>
              <a:rPr b="0" lang="en-US" sz="1020">
                <a:latin typeface="Arial"/>
                <a:ea typeface="Arial"/>
                <a:cs typeface="Arial"/>
                <a:sym typeface="Arial"/>
              </a:rPr>
              <a:t>Sự hỗ trợ của Kafka đối với dữ liệu nhật ký được lưu trữ rất lớn làm cho nó trở thành một phụ trợ tuyệt vời cho một ứng dụng được xây dựng theo phong cách này.</a:t>
            </a:r>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0" lang="en-US" sz="1020">
                <a:latin typeface="Arial"/>
                <a:ea typeface="Arial"/>
                <a:cs typeface="Arial"/>
                <a:sym typeface="Arial"/>
              </a:rPr>
              <a:t>Nhóm người tiêu dùng là một đơn vị nhóm hợp lý nhóm các phiên bản người tiêu dùng riêng lẻ của Kafka.</a:t>
            </a:r>
            <a:endParaRPr/>
          </a:p>
          <a:p>
            <a:pPr indent="0" lvl="0" marL="0" rtl="0" algn="l">
              <a:lnSpc>
                <a:spcPct val="80000"/>
              </a:lnSpc>
              <a:spcBef>
                <a:spcPts val="0"/>
              </a:spcBef>
              <a:spcAft>
                <a:spcPts val="0"/>
              </a:spcAft>
              <a:buNone/>
            </a:pPr>
            <a:r>
              <a:rPr b="0" lang="en-US" sz="1020">
                <a:latin typeface="Arial"/>
                <a:ea typeface="Arial"/>
                <a:cs typeface="Arial"/>
                <a:sym typeface="Arial"/>
              </a:rPr>
              <a:t>Các khái niệm chi tiết được giải thích sau.</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1" lang="en-US" sz="1020">
                <a:latin typeface="Arial"/>
                <a:ea typeface="Arial"/>
                <a:cs typeface="Arial"/>
                <a:sym typeface="Arial"/>
              </a:rPr>
              <a:t>[Thông điệp chính]</a:t>
            </a:r>
            <a:endParaRPr/>
          </a:p>
          <a:p>
            <a:pPr indent="0" lvl="0" marL="0" rtl="0" algn="l">
              <a:lnSpc>
                <a:spcPct val="80000"/>
              </a:lnSpc>
              <a:spcBef>
                <a:spcPts val="0"/>
              </a:spcBef>
              <a:spcAft>
                <a:spcPts val="0"/>
              </a:spcAft>
              <a:buNone/>
            </a:pPr>
            <a:r>
              <a:rPr lang="en-US" sz="1020">
                <a:latin typeface="Arial"/>
                <a:ea typeface="Arial"/>
                <a:cs typeface="Arial"/>
                <a:sym typeface="Arial"/>
              </a:rPr>
              <a:t>Kafka là giải pháp để quản lý độ phức tạp ngày càng tăng của hệ thống khi một pub/sub riêng biệt được xây dựng cho mỗi hệ thống.</a:t>
            </a:r>
            <a:endParaRPr sz="1020">
              <a:latin typeface="Arial"/>
              <a:ea typeface="Arial"/>
              <a:cs typeface="Arial"/>
              <a:sym typeface="Arial"/>
            </a:endParaRPr>
          </a:p>
          <a:p>
            <a:pPr indent="0" lvl="0" marL="0" rtl="0" algn="l">
              <a:lnSpc>
                <a:spcPct val="80000"/>
              </a:lnSpc>
              <a:spcBef>
                <a:spcPts val="0"/>
              </a:spcBef>
              <a:spcAft>
                <a:spcPts val="0"/>
              </a:spcAft>
              <a:buNone/>
            </a:pPr>
            <a:r>
              <a:t/>
            </a:r>
            <a:endParaRPr sz="1020">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1" lang="en-US" sz="1020">
                <a:solidFill>
                  <a:schemeClr val="dk1"/>
                </a:solidFill>
                <a:latin typeface="Arial"/>
                <a:ea typeface="Arial"/>
                <a:cs typeface="Arial"/>
                <a:sym typeface="Arial"/>
              </a:rPr>
              <a:t>[Tài liệu tham khảo]</a:t>
            </a:r>
            <a:endParaRPr sz="1020">
              <a:latin typeface="Arial"/>
              <a:ea typeface="Arial"/>
              <a:cs typeface="Arial"/>
              <a:sym typeface="Arial"/>
            </a:endParaRPr>
          </a:p>
          <a:p>
            <a:pPr indent="0" lvl="0" marL="0" rtl="0" algn="l">
              <a:lnSpc>
                <a:spcPct val="80000"/>
              </a:lnSpc>
              <a:spcBef>
                <a:spcPts val="0"/>
              </a:spcBef>
              <a:spcAft>
                <a:spcPts val="0"/>
              </a:spcAft>
              <a:buNone/>
            </a:pPr>
            <a:r>
              <a:rPr b="0" lang="en-US" sz="1020">
                <a:latin typeface="Arial"/>
                <a:ea typeface="Arial"/>
                <a:cs typeface="Arial"/>
                <a:sym typeface="Arial"/>
              </a:rPr>
              <a:t>https://kafka.apache.org/</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sz="1020">
              <a:latin typeface="Arial"/>
              <a:ea typeface="Arial"/>
              <a:cs typeface="Arial"/>
              <a:sym typeface="Arial"/>
            </a:endParaRPr>
          </a:p>
        </p:txBody>
      </p:sp>
      <p:sp>
        <p:nvSpPr>
          <p:cNvPr id="4160" name="Google Shape;4160;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Sử dụng Sqoop để mang dữ liệu từ RDBMS thường là bước đầu tiên trong nhiều bước khác để xử lý và phân tích dữ liệu.</a:t>
            </a:r>
            <a:endParaRPr/>
          </a:p>
          <a:p>
            <a:pPr indent="0" lvl="0" marL="0" rtl="0" algn="l">
              <a:spcBef>
                <a:spcPts val="0"/>
              </a:spcBef>
              <a:spcAft>
                <a:spcPts val="0"/>
              </a:spcAft>
              <a:buNone/>
            </a:pPr>
            <a:r>
              <a:rPr b="0" lang="en-US">
                <a:latin typeface="Arial"/>
                <a:ea typeface="Arial"/>
                <a:cs typeface="Arial"/>
                <a:sym typeface="Arial"/>
              </a:rPr>
              <a:t>Thông thường, dữ liệu được đưa vào khu vực tổ chức trước, trước khi được gửi đến đích cuối cùng.</a:t>
            </a:r>
            <a:endParaRPr/>
          </a:p>
          <a:p>
            <a:pPr indent="0" lvl="0" marL="0" rtl="0" algn="l">
              <a:spcBef>
                <a:spcPts val="0"/>
              </a:spcBef>
              <a:spcAft>
                <a:spcPts val="0"/>
              </a:spcAft>
              <a:buNone/>
            </a:pPr>
            <a:r>
              <a:rPr b="0" lang="en-US">
                <a:latin typeface="Arial"/>
                <a:ea typeface="Arial"/>
                <a:cs typeface="Arial"/>
                <a:sym typeface="Arial"/>
              </a:rPr>
              <a:t>Từ khu vực tổ chức, có thể có các hoạt động khác liên quan như ETL và tiền xử lý.</a:t>
            </a:r>
            <a:endParaRPr/>
          </a:p>
          <a:p>
            <a:pPr indent="0" lvl="0" marL="0" rtl="0" algn="l">
              <a:spcBef>
                <a:spcPts val="0"/>
              </a:spcBef>
              <a:spcAft>
                <a:spcPts val="0"/>
              </a:spcAft>
              <a:buNone/>
            </a:pPr>
            <a:r>
              <a:rPr b="0" lang="en-US">
                <a:latin typeface="Arial"/>
                <a:ea typeface="Arial"/>
                <a:cs typeface="Arial"/>
                <a:sym typeface="Arial"/>
              </a:rPr>
              <a:t>Ngoài ra, tập dữ liệu có thể được sử dụng bởi nhiều nhóm. Các nhà phát triển Spark có thể tạo các ứng dụng từ chúng.</a:t>
            </a:r>
            <a:endParaRPr/>
          </a:p>
          <a:p>
            <a:pPr indent="0" lvl="0" marL="0" rtl="0" algn="l">
              <a:spcBef>
                <a:spcPts val="0"/>
              </a:spcBef>
              <a:spcAft>
                <a:spcPts val="0"/>
              </a:spcAft>
              <a:buNone/>
            </a:pPr>
            <a:r>
              <a:rPr b="0" lang="en-US">
                <a:latin typeface="Arial"/>
                <a:ea typeface="Arial"/>
                <a:cs typeface="Arial"/>
                <a:sym typeface="Arial"/>
              </a:rPr>
              <a:t>Nhà phân tích có thể tạo truy vấn và trình bày trực quan. Nhà khoa học dữ liệu có thể sử dụng ML để tạo các mô hình dữ liệu.</a:t>
            </a:r>
            <a:endParaRPr/>
          </a:p>
          <a:p>
            <a:pPr indent="0" lvl="0" marL="0" rtl="0" algn="l">
              <a:spcBef>
                <a:spcPts val="0"/>
              </a:spcBef>
              <a:spcAft>
                <a:spcPts val="0"/>
              </a:spcAft>
              <a:buNone/>
            </a:pPr>
            <a:r>
              <a:rPr b="0" lang="en-US">
                <a:latin typeface="Arial"/>
                <a:ea typeface="Arial"/>
                <a:cs typeface="Arial"/>
                <a:sym typeface="Arial"/>
              </a:rPr>
              <a:t>Do đó, chúng tôi rất hiếm khi đưa dữ liệu vào thư mục chính HDFS cá nhân của mình.</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Sqoop sẽ mặc định lấy thư mục chính HDFS của người dùng làm vị trí mặc định để nhập dữ liệu.</a:t>
            </a:r>
            <a:endParaRPr/>
          </a:p>
          <a:p>
            <a:pPr indent="0" lvl="0" marL="0" rtl="0" algn="l">
              <a:spcBef>
                <a:spcPts val="0"/>
              </a:spcBef>
              <a:spcAft>
                <a:spcPts val="0"/>
              </a:spcAft>
              <a:buNone/>
            </a:pPr>
            <a:r>
              <a:rPr b="0" lang="en-US">
                <a:latin typeface="Arial"/>
                <a:ea typeface="Arial"/>
                <a:cs typeface="Arial"/>
                <a:sym typeface="Arial"/>
              </a:rPr>
              <a:t>Hãy ghi nhớ, thư mục chính của HDFS KHÔNG giống với thư mục chính cục bộ của Linux.</a:t>
            </a:r>
            <a:endParaRPr/>
          </a:p>
          <a:p>
            <a:pPr indent="0" lvl="0" marL="0" rtl="0" algn="l">
              <a:spcBef>
                <a:spcPts val="0"/>
              </a:spcBef>
              <a:spcAft>
                <a:spcPts val="0"/>
              </a:spcAft>
              <a:buNone/>
            </a:pPr>
            <a:r>
              <a:rPr b="0" lang="en-US">
                <a:latin typeface="Arial"/>
                <a:ea typeface="Arial"/>
                <a:cs typeface="Arial"/>
                <a:sym typeface="Arial"/>
              </a:rPr>
              <a:t>Chúng ta có thể thay đổi thư mục chứa dữ liệu bằng tùy chọn --target-dir</a:t>
            </a:r>
            <a:endParaRPr b="0">
              <a:latin typeface="Arial"/>
              <a:ea typeface="Arial"/>
              <a:cs typeface="Arial"/>
              <a:sym typeface="Arial"/>
            </a:endParaRPr>
          </a:p>
        </p:txBody>
      </p:sp>
      <p:sp>
        <p:nvSpPr>
          <p:cNvPr id="339" name="Google Shape;33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6" name="Shape 4166"/>
        <p:cNvGrpSpPr/>
        <p:nvPr/>
      </p:nvGrpSpPr>
      <p:grpSpPr>
        <a:xfrm>
          <a:off x="0" y="0"/>
          <a:ext cx="0" cy="0"/>
          <a:chOff x="0" y="0"/>
          <a:chExt cx="0" cy="0"/>
        </a:xfrm>
      </p:grpSpPr>
      <p:sp>
        <p:nvSpPr>
          <p:cNvPr id="4167" name="Google Shape;4167;p17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8" name="Google Shape;4168;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Các khái niệm phân vùng và chủ đề sẽ được thảo luận sau.</a:t>
            </a:r>
            <a:endParaRPr/>
          </a:p>
          <a:p>
            <a:pPr indent="0" lvl="0" marL="0" rtl="0" algn="l">
              <a:spcBef>
                <a:spcPts val="0"/>
              </a:spcBef>
              <a:spcAft>
                <a:spcPts val="0"/>
              </a:spcAft>
              <a:buNone/>
            </a:pPr>
            <a:r>
              <a:rPr lang="en-US">
                <a:latin typeface="Arial"/>
                <a:ea typeface="Arial"/>
                <a:cs typeface="Arial"/>
                <a:sym typeface="Arial"/>
              </a:rPr>
              <a:t>Khái niệm người tiêu dùng độc quyền yêu cầu người tiêu dùng trong cùng một nhóm người tiêu dùng truy xuất các phân vùng khác nhau để ngăn việc xử lý dữ liệu trùng lặp.</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Kafka có thể gửi tin nhắn theo tuần tự thông qua phương thức Xếp hàng và có thể sử dụng phương thức Pub/Sub để gửi dữ liệu đến nhiều nhóm người tiêu dùng.</a:t>
            </a:r>
            <a:endParaRPr/>
          </a:p>
          <a:p>
            <a:pPr indent="0" lvl="0" marL="0" rtl="0" algn="l">
              <a:spcBef>
                <a:spcPts val="0"/>
              </a:spcBef>
              <a:spcAft>
                <a:spcPts val="0"/>
              </a:spcAft>
              <a:buNone/>
            </a:pPr>
            <a:r>
              <a:rPr lang="en-US">
                <a:latin typeface="Arial"/>
                <a:ea typeface="Arial"/>
                <a:cs typeface="Arial"/>
                <a:sym typeface="Arial"/>
              </a:rPr>
              <a:t>Nội dung cụ thể cho việc này sẽ được mô tả trong phần Kiến trúc.</a:t>
            </a:r>
            <a:endParaRPr b="0">
              <a:latin typeface="Arial"/>
              <a:ea typeface="Arial"/>
              <a:cs typeface="Arial"/>
              <a:sym typeface="Arial"/>
            </a:endParaRPr>
          </a:p>
          <a:p>
            <a:pPr indent="0" lvl="0" marL="0" rtl="0" algn="l">
              <a:spcBef>
                <a:spcPts val="0"/>
              </a:spcBef>
              <a:spcAft>
                <a:spcPts val="0"/>
              </a:spcAft>
              <a:buNone/>
            </a:pPr>
            <a:r>
              <a:t/>
            </a:r>
            <a:endParaRPr/>
          </a:p>
        </p:txBody>
      </p:sp>
      <p:sp>
        <p:nvSpPr>
          <p:cNvPr id="4169" name="Google Shape;4169;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p17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7" name="Google Shape;4177;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Hình này cho thấy ứng dụng cần giao tiếp trực tiếp để truyền dữ liệu trong “Trước Kafka”.</a:t>
            </a:r>
            <a:endParaRPr/>
          </a:p>
          <a:p>
            <a:pPr indent="0" lvl="0" marL="0" rtl="0" algn="l">
              <a:spcBef>
                <a:spcPts val="0"/>
              </a:spcBef>
              <a:spcAft>
                <a:spcPts val="0"/>
              </a:spcAft>
              <a:buNone/>
            </a:pPr>
            <a:r>
              <a:rPr b="0" lang="en-US">
                <a:latin typeface="Arial"/>
                <a:ea typeface="Arial"/>
                <a:cs typeface="Arial"/>
                <a:sym typeface="Arial"/>
              </a:rPr>
              <a:t>Do đó, việc mở rộng dữ liệu tốn nhiều công sức, thời gian và tăng độ phức tạp của việc tích hợp dữ liệu.</a:t>
            </a:r>
            <a:endParaRPr>
              <a:latin typeface="Arial"/>
              <a:ea typeface="Arial"/>
              <a:cs typeface="Arial"/>
              <a:sym typeface="Arial"/>
            </a:endParaRPr>
          </a:p>
        </p:txBody>
      </p:sp>
      <p:sp>
        <p:nvSpPr>
          <p:cNvPr id="4178" name="Google Shape;4178;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p17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0" name="Google Shape;4210;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Sơ đồ này cho thấy cách kafka tách rời giao tiếp ứng dụng.</a:t>
            </a:r>
            <a:endParaRPr/>
          </a:p>
          <a:p>
            <a:pPr indent="0" lvl="0" marL="0" rtl="0" algn="l">
              <a:spcBef>
                <a:spcPts val="0"/>
              </a:spcBef>
              <a:spcAft>
                <a:spcPts val="0"/>
              </a:spcAft>
              <a:buNone/>
            </a:pPr>
            <a:r>
              <a:rPr b="0" lang="en-US">
                <a:latin typeface="Arial"/>
                <a:ea typeface="Arial"/>
                <a:cs typeface="Arial"/>
                <a:sym typeface="Arial"/>
              </a:rPr>
              <a:t>Ngay cả khi một số lượng tương đối lớn các ứng dụng được mở rộng, Kafka có thể được sử dụng để dễ dàng mở rộng chúng.</a:t>
            </a:r>
            <a:endParaRPr/>
          </a:p>
          <a:p>
            <a:pPr indent="0" lvl="0" marL="0" rtl="0" algn="l">
              <a:spcBef>
                <a:spcPts val="0"/>
              </a:spcBef>
              <a:spcAft>
                <a:spcPts val="0"/>
              </a:spcAft>
              <a:buNone/>
            </a:pPr>
            <a:r>
              <a:rPr b="0" lang="en-US">
                <a:latin typeface="Arial"/>
                <a:ea typeface="Arial"/>
                <a:cs typeface="Arial"/>
                <a:sym typeface="Arial"/>
              </a:rPr>
              <a:t>Điều này là do dữ liệu không được gửi và nhận trực tiếp giữa các ứng dụng mà tiến hành thông qua Kafka, vì vậy nếu quá trình xử lý dữ liệu tăng lên, chỉ có thể thêm các cụm Kafka.</a:t>
            </a:r>
            <a:endParaRPr b="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Apache Kafka là gì?</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https://bit.ly/3jH8o80</a:t>
            </a:r>
            <a:endParaRPr/>
          </a:p>
          <a:p>
            <a:pPr indent="0" lvl="0" marL="0" rtl="0" algn="l">
              <a:spcBef>
                <a:spcPts val="0"/>
              </a:spcBef>
              <a:spcAft>
                <a:spcPts val="0"/>
              </a:spcAft>
              <a:buNone/>
            </a:pPr>
            <a:r>
              <a:t/>
            </a:r>
            <a:endParaRPr/>
          </a:p>
        </p:txBody>
      </p:sp>
      <p:sp>
        <p:nvSpPr>
          <p:cNvPr id="4211" name="Google Shape;4211;p1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p17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1" name="Google Shape;4241;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839">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lang="en-US" sz="839">
                <a:latin typeface="Arial"/>
                <a:ea typeface="Arial"/>
                <a:cs typeface="Arial"/>
                <a:sym typeface="Arial"/>
              </a:rPr>
              <a:t>Kafka là một nền tảng phát trực tuyến phân tán.</a:t>
            </a:r>
            <a:endParaRPr/>
          </a:p>
          <a:p>
            <a:pPr indent="0" lvl="0" marL="0" rtl="0" algn="l">
              <a:lnSpc>
                <a:spcPct val="80000"/>
              </a:lnSpc>
              <a:spcBef>
                <a:spcPts val="0"/>
              </a:spcBef>
              <a:spcAft>
                <a:spcPts val="0"/>
              </a:spcAft>
              <a:buNone/>
            </a:pPr>
            <a:r>
              <a:rPr lang="en-US" sz="839">
                <a:latin typeface="Arial"/>
                <a:ea typeface="Arial"/>
                <a:cs typeface="Arial"/>
                <a:sym typeface="Arial"/>
              </a:rPr>
              <a:t>Nền tảng phát trực tuyến phân tán phải có các tính năng sau:</a:t>
            </a:r>
            <a:endParaRPr/>
          </a:p>
          <a:p>
            <a:pPr indent="0" lvl="0" marL="0" rtl="0" algn="l">
              <a:lnSpc>
                <a:spcPct val="80000"/>
              </a:lnSpc>
              <a:spcBef>
                <a:spcPts val="0"/>
              </a:spcBef>
              <a:spcAft>
                <a:spcPts val="0"/>
              </a:spcAft>
              <a:buNone/>
            </a:pPr>
            <a:r>
              <a:rPr lang="en-US" sz="839">
                <a:latin typeface="Arial"/>
                <a:ea typeface="Arial"/>
                <a:cs typeface="Arial"/>
                <a:sym typeface="Arial"/>
              </a:rPr>
              <a:t>Phải có khả năng xuất bản và đăng ký luồng dữ liệu.</a:t>
            </a:r>
            <a:endParaRPr/>
          </a:p>
          <a:p>
            <a:pPr indent="0" lvl="0" marL="0" rtl="0" algn="l">
              <a:lnSpc>
                <a:spcPct val="80000"/>
              </a:lnSpc>
              <a:spcBef>
                <a:spcPts val="0"/>
              </a:spcBef>
              <a:spcAft>
                <a:spcPts val="0"/>
              </a:spcAft>
              <a:buNone/>
            </a:pPr>
            <a:r>
              <a:rPr lang="en-US" sz="839">
                <a:latin typeface="Arial"/>
                <a:ea typeface="Arial"/>
                <a:cs typeface="Arial"/>
                <a:sym typeface="Arial"/>
              </a:rPr>
              <a:t>Về mặt này, nó có các khía cạnh tương tự như Hàng đợi Tin nhắn hoặc hệ thống nhắn tin doanh nghiệp.</a:t>
            </a:r>
            <a:endParaRPr/>
          </a:p>
          <a:p>
            <a:pPr indent="0" lvl="0" marL="0" rtl="0" algn="l">
              <a:lnSpc>
                <a:spcPct val="80000"/>
              </a:lnSpc>
              <a:spcBef>
                <a:spcPts val="0"/>
              </a:spcBef>
              <a:spcAft>
                <a:spcPts val="0"/>
              </a:spcAft>
              <a:buNone/>
            </a:pPr>
            <a:r>
              <a:rPr lang="en-US" sz="839">
                <a:latin typeface="Arial"/>
                <a:ea typeface="Arial"/>
                <a:cs typeface="Arial"/>
                <a:sym typeface="Arial"/>
              </a:rPr>
              <a:t>Phải có khả năng chịu lỗi. Dữ liệu phải có thể được lưu trữ an toàn trong trường hợp xảy ra sự cố với các nút tạo nên nền tảng phát trực tuyến.</a:t>
            </a:r>
            <a:endParaRPr/>
          </a:p>
          <a:p>
            <a:pPr indent="0" lvl="0" marL="0" rtl="0" algn="l">
              <a:lnSpc>
                <a:spcPct val="80000"/>
              </a:lnSpc>
              <a:spcBef>
                <a:spcPts val="0"/>
              </a:spcBef>
              <a:spcAft>
                <a:spcPts val="0"/>
              </a:spcAft>
              <a:buNone/>
            </a:pPr>
            <a:r>
              <a:rPr lang="en-US" sz="839">
                <a:latin typeface="Arial"/>
                <a:ea typeface="Arial"/>
                <a:cs typeface="Arial"/>
                <a:sym typeface="Arial"/>
              </a:rPr>
              <a:t>Phải có khả năng xử lý luồng dữ liệu.</a:t>
            </a:r>
            <a:endParaRPr/>
          </a:p>
          <a:p>
            <a:pPr indent="0" lvl="0" marL="0" rtl="0" algn="l">
              <a:lnSpc>
                <a:spcPct val="80000"/>
              </a:lnSpc>
              <a:spcBef>
                <a:spcPts val="0"/>
              </a:spcBef>
              <a:spcAft>
                <a:spcPts val="0"/>
              </a:spcAft>
              <a:buNone/>
            </a:pPr>
            <a:r>
              <a:t/>
            </a:r>
            <a:endParaRPr sz="839">
              <a:latin typeface="Arial"/>
              <a:ea typeface="Arial"/>
              <a:cs typeface="Arial"/>
              <a:sym typeface="Arial"/>
            </a:endParaRPr>
          </a:p>
          <a:p>
            <a:pPr indent="0" lvl="0" marL="0" rtl="0" algn="l">
              <a:lnSpc>
                <a:spcPct val="80000"/>
              </a:lnSpc>
              <a:spcBef>
                <a:spcPts val="0"/>
              </a:spcBef>
              <a:spcAft>
                <a:spcPts val="0"/>
              </a:spcAft>
              <a:buNone/>
            </a:pPr>
            <a:r>
              <a:rPr lang="en-US" sz="839">
                <a:latin typeface="Arial"/>
                <a:ea typeface="Arial"/>
                <a:cs typeface="Arial"/>
                <a:sym typeface="Arial"/>
              </a:rPr>
              <a:t>Kafka được mô tả là "nhật ký cam kết phân tán"</a:t>
            </a:r>
            <a:endParaRPr/>
          </a:p>
          <a:p>
            <a:pPr indent="0" lvl="0" marL="0" rtl="0" algn="l">
              <a:lnSpc>
                <a:spcPct val="80000"/>
              </a:lnSpc>
              <a:spcBef>
                <a:spcPts val="0"/>
              </a:spcBef>
              <a:spcAft>
                <a:spcPts val="0"/>
              </a:spcAft>
              <a:buNone/>
            </a:pPr>
            <a:r>
              <a:rPr lang="en-US" sz="839">
                <a:latin typeface="Arial"/>
                <a:ea typeface="Arial"/>
                <a:cs typeface="Arial"/>
                <a:sym typeface="Arial"/>
              </a:rPr>
              <a:t>Nhật ký cam kết DB được thiết kế để cung cấp bản ghi giao dịch bền vững</a:t>
            </a:r>
            <a:endParaRPr/>
          </a:p>
          <a:p>
            <a:pPr indent="0" lvl="0" marL="0" rtl="0" algn="l">
              <a:lnSpc>
                <a:spcPct val="80000"/>
              </a:lnSpc>
              <a:spcBef>
                <a:spcPts val="0"/>
              </a:spcBef>
              <a:spcAft>
                <a:spcPts val="0"/>
              </a:spcAft>
              <a:buNone/>
            </a:pPr>
            <a:r>
              <a:rPr lang="en-US" sz="839">
                <a:latin typeface="Arial"/>
                <a:ea typeface="Arial"/>
                <a:cs typeface="Arial"/>
                <a:sym typeface="Arial"/>
              </a:rPr>
              <a:t>Tương tự, dữ liệu được lưu trữ trong Kafka được lưu trữ lâu dài, theo thứ tự và có thể được đọc một cách xác định</a:t>
            </a:r>
            <a:endParaRPr/>
          </a:p>
          <a:p>
            <a:pPr indent="0" lvl="0" marL="0" rtl="0" algn="l">
              <a:lnSpc>
                <a:spcPct val="80000"/>
              </a:lnSpc>
              <a:spcBef>
                <a:spcPts val="0"/>
              </a:spcBef>
              <a:spcAft>
                <a:spcPts val="0"/>
              </a:spcAft>
              <a:buNone/>
            </a:pPr>
            <a:r>
              <a:rPr lang="en-US" sz="839">
                <a:latin typeface="Arial"/>
                <a:ea typeface="Arial"/>
                <a:cs typeface="Arial"/>
                <a:sym typeface="Arial"/>
              </a:rPr>
              <a:t>Ngoài ra, dữ liệu có thể được phân phối trong hệ thống. Dữ liệu phân tán có thể được sao chép để có khả năng chịu lỗi tốt hơn.</a:t>
            </a:r>
            <a:endParaRPr/>
          </a:p>
          <a:p>
            <a:pPr indent="0" lvl="0" marL="0" rtl="0" algn="l">
              <a:lnSpc>
                <a:spcPct val="80000"/>
              </a:lnSpc>
              <a:spcBef>
                <a:spcPts val="0"/>
              </a:spcBef>
              <a:spcAft>
                <a:spcPts val="0"/>
              </a:spcAft>
              <a:buNone/>
            </a:pPr>
            <a:r>
              <a:t/>
            </a:r>
            <a:endParaRPr sz="839">
              <a:latin typeface="Arial"/>
              <a:ea typeface="Arial"/>
              <a:cs typeface="Arial"/>
              <a:sym typeface="Arial"/>
            </a:endParaRPr>
          </a:p>
          <a:p>
            <a:pPr indent="0" lvl="0" marL="0" rtl="0" algn="l">
              <a:lnSpc>
                <a:spcPct val="80000"/>
              </a:lnSpc>
              <a:spcBef>
                <a:spcPts val="0"/>
              </a:spcBef>
              <a:spcAft>
                <a:spcPts val="0"/>
              </a:spcAft>
              <a:buNone/>
            </a:pPr>
            <a:r>
              <a:rPr lang="en-US" sz="839">
                <a:latin typeface="Arial"/>
                <a:ea typeface="Arial"/>
                <a:cs typeface="Arial"/>
                <a:sym typeface="Arial"/>
              </a:rPr>
              <a:t>Kafka là một hệ thống nhắn tin đăng ký xuất bản được thiết kế dành riêng cho dữ liệu lớn—dành cho các luồng tốc độ cao</a:t>
            </a:r>
            <a:endParaRPr/>
          </a:p>
          <a:p>
            <a:pPr indent="0" lvl="0" marL="0" rtl="0" algn="l">
              <a:lnSpc>
                <a:spcPct val="80000"/>
              </a:lnSpc>
              <a:spcBef>
                <a:spcPts val="0"/>
              </a:spcBef>
              <a:spcAft>
                <a:spcPts val="0"/>
              </a:spcAft>
              <a:buNone/>
            </a:pPr>
            <a:r>
              <a:rPr lang="en-US" sz="839">
                <a:latin typeface="Arial"/>
                <a:ea typeface="Arial"/>
                <a:cs typeface="Arial"/>
                <a:sym typeface="Arial"/>
              </a:rPr>
              <a:t>dữ liệu từ các nguồn khác nhau ở các định dạng khác nhau. Kafka đã được LinkedIn tặng cho Quỹ Apache vào năm 2011.</a:t>
            </a:r>
            <a:endParaRPr sz="839">
              <a:latin typeface="Arial"/>
              <a:ea typeface="Arial"/>
              <a:cs typeface="Arial"/>
              <a:sym typeface="Arial"/>
            </a:endParaRPr>
          </a:p>
          <a:p>
            <a:pPr indent="0" lvl="0" marL="0" rtl="0" algn="l">
              <a:lnSpc>
                <a:spcPct val="80000"/>
              </a:lnSpc>
              <a:spcBef>
                <a:spcPts val="0"/>
              </a:spcBef>
              <a:spcAft>
                <a:spcPts val="0"/>
              </a:spcAft>
              <a:buNone/>
            </a:pPr>
            <a:r>
              <a:t/>
            </a:r>
            <a:endParaRPr b="0" sz="839">
              <a:latin typeface="Arial"/>
              <a:ea typeface="Arial"/>
              <a:cs typeface="Arial"/>
              <a:sym typeface="Arial"/>
            </a:endParaRPr>
          </a:p>
          <a:p>
            <a:pPr indent="0" lvl="0" marL="0" rtl="0" algn="l">
              <a:lnSpc>
                <a:spcPct val="80000"/>
              </a:lnSpc>
              <a:spcBef>
                <a:spcPts val="0"/>
              </a:spcBef>
              <a:spcAft>
                <a:spcPts val="0"/>
              </a:spcAft>
              <a:buNone/>
            </a:pPr>
            <a:r>
              <a:rPr b="1" lang="en-US" sz="839">
                <a:latin typeface="Arial"/>
                <a:ea typeface="Arial"/>
                <a:cs typeface="Arial"/>
                <a:sym typeface="Arial"/>
              </a:rPr>
              <a:t>[Thông điệp chính]</a:t>
            </a:r>
            <a:endParaRPr/>
          </a:p>
          <a:p>
            <a:pPr indent="0" lvl="0" marL="0" marR="0" rtl="0" algn="l">
              <a:lnSpc>
                <a:spcPct val="80000"/>
              </a:lnSpc>
              <a:spcBef>
                <a:spcPts val="252"/>
              </a:spcBef>
              <a:spcAft>
                <a:spcPts val="0"/>
              </a:spcAft>
              <a:buClr>
                <a:schemeClr val="dk1"/>
              </a:buClr>
              <a:buSzPts val="839"/>
              <a:buFont typeface="Arial"/>
              <a:buNone/>
            </a:pPr>
            <a:r>
              <a:rPr lang="en-US" sz="839">
                <a:latin typeface="Arial"/>
                <a:ea typeface="Arial"/>
                <a:cs typeface="Arial"/>
                <a:sym typeface="Arial"/>
              </a:rPr>
              <a:t>Kafka là một loại hàng đợi nhắn tin để xử lý không đồng bộ, nó có nhà sản xuất và người tiêu dùng.</a:t>
            </a:r>
            <a:endParaRPr/>
          </a:p>
          <a:p>
            <a:pPr indent="0" lvl="0" marL="0" marR="0" rtl="0" algn="l">
              <a:lnSpc>
                <a:spcPct val="80000"/>
              </a:lnSpc>
              <a:spcBef>
                <a:spcPts val="252"/>
              </a:spcBef>
              <a:spcAft>
                <a:spcPts val="0"/>
              </a:spcAft>
              <a:buClr>
                <a:schemeClr val="dk1"/>
              </a:buClr>
              <a:buSzPts val="839"/>
              <a:buFont typeface="Arial"/>
              <a:buNone/>
            </a:pPr>
            <a:r>
              <a:rPr lang="en-US" sz="839">
                <a:latin typeface="Arial"/>
                <a:ea typeface="Arial"/>
                <a:cs typeface="Arial"/>
                <a:sym typeface="Arial"/>
              </a:rPr>
              <a:t>So sánh nó với thư, một hệ thống nhắn tin không đồng bộ điển hình.</a:t>
            </a:r>
            <a:endParaRPr/>
          </a:p>
          <a:p>
            <a:pPr indent="0" lvl="0" marL="0" marR="0" rtl="0" algn="l">
              <a:lnSpc>
                <a:spcPct val="80000"/>
              </a:lnSpc>
              <a:spcBef>
                <a:spcPts val="252"/>
              </a:spcBef>
              <a:spcAft>
                <a:spcPts val="0"/>
              </a:spcAft>
              <a:buClr>
                <a:schemeClr val="dk1"/>
              </a:buClr>
              <a:buSzPts val="839"/>
              <a:buFont typeface="Arial"/>
              <a:buNone/>
            </a:pPr>
            <a:r>
              <a:rPr lang="en-US" sz="839">
                <a:latin typeface="Arial"/>
                <a:ea typeface="Arial"/>
                <a:cs typeface="Arial"/>
                <a:sym typeface="Arial"/>
              </a:rPr>
              <a:t>Người gửi – máy chủ thư – người nhận</a:t>
            </a:r>
            <a:endParaRPr/>
          </a:p>
          <a:p>
            <a:pPr indent="0" lvl="0" marL="0" marR="0" rtl="0" algn="l">
              <a:lnSpc>
                <a:spcPct val="80000"/>
              </a:lnSpc>
              <a:spcBef>
                <a:spcPts val="252"/>
              </a:spcBef>
              <a:spcAft>
                <a:spcPts val="0"/>
              </a:spcAft>
              <a:buClr>
                <a:schemeClr val="dk1"/>
              </a:buClr>
              <a:buSzPts val="839"/>
              <a:buFont typeface="Arial"/>
              <a:buNone/>
            </a:pPr>
            <a:r>
              <a:rPr lang="en-US" sz="839">
                <a:latin typeface="Arial"/>
                <a:ea typeface="Arial"/>
                <a:cs typeface="Arial"/>
                <a:sym typeface="Arial"/>
              </a:rPr>
              <a:t>Nhà sản xuất – Môi giới – Người tiêu dùng</a:t>
            </a:r>
            <a:endParaRPr/>
          </a:p>
          <a:p>
            <a:pPr indent="0" lvl="0" marL="0" marR="0" rtl="0" algn="l">
              <a:lnSpc>
                <a:spcPct val="80000"/>
              </a:lnSpc>
              <a:spcBef>
                <a:spcPts val="252"/>
              </a:spcBef>
              <a:spcAft>
                <a:spcPts val="0"/>
              </a:spcAft>
              <a:buClr>
                <a:schemeClr val="dk1"/>
              </a:buClr>
              <a:buSzPts val="840"/>
              <a:buFont typeface="Arial"/>
              <a:buNone/>
            </a:pPr>
            <a:r>
              <a:t/>
            </a:r>
            <a:endParaRPr sz="839">
              <a:latin typeface="Arial"/>
              <a:ea typeface="Arial"/>
              <a:cs typeface="Arial"/>
              <a:sym typeface="Arial"/>
            </a:endParaRPr>
          </a:p>
          <a:p>
            <a:pPr indent="0" lvl="0" marL="0" marR="0" rtl="0" algn="l">
              <a:lnSpc>
                <a:spcPct val="80000"/>
              </a:lnSpc>
              <a:spcBef>
                <a:spcPts val="252"/>
              </a:spcBef>
              <a:spcAft>
                <a:spcPts val="0"/>
              </a:spcAft>
              <a:buClr>
                <a:schemeClr val="dk1"/>
              </a:buClr>
              <a:buSzPts val="839"/>
              <a:buFont typeface="Arial"/>
              <a:buNone/>
            </a:pPr>
            <a:r>
              <a:rPr lang="en-US" sz="839">
                <a:latin typeface="Arial"/>
                <a:ea typeface="Arial"/>
                <a:cs typeface="Arial"/>
                <a:sym typeface="Arial"/>
              </a:rPr>
              <a:t>Apache Kafka là một nền tảng phát trực tuyến sự kiện phân tán mã nguồn mở được hàng nghìn công ty sử dụng cho các đường dẫn dữ liệu hiệu suất cao, phân tích phát trực tuyến, tích hợp dữ liệu và các ứng dụng quan trọng.</a:t>
            </a:r>
            <a:endParaRPr sz="839">
              <a:latin typeface="Arial"/>
              <a:ea typeface="Arial"/>
              <a:cs typeface="Arial"/>
              <a:sym typeface="Arial"/>
            </a:endParaRPr>
          </a:p>
          <a:p>
            <a:pPr indent="0" lvl="0" marL="0" marR="0" rtl="0" algn="l">
              <a:lnSpc>
                <a:spcPct val="80000"/>
              </a:lnSpc>
              <a:spcBef>
                <a:spcPts val="252"/>
              </a:spcBef>
              <a:spcAft>
                <a:spcPts val="0"/>
              </a:spcAft>
              <a:buClr>
                <a:schemeClr val="dk1"/>
              </a:buClr>
              <a:buSzPts val="840"/>
              <a:buFont typeface="Arial"/>
              <a:buNone/>
            </a:pPr>
            <a:r>
              <a:t/>
            </a:r>
            <a:endParaRPr b="1" sz="839">
              <a:latin typeface="Arial"/>
              <a:ea typeface="Arial"/>
              <a:cs typeface="Arial"/>
              <a:sym typeface="Arial"/>
            </a:endParaRPr>
          </a:p>
          <a:p>
            <a:pPr indent="0" lvl="0" marL="0" marR="0" rtl="0" algn="l">
              <a:lnSpc>
                <a:spcPct val="80000"/>
              </a:lnSpc>
              <a:spcBef>
                <a:spcPts val="252"/>
              </a:spcBef>
              <a:spcAft>
                <a:spcPts val="0"/>
              </a:spcAft>
              <a:buClr>
                <a:schemeClr val="dk1"/>
              </a:buClr>
              <a:buSzPts val="839"/>
              <a:buFont typeface="Arial"/>
              <a:buNone/>
            </a:pPr>
            <a:r>
              <a:rPr b="1" lang="en-US" sz="839">
                <a:solidFill>
                  <a:schemeClr val="dk1"/>
                </a:solidFill>
                <a:latin typeface="Arial"/>
                <a:ea typeface="Arial"/>
                <a:cs typeface="Arial"/>
                <a:sym typeface="Arial"/>
              </a:rPr>
              <a:t>[Tài liệu tham khảo]</a:t>
            </a:r>
            <a:endParaRPr b="1" sz="839">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839">
                <a:latin typeface="Arial"/>
                <a:ea typeface="Arial"/>
                <a:cs typeface="Arial"/>
                <a:sym typeface="Arial"/>
              </a:rPr>
              <a:t>https://kafka.apache.org/</a:t>
            </a:r>
            <a:endParaRPr/>
          </a:p>
          <a:p>
            <a:pPr indent="0" lvl="0" marL="0" rtl="0" algn="l">
              <a:lnSpc>
                <a:spcPct val="80000"/>
              </a:lnSpc>
              <a:spcBef>
                <a:spcPts val="0"/>
              </a:spcBef>
              <a:spcAft>
                <a:spcPts val="0"/>
              </a:spcAft>
              <a:buNone/>
            </a:pPr>
            <a:r>
              <a:t/>
            </a:r>
            <a:endParaRPr b="0" sz="839">
              <a:latin typeface="Arial"/>
              <a:ea typeface="Arial"/>
              <a:cs typeface="Arial"/>
              <a:sym typeface="Arial"/>
            </a:endParaRPr>
          </a:p>
          <a:p>
            <a:pPr indent="0" lvl="0" marL="0" rtl="0" algn="l">
              <a:lnSpc>
                <a:spcPct val="80000"/>
              </a:lnSpc>
              <a:spcBef>
                <a:spcPts val="0"/>
              </a:spcBef>
              <a:spcAft>
                <a:spcPts val="0"/>
              </a:spcAft>
              <a:buNone/>
            </a:pPr>
            <a:r>
              <a:t/>
            </a:r>
            <a:endParaRPr sz="839">
              <a:latin typeface="Arial"/>
              <a:ea typeface="Arial"/>
              <a:cs typeface="Arial"/>
              <a:sym typeface="Arial"/>
            </a:endParaRPr>
          </a:p>
        </p:txBody>
      </p:sp>
      <p:sp>
        <p:nvSpPr>
          <p:cNvPr id="4242" name="Google Shape;4242;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p17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9" name="Google Shape;4249;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Ngoài bốn đặc điểm mà Kafka cần để thu thập dữ liệu, tính linh hoạt là một mục quan trọng.</a:t>
            </a:r>
            <a:endParaRPr/>
          </a:p>
          <a:p>
            <a:pPr indent="0" lvl="0" marL="0" rtl="0" algn="l">
              <a:spcBef>
                <a:spcPts val="0"/>
              </a:spcBef>
              <a:spcAft>
                <a:spcPts val="0"/>
              </a:spcAft>
              <a:buNone/>
            </a:pPr>
            <a:r>
              <a:rPr lang="en-US">
                <a:latin typeface="Arial"/>
                <a:ea typeface="Arial"/>
                <a:cs typeface="Arial"/>
                <a:sym typeface="Arial"/>
              </a:rPr>
              <a:t>Tính linh hoạt làm gì:</a:t>
            </a:r>
            <a:endParaRPr/>
          </a:p>
          <a:p>
            <a:pPr indent="0" lvl="0" marL="0" rtl="0" algn="l">
              <a:spcBef>
                <a:spcPts val="0"/>
              </a:spcBef>
              <a:spcAft>
                <a:spcPts val="0"/>
              </a:spcAft>
              <a:buNone/>
            </a:pPr>
            <a:r>
              <a:rPr lang="en-US">
                <a:latin typeface="Arial"/>
                <a:ea typeface="Arial"/>
                <a:cs typeface="Arial"/>
                <a:sym typeface="Arial"/>
              </a:rPr>
              <a:t>                   Nhà sản xuất và người tiêu dùng tin nhắn được tách rời</a:t>
            </a:r>
            <a:endParaRPr/>
          </a:p>
          <a:p>
            <a:pPr indent="0" lvl="0" marL="0" rtl="0" algn="l">
              <a:spcBef>
                <a:spcPts val="0"/>
              </a:spcBef>
              <a:spcAft>
                <a:spcPts val="0"/>
              </a:spcAft>
              <a:buNone/>
            </a:pPr>
            <a:r>
              <a:rPr lang="en-US">
                <a:latin typeface="Arial"/>
                <a:ea typeface="Arial"/>
                <a:cs typeface="Arial"/>
                <a:sym typeface="Arial"/>
              </a:rPr>
              <a:t>                   Hỗ trợ người tiêu dùng đặc biệt cũng như người tiêu dùng hàng loạt</a:t>
            </a:r>
            <a:endParaRPr/>
          </a:p>
          <a:p>
            <a:pPr indent="0" lvl="0" marL="0" rtl="0" algn="l">
              <a:spcBef>
                <a:spcPts val="0"/>
              </a:spcBef>
              <a:spcAft>
                <a:spcPts val="0"/>
              </a:spcAft>
              <a:buNone/>
            </a:pPr>
            <a:r>
              <a:rPr lang="en-US">
                <a:latin typeface="Arial"/>
                <a:ea typeface="Arial"/>
                <a:cs typeface="Arial"/>
                <a:sym typeface="Arial"/>
              </a:rPr>
              <a:t>                   Người tiêu dùng hàng loạt rất quan trọng đối với Hadoop</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Các đặc điểm sau đây là những yếu tố rất quan trọng đối với ứng dụng doanh nghiệp: Thông lượng cao, Có thể mở rộng, Chịu lỗi, Lưu trữ vĩnh viễn, Kiến trúc linh hoạt</a:t>
            </a:r>
            <a:endParaRPr/>
          </a:p>
          <a:p>
            <a:pPr indent="0" lvl="0" marL="0" rtl="0" algn="l">
              <a:spcBef>
                <a:spcPts val="0"/>
              </a:spcBef>
              <a:spcAft>
                <a:spcPts val="0"/>
              </a:spcAft>
              <a:buNone/>
            </a:pPr>
            <a:r>
              <a:rPr b="0" lang="en-US">
                <a:latin typeface="Arial"/>
                <a:ea typeface="Arial"/>
                <a:cs typeface="Arial"/>
                <a:sym typeface="Arial"/>
              </a:rPr>
              <a:t>Và Kafka cung cấp các yếu tố này cho các đường dẫn dữ liệu.</a:t>
            </a:r>
            <a:endParaRPr/>
          </a:p>
          <a:p>
            <a:pPr indent="0" lvl="0" marL="0" rtl="0" algn="l">
              <a:spcBef>
                <a:spcPts val="0"/>
              </a:spcBef>
              <a:spcAft>
                <a:spcPts val="0"/>
              </a:spcAft>
              <a:buNone/>
            </a:pPr>
            <a:r>
              <a:rPr b="0" lang="en-US">
                <a:latin typeface="Arial"/>
                <a:ea typeface="Arial"/>
                <a:cs typeface="Arial"/>
                <a:sym typeface="Arial"/>
              </a:rPr>
              <a:t>Hãy thảo luận về những yếu tố này trong vài slide tiếp theo.</a:t>
            </a:r>
            <a:endParaRPr b="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250" name="Google Shape;4250;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7" name="Shape 4277"/>
        <p:cNvGrpSpPr/>
        <p:nvPr/>
      </p:nvGrpSpPr>
      <p:grpSpPr>
        <a:xfrm>
          <a:off x="0" y="0"/>
          <a:ext cx="0" cy="0"/>
          <a:chOff x="0" y="0"/>
          <a:chExt cx="0" cy="0"/>
        </a:xfrm>
      </p:grpSpPr>
      <p:sp>
        <p:nvSpPr>
          <p:cNvPr id="4278" name="Google Shape;4278;p17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9" name="Google Shape;4279;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Kafka hoạt động như một cụm. Vì nó hoạt động như một cụm nên nó cho phép Mở rộng quy mô để kéo dài máy chủ theo chiều ngang để cải thiện hiệu suất và độ ổn định.</a:t>
            </a:r>
            <a:endParaRPr/>
          </a:p>
          <a:p>
            <a:pPr indent="0" lvl="0" marL="0" rtl="0" algn="l">
              <a:spcBef>
                <a:spcPts val="0"/>
              </a:spcBef>
              <a:spcAft>
                <a:spcPts val="0"/>
              </a:spcAft>
              <a:buNone/>
            </a:pPr>
            <a:r>
              <a:rPr lang="en-US">
                <a:latin typeface="Arial"/>
                <a:ea typeface="Arial"/>
                <a:cs typeface="Arial"/>
                <a:sym typeface="Arial"/>
              </a:rPr>
              <a:t>Nó cũng có thể cung cấp các dịch vụ có tính sẵn sàng cao chịu lỗi và cho phép xử lý dữ liệu tốc độ cao thông qua xử lý phân tán.</a:t>
            </a:r>
            <a:endParaRPr>
              <a:latin typeface="Arial"/>
              <a:ea typeface="Arial"/>
              <a:cs typeface="Arial"/>
              <a:sym typeface="Arial"/>
            </a:endParaRPr>
          </a:p>
        </p:txBody>
      </p:sp>
      <p:sp>
        <p:nvSpPr>
          <p:cNvPr id="4280" name="Google Shape;4280;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3" name="Shape 4323"/>
        <p:cNvGrpSpPr/>
        <p:nvPr/>
      </p:nvGrpSpPr>
      <p:grpSpPr>
        <a:xfrm>
          <a:off x="0" y="0"/>
          <a:ext cx="0" cy="0"/>
          <a:chOff x="0" y="0"/>
          <a:chExt cx="0" cy="0"/>
        </a:xfrm>
      </p:grpSpPr>
      <p:sp>
        <p:nvSpPr>
          <p:cNvPr id="4324" name="Google Shape;4324;p17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5" name="Google Shape;4325;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Cần có máy chủ Zookeeper để vận hành cụm Kafka.</a:t>
            </a:r>
            <a:endParaRPr/>
          </a:p>
          <a:p>
            <a:pPr indent="0" lvl="0" marL="0" rtl="0" algn="l">
              <a:spcBef>
                <a:spcPts val="0"/>
              </a:spcBef>
              <a:spcAft>
                <a:spcPts val="0"/>
              </a:spcAft>
              <a:buNone/>
            </a:pPr>
            <a:r>
              <a:rPr lang="en-US">
                <a:latin typeface="Arial"/>
                <a:ea typeface="Arial"/>
                <a:cs typeface="Arial"/>
                <a:sym typeface="Arial"/>
              </a:rPr>
              <a:t>Nó cũng yêu cầu một trình môi giới đặc biệt được gọi là bộ điều khiển, cũng hỗ trợ tính năng chịu lỗi và H.A.</a:t>
            </a:r>
            <a:endParaRPr/>
          </a:p>
          <a:p>
            <a:pPr indent="0" lvl="0" marL="0" rtl="0" algn="l">
              <a:spcBef>
                <a:spcPts val="0"/>
              </a:spcBef>
              <a:spcAft>
                <a:spcPts val="0"/>
              </a:spcAft>
              <a:buNone/>
            </a:pPr>
            <a:r>
              <a:rPr lang="en-US">
                <a:latin typeface="Arial"/>
                <a:ea typeface="Arial"/>
                <a:cs typeface="Arial"/>
                <a:sym typeface="Arial"/>
              </a:rPr>
              <a:t>Người quản lý chính (Zookeeper) chọn một trong những người môi giới làm người kiểm soát. Nếu bộ điều khiển hiện tại bị hỏng, người quản lý vườn thú sẽ chọn một trong những người môi giới còn lại và đặt nó vào bộ điều khiển mới.</a:t>
            </a:r>
            <a:endParaRPr/>
          </a:p>
          <a:p>
            <a:pPr indent="0" lvl="0" marL="0" rtl="0" algn="l">
              <a:spcBef>
                <a:spcPts val="0"/>
              </a:spcBef>
              <a:spcAft>
                <a:spcPts val="0"/>
              </a:spcAft>
              <a:buNone/>
            </a:pPr>
            <a:r>
              <a:rPr lang="en-US">
                <a:latin typeface="Arial"/>
                <a:ea typeface="Arial"/>
                <a:cs typeface="Arial"/>
                <a:sym typeface="Arial"/>
              </a:rPr>
              <a:t>Bộ điều khiển chịu trách nhiệm xác định phân vùng Leader trong phân vùng Replicated.</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Trong trường hợp Broker #4 bị lỗi, ngay cả khi sự cố này xảy ra, dịch vụ bình thường vẫn có thể thực hiện được thông qua các phân vùng trong các broker khác.</a:t>
            </a:r>
            <a:endParaRPr/>
          </a:p>
          <a:p>
            <a:pPr indent="0" lvl="0" marL="0" rtl="0" algn="l">
              <a:spcBef>
                <a:spcPts val="0"/>
              </a:spcBef>
              <a:spcAft>
                <a:spcPts val="0"/>
              </a:spcAft>
              <a:buNone/>
            </a:pPr>
            <a:r>
              <a:rPr lang="en-US">
                <a:latin typeface="Arial"/>
                <a:ea typeface="Arial"/>
                <a:cs typeface="Arial"/>
                <a:sym typeface="Arial"/>
              </a:rPr>
              <a:t>Vì vậy, khả năng chịu lỗi là có thể.</a:t>
            </a:r>
            <a:endParaRPr>
              <a:latin typeface="Arial"/>
              <a:ea typeface="Arial"/>
              <a:cs typeface="Arial"/>
              <a:sym typeface="Arial"/>
            </a:endParaRPr>
          </a:p>
        </p:txBody>
      </p:sp>
      <p:sp>
        <p:nvSpPr>
          <p:cNvPr id="4326" name="Google Shape;4326;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p17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0" name="Google Shape;4390;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Khi Nhà sản xuất gửi một số lượng lớn tin nhắn đến nhà môi giới, mỗi tin nhắn phải được gửi riêng lẻ và không giống như các hệ thống nhắn tin hiện có, nhiều tin nhắn có thể được chuyển đến nhà môi giới một lần ở dạng hàng loạt, TCP.</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Bạn có thể giảm số lượng IP khứ hồi.</a:t>
            </a:r>
            <a:endParaRPr b="0">
              <a:latin typeface="Arial"/>
              <a:ea typeface="Arial"/>
              <a:cs typeface="Arial"/>
              <a:sym typeface="Arial"/>
            </a:endParaRPr>
          </a:p>
          <a:p>
            <a:pPr indent="0" lvl="0" marL="0" rtl="0" algn="l">
              <a:spcBef>
                <a:spcPts val="0"/>
              </a:spcBef>
              <a:spcAft>
                <a:spcPts val="0"/>
              </a:spcAft>
              <a:buNone/>
            </a:pPr>
            <a:r>
              <a:t/>
            </a:r>
            <a:endParaRPr/>
          </a:p>
        </p:txBody>
      </p:sp>
      <p:sp>
        <p:nvSpPr>
          <p:cNvPr id="4391" name="Google Shape;4391;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2" name="Shape 4442"/>
        <p:cNvGrpSpPr/>
        <p:nvPr/>
      </p:nvGrpSpPr>
      <p:grpSpPr>
        <a:xfrm>
          <a:off x="0" y="0"/>
          <a:ext cx="0" cy="0"/>
          <a:chOff x="0" y="0"/>
          <a:chExt cx="0" cy="0"/>
        </a:xfrm>
      </p:grpSpPr>
      <p:sp>
        <p:nvSpPr>
          <p:cNvPr id="4443" name="Google Shape;4443;p18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4" name="Google Shape;4444;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Không giống như các hệ thống nhắn tin hiện có, về cơ bản lưu trữ tin nhắn trong bộ nhớ, kafka lưu trữ tin nhắn trong một hệ thống tệp.</a:t>
            </a:r>
            <a:endParaRPr/>
          </a:p>
          <a:p>
            <a:pPr indent="0" lvl="0" marL="0" rtl="0" algn="l">
              <a:spcBef>
                <a:spcPts val="0"/>
              </a:spcBef>
              <a:spcAft>
                <a:spcPts val="0"/>
              </a:spcAft>
              <a:buNone/>
            </a:pPr>
            <a:r>
              <a:rPr lang="en-US">
                <a:latin typeface="Arial"/>
                <a:ea typeface="Arial"/>
                <a:cs typeface="Arial"/>
                <a:sym typeface="Arial"/>
              </a:rPr>
              <a:t>Vì tin nhắn được lưu trữ trong hệ thống tệp nên tính bền vững của dữ liệu (độ bền) được đảm bảo mà không cần bất kỳ cài đặt nào khác.</a:t>
            </a:r>
            <a:endParaRPr>
              <a:latin typeface="Arial"/>
              <a:ea typeface="Arial"/>
              <a:cs typeface="Arial"/>
              <a:sym typeface="Arial"/>
            </a:endParaRPr>
          </a:p>
        </p:txBody>
      </p:sp>
      <p:sp>
        <p:nvSpPr>
          <p:cNvPr id="4445" name="Google Shape;4445;p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2" name="Shape 4502"/>
        <p:cNvGrpSpPr/>
        <p:nvPr/>
      </p:nvGrpSpPr>
      <p:grpSpPr>
        <a:xfrm>
          <a:off x="0" y="0"/>
          <a:ext cx="0" cy="0"/>
          <a:chOff x="0" y="0"/>
          <a:chExt cx="0" cy="0"/>
        </a:xfrm>
      </p:grpSpPr>
      <p:sp>
        <p:nvSpPr>
          <p:cNvPr id="4503" name="Google Shape;4503;p18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4" name="Google Shape;4504;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Các thành phần trên slide này (thông điệp, chủ đề, nhà sản xuất và người tiêu dùng) được mô tả trực quan trên slide tiếp theo.</a:t>
            </a:r>
            <a:endParaRPr/>
          </a:p>
          <a:p>
            <a:pPr indent="0" lvl="0" marL="0" rtl="0" algn="l">
              <a:spcBef>
                <a:spcPts val="0"/>
              </a:spcBef>
              <a:spcAft>
                <a:spcPts val="0"/>
              </a:spcAft>
              <a:buNone/>
            </a:pPr>
            <a:r>
              <a:rPr b="0" lang="en-US">
                <a:latin typeface="Arial"/>
                <a:ea typeface="Arial"/>
                <a:cs typeface="Arial"/>
                <a:sym typeface="Arial"/>
              </a:rPr>
              <a:t>Kiến trúc đẩy-kéo này, kết hợp với thực tế là các thông báo được lưu vào đĩa, giúp loại bỏ sự cố có thể xảy ra trong các hệ thống nhà sản xuất-người tiêu dùng khác, trong đó nhà sản xuất tạo ra các thông báo nhanh hơn so với người tiêu dùng có thể xử lý chúng (điều này có thể dẫn đến mất dữ liệu, đặc biệt là trong trường hợp máy bị rơi).</a:t>
            </a:r>
            <a:endParaRPr/>
          </a:p>
          <a:p>
            <a:pPr indent="0" lvl="0" marL="0" rtl="0" algn="l">
              <a:spcBef>
                <a:spcPts val="0"/>
              </a:spcBef>
              <a:spcAft>
                <a:spcPts val="0"/>
              </a:spcAft>
              <a:buNone/>
            </a:pPr>
            <a:r>
              <a:rPr b="0" lang="en-US">
                <a:latin typeface="Arial"/>
                <a:ea typeface="Arial"/>
                <a:cs typeface="Arial"/>
                <a:sym typeface="Arial"/>
              </a:rPr>
              <a:t>Các nhà sản xuất và người tiêu dùng nói chuyện với các nhà môi giới Kafka bằng cách sử dụng giao thức dựa trên TCP tùy chỉnh, mặc dù điều này là minh bạch đối với người dùng/nhà phát triển, vì quyền truy cập hầu như luôn được thực hiện thông qua các tiện ích dòng lệnh hoặc lệnh gọi API.</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https://kafka.apache.org/</a:t>
            </a:r>
            <a:endParaRPr/>
          </a:p>
          <a:p>
            <a:pPr indent="0" lvl="0" marL="0" rtl="0" algn="l">
              <a:spcBef>
                <a:spcPts val="0"/>
              </a:spcBef>
              <a:spcAft>
                <a:spcPts val="0"/>
              </a:spcAft>
              <a:buNone/>
            </a:pPr>
            <a:r>
              <a:t/>
            </a:r>
            <a:endParaRPr/>
          </a:p>
        </p:txBody>
      </p:sp>
      <p:sp>
        <p:nvSpPr>
          <p:cNvPr id="4505" name="Google Shape;4505;p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Vì những lý do được đề cập trong slide trước, chúng ta thường muốn kiểm soát nơi dữ liệu đến.</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Khi chúng tôi nhập nhiều bảng, mỗi bảng sẽ được lưu dưới dạng thư mục con từ vị trí thư mục cơ sở.</a:t>
            </a:r>
            <a:endParaRPr/>
          </a:p>
          <a:p>
            <a:pPr indent="0" lvl="0" marL="0" rtl="0" algn="l">
              <a:spcBef>
                <a:spcPts val="0"/>
              </a:spcBef>
              <a:spcAft>
                <a:spcPts val="0"/>
              </a:spcAft>
              <a:buNone/>
            </a:pPr>
            <a:r>
              <a:rPr b="0" lang="en-US">
                <a:latin typeface="Arial"/>
                <a:ea typeface="Arial"/>
                <a:cs typeface="Arial"/>
                <a:sym typeface="Arial"/>
              </a:rPr>
              <a:t>Trừ khi được chỉ định khác, vị trí này sẽ là thư mục chính HDFS của người dùng.</a:t>
            </a:r>
            <a:endParaRPr/>
          </a:p>
          <a:p>
            <a:pPr indent="0" lvl="0" marL="0" rtl="0" algn="l">
              <a:spcBef>
                <a:spcPts val="0"/>
              </a:spcBef>
              <a:spcAft>
                <a:spcPts val="0"/>
              </a:spcAft>
              <a:buNone/>
            </a:pPr>
            <a:r>
              <a:rPr b="0" lang="en-US">
                <a:latin typeface="Arial"/>
                <a:ea typeface="Arial"/>
                <a:cs typeface="Arial"/>
                <a:sym typeface="Arial"/>
              </a:rPr>
              <a:t>Điều này sẽ hơi khác nếu chúng ta đang nhập vào bảng Hive.</a:t>
            </a:r>
            <a:endParaRPr/>
          </a:p>
          <a:p>
            <a:pPr indent="0" lvl="0" marL="0" rtl="0" algn="l">
              <a:spcBef>
                <a:spcPts val="0"/>
              </a:spcBef>
              <a:spcAft>
                <a:spcPts val="0"/>
              </a:spcAft>
              <a:buNone/>
            </a:pPr>
            <a:r>
              <a:rPr b="0" lang="en-US">
                <a:latin typeface="Arial"/>
                <a:ea typeface="Arial"/>
                <a:cs typeface="Arial"/>
                <a:sym typeface="Arial"/>
              </a:rPr>
              <a:t>Trong tình huống đó, mặc định sẽ là thư mục Hive Warehouse (Đây là thư mục có thể định cấu hình và có thể khác nhau giữa các lần cài đặt)</a:t>
            </a:r>
            <a:endParaRPr/>
          </a:p>
          <a:p>
            <a:pPr indent="0" lvl="0" marL="0" rtl="0" algn="l">
              <a:spcBef>
                <a:spcPts val="0"/>
              </a:spcBef>
              <a:spcAft>
                <a:spcPts val="0"/>
              </a:spcAft>
              <a:buNone/>
            </a:pPr>
            <a:r>
              <a:rPr b="0" lang="en-US">
                <a:latin typeface="Arial"/>
                <a:ea typeface="Arial"/>
                <a:cs typeface="Arial"/>
                <a:sym typeface="Arial"/>
              </a:rPr>
              <a:t>Sửa đổi thư mục cơ sở bằng đối số --warehouse-dir.</a:t>
            </a:r>
            <a:endParaRPr b="0">
              <a:latin typeface="Arial"/>
              <a:ea typeface="Arial"/>
              <a:cs typeface="Arial"/>
              <a:sym typeface="Arial"/>
            </a:endParaRPr>
          </a:p>
        </p:txBody>
      </p:sp>
      <p:sp>
        <p:nvSpPr>
          <p:cNvPr id="349" name="Google Shape;34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3" name="Shape 4533"/>
        <p:cNvGrpSpPr/>
        <p:nvPr/>
      </p:nvGrpSpPr>
      <p:grpSpPr>
        <a:xfrm>
          <a:off x="0" y="0"/>
          <a:ext cx="0" cy="0"/>
          <a:chOff x="0" y="0"/>
          <a:chExt cx="0" cy="0"/>
        </a:xfrm>
      </p:grpSpPr>
      <p:sp>
        <p:nvSpPr>
          <p:cNvPr id="4534" name="Google Shape;4534;p18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5" name="Google Shape;4535;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020">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b="0" lang="en-US" sz="1020">
                <a:latin typeface="Arial"/>
                <a:ea typeface="Arial"/>
                <a:cs typeface="Arial"/>
                <a:sym typeface="Arial"/>
              </a:rPr>
              <a:t>Cụm nên được định cấu hình là ba hoặc nhiều broker.</a:t>
            </a:r>
            <a:endParaRPr/>
          </a:p>
          <a:p>
            <a:pPr indent="0" lvl="0" marL="0" rtl="0" algn="l">
              <a:lnSpc>
                <a:spcPct val="80000"/>
              </a:lnSpc>
              <a:spcBef>
                <a:spcPts val="0"/>
              </a:spcBef>
              <a:spcAft>
                <a:spcPts val="0"/>
              </a:spcAft>
              <a:buNone/>
            </a:pPr>
            <a:r>
              <a:rPr b="0" lang="en-US" sz="1020">
                <a:latin typeface="Arial"/>
                <a:ea typeface="Arial"/>
                <a:cs typeface="Arial"/>
                <a:sym typeface="Arial"/>
              </a:rPr>
              <a:t>Xác định số lượng bản sao cụm thành 3 và sử dụng bản sao một và hai bản gốc.</a:t>
            </a:r>
            <a:endParaRPr/>
          </a:p>
          <a:p>
            <a:pPr indent="0" lvl="0" marL="0" rtl="0" algn="l">
              <a:lnSpc>
                <a:spcPct val="80000"/>
              </a:lnSpc>
              <a:spcBef>
                <a:spcPts val="0"/>
              </a:spcBef>
              <a:spcAft>
                <a:spcPts val="0"/>
              </a:spcAft>
              <a:buNone/>
            </a:pPr>
            <a:r>
              <a:rPr b="0" lang="en-US" sz="1020">
                <a:latin typeface="Arial"/>
                <a:ea typeface="Arial"/>
                <a:cs typeface="Arial"/>
                <a:sym typeface="Arial"/>
              </a:rPr>
              <a:t>Nếu có vấn đề với người môi giới có phân vùng ban đầu, nó có thể được tự động thay thế bằng một bản sao.</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1" lang="en-US" sz="1020">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1020">
                <a:latin typeface="Arial"/>
                <a:ea typeface="Arial"/>
                <a:cs typeface="Arial"/>
                <a:sym typeface="Arial"/>
              </a:rPr>
              <a:t>Broker chịu trách nhiệm lưu trữ phân vùng chứa dữ liệu thực tế.</a:t>
            </a:r>
            <a:endParaRPr/>
          </a:p>
          <a:p>
            <a:pPr indent="0" lvl="0" marL="0" rtl="0" algn="l">
              <a:lnSpc>
                <a:spcPct val="80000"/>
              </a:lnSpc>
              <a:spcBef>
                <a:spcPts val="0"/>
              </a:spcBef>
              <a:spcAft>
                <a:spcPts val="0"/>
              </a:spcAft>
              <a:buNone/>
            </a:pPr>
            <a:r>
              <a:rPr b="0" lang="en-US" sz="1020">
                <a:latin typeface="Arial"/>
                <a:ea typeface="Arial"/>
                <a:cs typeface="Arial"/>
                <a:sym typeface="Arial"/>
              </a:rPr>
              <a:t>Broker này có thể có nhiều broker trong một cụm. Khi số lượng broker tăng lên, thông lượng trong một đơn vị thời gian có thể tăng lên và có thể xử lý một lượng lớn dữ liệu.</a:t>
            </a:r>
            <a:endParaRPr/>
          </a:p>
          <a:p>
            <a:pPr indent="0" lvl="0" marL="0" rtl="0" algn="l">
              <a:lnSpc>
                <a:spcPct val="80000"/>
              </a:lnSpc>
              <a:spcBef>
                <a:spcPts val="0"/>
              </a:spcBef>
              <a:spcAft>
                <a:spcPts val="0"/>
              </a:spcAft>
              <a:buNone/>
            </a:pPr>
            <a:r>
              <a:rPr b="0" lang="en-US" sz="1020">
                <a:latin typeface="Arial"/>
                <a:ea typeface="Arial"/>
                <a:cs typeface="Arial"/>
                <a:sym typeface="Arial"/>
              </a:rPr>
              <a:t>Broker còn được gọi là máy chủ Kafka.</a:t>
            </a:r>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0" lang="en-US" sz="1020">
                <a:latin typeface="Arial"/>
                <a:ea typeface="Arial"/>
                <a:cs typeface="Arial"/>
                <a:sym typeface="Arial"/>
              </a:rPr>
              <a:t>Nhà sản xuất đóng một vai trò quan trọng trong việc nhận tin nhắn được tạo, quản lý phần bù và phản hồi yêu cầu đọc tin nhắn từ người tiêu dùng.</a:t>
            </a:r>
            <a:endParaRPr/>
          </a:p>
          <a:p>
            <a:pPr indent="0" lvl="0" marL="0" rtl="0" algn="l">
              <a:lnSpc>
                <a:spcPct val="80000"/>
              </a:lnSpc>
              <a:spcBef>
                <a:spcPts val="0"/>
              </a:spcBef>
              <a:spcAft>
                <a:spcPts val="0"/>
              </a:spcAft>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0" lang="en-US" sz="1020">
                <a:latin typeface="Arial"/>
                <a:ea typeface="Arial"/>
                <a:cs typeface="Arial"/>
                <a:sym typeface="Arial"/>
              </a:rPr>
              <a:t>Có một broker đặc biệt, đó là Bộ điều khiển. Người quản lý chính (Zookeeper) chọn một trong những broker làm người kiểm soát.</a:t>
            </a:r>
            <a:endParaRPr/>
          </a:p>
          <a:p>
            <a:pPr indent="0" lvl="0" marL="0" rtl="0" algn="l">
              <a:lnSpc>
                <a:spcPct val="80000"/>
              </a:lnSpc>
              <a:spcBef>
                <a:spcPts val="0"/>
              </a:spcBef>
              <a:spcAft>
                <a:spcPts val="0"/>
              </a:spcAft>
              <a:buNone/>
            </a:pPr>
            <a:r>
              <a:rPr b="0" lang="en-US" sz="1020">
                <a:latin typeface="Arial"/>
                <a:ea typeface="Arial"/>
                <a:cs typeface="Arial"/>
                <a:sym typeface="Arial"/>
              </a:rPr>
              <a:t>Nếu bộ điều khiển hiện tại bị hỏng, người quản lý vườn thú sẽ chọn một trong những broker còn lại và đặt nó vào bộ điều khiển mới.</a:t>
            </a:r>
            <a:endParaRPr/>
          </a:p>
          <a:p>
            <a:pPr indent="0" lvl="0" marL="0" rtl="0" algn="l">
              <a:lnSpc>
                <a:spcPct val="80000"/>
              </a:lnSpc>
              <a:spcBef>
                <a:spcPts val="0"/>
              </a:spcBef>
              <a:spcAft>
                <a:spcPts val="0"/>
              </a:spcAft>
              <a:buNone/>
            </a:pPr>
            <a:r>
              <a:rPr b="0" lang="en-US" sz="1020">
                <a:latin typeface="Arial"/>
                <a:ea typeface="Arial"/>
                <a:cs typeface="Arial"/>
                <a:sym typeface="Arial"/>
              </a:rPr>
              <a:t>Bộ điều khiển chịu trách nhiệm xác định phân vùng Leader trong phân vùng Replicated.</a:t>
            </a:r>
            <a:endParaRPr/>
          </a:p>
          <a:p>
            <a:pPr indent="0" lvl="0" marL="0" rtl="0" algn="l">
              <a:lnSpc>
                <a:spcPct val="80000"/>
              </a:lnSpc>
              <a:spcBef>
                <a:spcPts val="0"/>
              </a:spcBef>
              <a:spcAft>
                <a:spcPts val="0"/>
              </a:spcAft>
              <a:buNone/>
            </a:pPr>
            <a:r>
              <a:rPr b="0" lang="en-US" sz="1020">
                <a:latin typeface="Arial"/>
                <a:ea typeface="Arial"/>
                <a:cs typeface="Arial"/>
                <a:sym typeface="Arial"/>
              </a:rPr>
              <a:t>Số lượng bản sao được giới hạn theo số lượng broker. Nếu số lượng broker là 3, bản sao sẽ không bao giờ là 4.</a:t>
            </a:r>
            <a:endParaRPr b="0" sz="1020">
              <a:latin typeface="Arial"/>
              <a:ea typeface="Arial"/>
              <a:cs typeface="Arial"/>
              <a:sym typeface="Arial"/>
            </a:endParaRPr>
          </a:p>
          <a:p>
            <a:pPr indent="0" lvl="0" marL="0" rtl="0" algn="l">
              <a:lnSpc>
                <a:spcPct val="80000"/>
              </a:lnSpc>
              <a:spcBef>
                <a:spcPts val="0"/>
              </a:spcBef>
              <a:spcAft>
                <a:spcPts val="0"/>
              </a:spcAft>
              <a:buNone/>
            </a:pPr>
            <a:r>
              <a:t/>
            </a:r>
            <a:endParaRPr b="1"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1" lang="en-US" sz="1020">
                <a:solidFill>
                  <a:schemeClr val="dk1"/>
                </a:solidFill>
                <a:latin typeface="Arial"/>
                <a:ea typeface="Arial"/>
                <a:cs typeface="Arial"/>
                <a:sym typeface="Arial"/>
              </a:rPr>
              <a:t>[Tài liệu tham khảo]</a:t>
            </a:r>
            <a:endParaRPr b="1"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0" lang="en-US" sz="1020">
                <a:latin typeface="Arial"/>
                <a:ea typeface="Arial"/>
                <a:cs typeface="Arial"/>
                <a:sym typeface="Arial"/>
              </a:rPr>
              <a:t>https://kafka.apache.org/</a:t>
            </a:r>
            <a:endParaRPr/>
          </a:p>
          <a:p>
            <a:pPr indent="0" lvl="0" marL="0" rtl="0" algn="l">
              <a:lnSpc>
                <a:spcPct val="80000"/>
              </a:lnSpc>
              <a:spcBef>
                <a:spcPts val="0"/>
              </a:spcBef>
              <a:spcAft>
                <a:spcPts val="0"/>
              </a:spcAft>
              <a:buNone/>
            </a:pPr>
            <a:r>
              <a:t/>
            </a:r>
            <a:endParaRPr sz="1020">
              <a:latin typeface="Arial"/>
              <a:ea typeface="Arial"/>
              <a:cs typeface="Arial"/>
              <a:sym typeface="Arial"/>
            </a:endParaRPr>
          </a:p>
        </p:txBody>
      </p:sp>
      <p:sp>
        <p:nvSpPr>
          <p:cNvPr id="4536" name="Google Shape;4536;p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2" name="Shape 4562"/>
        <p:cNvGrpSpPr/>
        <p:nvPr/>
      </p:nvGrpSpPr>
      <p:grpSpPr>
        <a:xfrm>
          <a:off x="0" y="0"/>
          <a:ext cx="0" cy="0"/>
          <a:chOff x="0" y="0"/>
          <a:chExt cx="0" cy="0"/>
        </a:xfrm>
      </p:grpSpPr>
      <p:sp>
        <p:nvSpPr>
          <p:cNvPr id="4563" name="Google Shape;4563;p18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4" name="Google Shape;4564;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latin typeface="Arial"/>
                <a:ea typeface="Arial"/>
                <a:cs typeface="Arial"/>
                <a:sym typeface="Arial"/>
              </a:rPr>
              <a:t>Tin nhắn (còn được gọi là bản ghi) mang dữ liệu ứng dụng.</a:t>
            </a:r>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latin typeface="Arial"/>
                <a:ea typeface="Arial"/>
                <a:cs typeface="Arial"/>
                <a:sym typeface="Arial"/>
              </a:rPr>
              <a:t>Tin nhắn bao gồm một khóa (thường trống) và giá trị.</a:t>
            </a:r>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latin typeface="Arial"/>
                <a:ea typeface="Arial"/>
                <a:cs typeface="Arial"/>
                <a:sym typeface="Arial"/>
              </a:rPr>
              <a:t>Chúng thường chỉ là vài trăm hoặc nghìn byte.</a:t>
            </a:r>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latin typeface="Arial"/>
                <a:ea typeface="Arial"/>
                <a:cs typeface="Arial"/>
                <a:sym typeface="Arial"/>
              </a:rPr>
              <a:t>Chúng tôi coi 1 MB là kích thước tối đa thực tế cho tin nhắn.</a:t>
            </a:r>
            <a:endParaRPr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Dấu thời gian: Thời gian Unix khi nhà sản xuất tạo bản ghi</a:t>
            </a:r>
            <a:endParaRPr/>
          </a:p>
          <a:p>
            <a:pPr indent="0" lvl="0" marL="0" rtl="0" algn="l">
              <a:spcBef>
                <a:spcPts val="0"/>
              </a:spcBef>
              <a:spcAft>
                <a:spcPts val="0"/>
              </a:spcAft>
              <a:buNone/>
            </a:pPr>
            <a:r>
              <a:rPr b="0" lang="en-US">
                <a:latin typeface="Arial"/>
                <a:ea typeface="Arial"/>
                <a:cs typeface="Arial"/>
                <a:sym typeface="Arial"/>
              </a:rPr>
              <a:t>Khóa tin nhắn: Giá trị (khóa) phân biệt dữ liệu</a:t>
            </a:r>
            <a:endParaRPr/>
          </a:p>
          <a:p>
            <a:pPr indent="0" lvl="0" marL="0" rtl="0" algn="l">
              <a:spcBef>
                <a:spcPts val="0"/>
              </a:spcBef>
              <a:spcAft>
                <a:spcPts val="0"/>
              </a:spcAft>
              <a:buNone/>
            </a:pPr>
            <a:r>
              <a:rPr b="0" lang="en-US">
                <a:latin typeface="Arial"/>
                <a:ea typeface="Arial"/>
                <a:cs typeface="Arial"/>
                <a:sym typeface="Arial"/>
              </a:rPr>
              <a:t>Giá trị tin nhắn: Dữ liệu thực sự được sử dụng. Nối tiếp và lưu</a:t>
            </a:r>
            <a:endParaRPr/>
          </a:p>
          <a:p>
            <a:pPr indent="0" lvl="0" marL="0" rtl="0" algn="l">
              <a:spcBef>
                <a:spcPts val="0"/>
              </a:spcBef>
              <a:spcAft>
                <a:spcPts val="0"/>
              </a:spcAft>
              <a:buNone/>
            </a:pPr>
            <a:r>
              <a:rPr b="0" lang="en-US">
                <a:latin typeface="Arial"/>
                <a:ea typeface="Arial"/>
                <a:cs typeface="Arial"/>
                <a:sym typeface="Arial"/>
              </a:rPr>
              <a:t>Offset: Số được chỉ định cho mỗi bản ghi khi được lưu trữ trên phân vùng</a:t>
            </a:r>
            <a:endParaRPr b="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565" name="Google Shape;4565;p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7" name="Shape 4577"/>
        <p:cNvGrpSpPr/>
        <p:nvPr/>
      </p:nvGrpSpPr>
      <p:grpSpPr>
        <a:xfrm>
          <a:off x="0" y="0"/>
          <a:ext cx="0" cy="0"/>
          <a:chOff x="0" y="0"/>
          <a:chExt cx="0" cy="0"/>
        </a:xfrm>
      </p:grpSpPr>
      <p:sp>
        <p:nvSpPr>
          <p:cNvPr id="4578" name="Google Shape;4578;p18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9" name="Google Shape;4579;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Mỗi bản ghi nằm trong một nhật ký, vì vậy không thể chèn hoặc cập nhật.</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Dữ liệu được lưu trữ trên các phân vùng chủ đề không thể bị xóa riêng lẻ.</a:t>
            </a:r>
            <a:endParaRPr/>
          </a:p>
          <a:p>
            <a:pPr indent="0" lvl="0" marL="0" rtl="0" algn="l">
              <a:spcBef>
                <a:spcPts val="0"/>
              </a:spcBef>
              <a:spcAft>
                <a:spcPts val="0"/>
              </a:spcAft>
              <a:buNone/>
            </a:pPr>
            <a:r>
              <a:rPr b="0" lang="en-US">
                <a:latin typeface="Arial"/>
                <a:ea typeface="Arial"/>
                <a:cs typeface="Arial"/>
                <a:sym typeface="Arial"/>
              </a:rPr>
              <a:t>Có hai tùy chọn để xóa dữ liệu.</a:t>
            </a:r>
            <a:endParaRPr/>
          </a:p>
          <a:p>
            <a:pPr indent="0" lvl="0" marL="0" rtl="0" algn="l">
              <a:spcBef>
                <a:spcPts val="0"/>
              </a:spcBef>
              <a:spcAft>
                <a:spcPts val="0"/>
              </a:spcAft>
              <a:buNone/>
            </a:pPr>
            <a:r>
              <a:rPr b="0" lang="en-US">
                <a:latin typeface="Arial"/>
                <a:ea typeface="Arial"/>
                <a:cs typeface="Arial"/>
                <a:sym typeface="Arial"/>
              </a:rPr>
              <a:t>- log.retension.ms - Mất bao lâu để xóa.</a:t>
            </a:r>
            <a:endParaRPr/>
          </a:p>
          <a:p>
            <a:pPr indent="0" lvl="0" marL="0" rtl="0" algn="l">
              <a:spcBef>
                <a:spcPts val="0"/>
              </a:spcBef>
              <a:spcAft>
                <a:spcPts val="0"/>
              </a:spcAft>
              <a:buNone/>
            </a:pPr>
            <a:r>
              <a:rPr b="0" lang="en-US">
                <a:latin typeface="Arial"/>
                <a:ea typeface="Arial"/>
                <a:cs typeface="Arial"/>
                <a:sym typeface="Arial"/>
              </a:rPr>
              <a:t>- log.retention.bytes - Lượng dữ liệu trong ga ra và quá trình xóa.</a:t>
            </a:r>
            <a:endParaRPr>
              <a:latin typeface="Arial"/>
              <a:ea typeface="Arial"/>
              <a:cs typeface="Arial"/>
              <a:sym typeface="Arial"/>
            </a:endParaRPr>
          </a:p>
        </p:txBody>
      </p:sp>
      <p:sp>
        <p:nvSpPr>
          <p:cNvPr id="4580" name="Google Shape;4580;p1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6" name="Shape 4586"/>
        <p:cNvGrpSpPr/>
        <p:nvPr/>
      </p:nvGrpSpPr>
      <p:grpSpPr>
        <a:xfrm>
          <a:off x="0" y="0"/>
          <a:ext cx="0" cy="0"/>
          <a:chOff x="0" y="0"/>
          <a:chExt cx="0" cy="0"/>
        </a:xfrm>
      </p:grpSpPr>
      <p:sp>
        <p:nvSpPr>
          <p:cNvPr id="4587" name="Google Shape;4587;p18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8" name="Google Shape;4588;p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Khái niệm chủ đề và phân vùng cần được làm rõ.</a:t>
            </a:r>
            <a:endParaRPr/>
          </a:p>
          <a:p>
            <a:pPr indent="0" lvl="0" marL="0" rtl="0" algn="l">
              <a:spcBef>
                <a:spcPts val="0"/>
              </a:spcBef>
              <a:spcAft>
                <a:spcPts val="0"/>
              </a:spcAft>
              <a:buNone/>
            </a:pPr>
            <a:r>
              <a:rPr b="0" lang="en-US">
                <a:latin typeface="Arial"/>
                <a:ea typeface="Arial"/>
                <a:cs typeface="Arial"/>
                <a:sym typeface="Arial"/>
              </a:rPr>
              <a:t>Chủ đề là một khái niệm tương tự như một bảng cơ sở dữ liệu chung.</a:t>
            </a:r>
            <a:endParaRPr/>
          </a:p>
          <a:p>
            <a:pPr indent="0" lvl="0" marL="0" rtl="0" algn="l">
              <a:spcBef>
                <a:spcPts val="0"/>
              </a:spcBef>
              <a:spcAft>
                <a:spcPts val="0"/>
              </a:spcAft>
              <a:buNone/>
            </a:pPr>
            <a:r>
              <a:rPr b="0" lang="en-US">
                <a:latin typeface="Arial"/>
                <a:ea typeface="Arial"/>
                <a:cs typeface="Arial"/>
                <a:sym typeface="Arial"/>
              </a:rPr>
              <a:t>Dữ liệu được lưu trữ trên các chủ đề sẽ không bị xóa cho đến khi nhà môi giới bị xóa.</a:t>
            </a:r>
            <a:endParaRPr/>
          </a:p>
          <a:p>
            <a:pPr indent="0" lvl="0" marL="0" rtl="0" algn="l">
              <a:spcBef>
                <a:spcPts val="0"/>
              </a:spcBef>
              <a:spcAft>
                <a:spcPts val="0"/>
              </a:spcAft>
              <a:buNone/>
            </a:pPr>
            <a:r>
              <a:rPr b="0" lang="en-US">
                <a:latin typeface="Arial"/>
                <a:ea typeface="Arial"/>
                <a:cs typeface="Arial"/>
                <a:sym typeface="Arial"/>
              </a:rPr>
              <a:t>Chủ đề là bạn phải có ít nhất một phân vùng.</a:t>
            </a:r>
            <a:endParaRPr/>
          </a:p>
          <a:p>
            <a:pPr indent="0" lvl="0" marL="0" rtl="0" algn="l">
              <a:spcBef>
                <a:spcPts val="0"/>
              </a:spcBef>
              <a:spcAft>
                <a:spcPts val="0"/>
              </a:spcAft>
              <a:buNone/>
            </a:pPr>
            <a:r>
              <a:rPr b="0" lang="en-US">
                <a:latin typeface="Arial"/>
                <a:ea typeface="Arial"/>
                <a:cs typeface="Arial"/>
                <a:sym typeface="Arial"/>
              </a:rPr>
              <a:t>Offset có thể xác định duy nhất từng bản ghi trong một phân vùng.</a:t>
            </a:r>
            <a:endParaRPr b="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sz="1200">
                <a:solidFill>
                  <a:schemeClr val="dk1"/>
                </a:solidFill>
                <a:latin typeface="Arial"/>
                <a:ea typeface="Arial"/>
                <a:cs typeface="Arial"/>
                <a:sym typeface="Arial"/>
              </a:rPr>
              <a:t>Tin nhắn được phân loại theo danh mục, được gọi là chủ đề</a:t>
            </a:r>
            <a:endParaRPr/>
          </a:p>
          <a:p>
            <a:pPr indent="0" lvl="0" marL="0" rtl="0" algn="l">
              <a:spcBef>
                <a:spcPts val="0"/>
              </a:spcBef>
              <a:spcAft>
                <a:spcPts val="0"/>
              </a:spcAft>
              <a:buNone/>
            </a:pPr>
            <a:r>
              <a:rPr lang="en-US" sz="1200">
                <a:solidFill>
                  <a:schemeClr val="dk1"/>
                </a:solidFill>
                <a:latin typeface="Arial"/>
                <a:ea typeface="Arial"/>
                <a:cs typeface="Arial"/>
                <a:sym typeface="Arial"/>
              </a:rPr>
              <a:t>- Máy khách Kafka chỉ định chủ đề khi gửi và nhận tin nhắn</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Các Kafka broker sử dụng các chủ đề để tổ chức và lưu trữ dữ liệu</a:t>
            </a:r>
            <a:endParaRPr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Phân vùng</a:t>
            </a:r>
            <a:endParaRPr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latin typeface="Arial"/>
                <a:ea typeface="Arial"/>
                <a:cs typeface="Arial"/>
                <a:sym typeface="Arial"/>
              </a:rPr>
              <a:t>Để có khả năng mở rộng tốt hơn, mỗi chủ đề có thể được chia thành nhiều phân vùng</a:t>
            </a:r>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latin typeface="Arial"/>
                <a:ea typeface="Arial"/>
                <a:cs typeface="Arial"/>
                <a:sym typeface="Arial"/>
              </a:rPr>
              <a:t>Nếu có nhiều nhà sản xuất nhưng chỉ có một phân vùng, sẽ phải đợi để tải dữ liệu.</a:t>
            </a:r>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latin typeface="Arial"/>
                <a:ea typeface="Arial"/>
                <a:cs typeface="Arial"/>
                <a:sym typeface="Arial"/>
              </a:rPr>
              <a:t>Sẽ rất hiệu quả khi sử dụng nhiều phân vùng để loại bỏ sự chờ đợi.</a:t>
            </a:r>
            <a:endParaRPr>
              <a:latin typeface="Arial"/>
              <a:ea typeface="Arial"/>
              <a:cs typeface="Arial"/>
              <a:sym typeface="Arial"/>
            </a:endParaRPr>
          </a:p>
        </p:txBody>
      </p:sp>
      <p:sp>
        <p:nvSpPr>
          <p:cNvPr id="4589" name="Google Shape;4589;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1" name="Shape 4641"/>
        <p:cNvGrpSpPr/>
        <p:nvPr/>
      </p:nvGrpSpPr>
      <p:grpSpPr>
        <a:xfrm>
          <a:off x="0" y="0"/>
          <a:ext cx="0" cy="0"/>
          <a:chOff x="0" y="0"/>
          <a:chExt cx="0" cy="0"/>
        </a:xfrm>
      </p:grpSpPr>
      <p:sp>
        <p:nvSpPr>
          <p:cNvPr id="4642" name="Google Shape;4642;p18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3" name="Google Shape;4643;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b="0">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Chủ đề A có thể được mở rộng từ một đến hai. Tuy nhiên, không thể giảm Chủ đề B từ ba xuống còn hai.</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Không thể giảm số lượng phân vùng được mở rộng. Vì vậy, khi mở rộng, bạn cần phải xử lý nó một cách cẩn thận.</a:t>
            </a:r>
            <a:endParaRPr>
              <a:latin typeface="Arial"/>
              <a:ea typeface="Arial"/>
              <a:cs typeface="Arial"/>
              <a:sym typeface="Arial"/>
            </a:endParaRPr>
          </a:p>
        </p:txBody>
      </p:sp>
      <p:sp>
        <p:nvSpPr>
          <p:cNvPr id="4644" name="Google Shape;4644;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4" name="Shape 4674"/>
        <p:cNvGrpSpPr/>
        <p:nvPr/>
      </p:nvGrpSpPr>
      <p:grpSpPr>
        <a:xfrm>
          <a:off x="0" y="0"/>
          <a:ext cx="0" cy="0"/>
          <a:chOff x="0" y="0"/>
          <a:chExt cx="0" cy="0"/>
        </a:xfrm>
      </p:grpSpPr>
      <p:sp>
        <p:nvSpPr>
          <p:cNvPr id="4675" name="Google Shape;4675;p18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6" name="Google Shape;4676;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110">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b="0" lang="en-US" sz="1110">
                <a:latin typeface="Arial"/>
                <a:ea typeface="Arial"/>
                <a:cs typeface="Arial"/>
                <a:sym typeface="Arial"/>
              </a:rPr>
              <a:t>Tin nhắn đến một phân vùng cụ thể được sắp xếp.</a:t>
            </a:r>
            <a:endParaRPr/>
          </a:p>
          <a:p>
            <a:pPr indent="0" lvl="0" marL="0" rtl="0" algn="l">
              <a:lnSpc>
                <a:spcPct val="80000"/>
              </a:lnSpc>
              <a:spcBef>
                <a:spcPts val="0"/>
              </a:spcBef>
              <a:spcAft>
                <a:spcPts val="0"/>
              </a:spcAft>
              <a:buNone/>
            </a:pPr>
            <a:r>
              <a:rPr b="0" lang="en-US" sz="1110">
                <a:latin typeface="Arial"/>
                <a:ea typeface="Arial"/>
                <a:cs typeface="Arial"/>
                <a:sym typeface="Arial"/>
              </a:rPr>
              <a:t>Số offset được sử dụng để đánh dấu thứ tự.</a:t>
            </a:r>
            <a:endParaRPr/>
          </a:p>
          <a:p>
            <a:pPr indent="0" lvl="0" marL="0" rtl="0" algn="l">
              <a:lnSpc>
                <a:spcPct val="80000"/>
              </a:lnSpc>
              <a:spcBef>
                <a:spcPts val="0"/>
              </a:spcBef>
              <a:spcAft>
                <a:spcPts val="0"/>
              </a:spcAft>
              <a:buNone/>
            </a:pPr>
            <a:r>
              <a:rPr b="0" lang="en-US" sz="1110">
                <a:latin typeface="Arial"/>
                <a:ea typeface="Arial"/>
                <a:cs typeface="Arial"/>
                <a:sym typeface="Arial"/>
              </a:rPr>
              <a:t>Do đó, một phân vùng duy nhất hoạt động như một hàng đợi.</a:t>
            </a:r>
            <a:endParaRPr/>
          </a:p>
          <a:p>
            <a:pPr indent="0" lvl="0" marL="0" rtl="0" algn="l">
              <a:lnSpc>
                <a:spcPct val="80000"/>
              </a:lnSpc>
              <a:spcBef>
                <a:spcPts val="0"/>
              </a:spcBef>
              <a:spcAft>
                <a:spcPts val="0"/>
              </a:spcAft>
              <a:buNone/>
            </a:pPr>
            <a:r>
              <a:rPr b="0" lang="en-US" sz="1110">
                <a:latin typeface="Arial"/>
                <a:ea typeface="Arial"/>
                <a:cs typeface="Arial"/>
                <a:sym typeface="Arial"/>
              </a:rPr>
              <a:t>Trong khi mỗi phân vùng theo dõi thứ tự các tin nhắn của chính nó, không có thứ tự các tin nhắn giữa các phân vùng.</a:t>
            </a:r>
            <a:endParaRPr/>
          </a:p>
          <a:p>
            <a:pPr indent="0" lvl="0" marL="0" rtl="0" algn="l">
              <a:lnSpc>
                <a:spcPct val="80000"/>
              </a:lnSpc>
              <a:spcBef>
                <a:spcPts val="0"/>
              </a:spcBef>
              <a:spcAft>
                <a:spcPts val="0"/>
              </a:spcAft>
              <a:buNone/>
            </a:pPr>
            <a:r>
              <a:t/>
            </a:r>
            <a:endParaRPr b="0" sz="1110">
              <a:latin typeface="Arial"/>
              <a:ea typeface="Arial"/>
              <a:cs typeface="Arial"/>
              <a:sym typeface="Arial"/>
            </a:endParaRPr>
          </a:p>
          <a:p>
            <a:pPr indent="0" lvl="0" marL="0" rtl="0" algn="l">
              <a:lnSpc>
                <a:spcPct val="80000"/>
              </a:lnSpc>
              <a:spcBef>
                <a:spcPts val="0"/>
              </a:spcBef>
              <a:spcAft>
                <a:spcPts val="0"/>
              </a:spcAft>
              <a:buNone/>
            </a:pPr>
            <a:r>
              <a:rPr b="0" lang="en-US" sz="1110">
                <a:latin typeface="Arial"/>
                <a:ea typeface="Arial"/>
                <a:cs typeface="Arial"/>
                <a:sym typeface="Arial"/>
              </a:rPr>
              <a:t>Trong ví dụ này, phân vùng chủ đề là 4EA và dữ liệu đầu tiên là 1, 2 và 3 trong mỗi phân vùng.</a:t>
            </a:r>
            <a:endParaRPr/>
          </a:p>
          <a:p>
            <a:pPr indent="0" lvl="0" marL="0" rtl="0" algn="l">
              <a:lnSpc>
                <a:spcPct val="80000"/>
              </a:lnSpc>
              <a:spcBef>
                <a:spcPts val="0"/>
              </a:spcBef>
              <a:spcAft>
                <a:spcPts val="0"/>
              </a:spcAft>
              <a:buNone/>
            </a:pPr>
            <a:r>
              <a:rPr b="0" lang="en-US" sz="1110">
                <a:latin typeface="Arial"/>
                <a:ea typeface="Arial"/>
                <a:cs typeface="Arial"/>
                <a:sym typeface="Arial"/>
              </a:rPr>
              <a:t>Người tiêu dùng nhận được một dữ liệu từ mỗi phân vùng và thứ tự là 1,3,2.</a:t>
            </a:r>
            <a:endParaRPr/>
          </a:p>
          <a:p>
            <a:pPr indent="0" lvl="0" marL="0" rtl="0" algn="l">
              <a:lnSpc>
                <a:spcPct val="80000"/>
              </a:lnSpc>
              <a:spcBef>
                <a:spcPts val="0"/>
              </a:spcBef>
              <a:spcAft>
                <a:spcPts val="0"/>
              </a:spcAft>
              <a:buNone/>
            </a:pPr>
            <a:r>
              <a:rPr b="0" lang="en-US" sz="1110">
                <a:latin typeface="Arial"/>
                <a:ea typeface="Arial"/>
                <a:cs typeface="Arial"/>
                <a:sym typeface="Arial"/>
              </a:rPr>
              <a:t>Kể từ đó, dữ liệu 4, 5 và 6 đã đi vào chủ đề và dữ liệu đó đã đi vào phân vùng đầu tiên của phân vùng 4, phân vùng thứ hai của phân vùng 2 và 3.</a:t>
            </a:r>
            <a:endParaRPr/>
          </a:p>
          <a:p>
            <a:pPr indent="0" lvl="0" marL="0" rtl="0" algn="l">
              <a:lnSpc>
                <a:spcPct val="80000"/>
              </a:lnSpc>
              <a:spcBef>
                <a:spcPts val="0"/>
              </a:spcBef>
              <a:spcAft>
                <a:spcPts val="0"/>
              </a:spcAft>
              <a:buNone/>
            </a:pPr>
            <a:r>
              <a:rPr b="0" lang="en-US" sz="1110">
                <a:latin typeface="Arial"/>
                <a:ea typeface="Arial"/>
                <a:cs typeface="Arial"/>
                <a:sym typeface="Arial"/>
              </a:rPr>
              <a:t>Người tiêu dùng sau đó cũng được nhập vào dữ liệu, cụ thể là 4, 5 và 6.</a:t>
            </a:r>
            <a:endParaRPr/>
          </a:p>
          <a:p>
            <a:pPr indent="0" lvl="0" marL="0" rtl="0" algn="l">
              <a:lnSpc>
                <a:spcPct val="80000"/>
              </a:lnSpc>
              <a:spcBef>
                <a:spcPts val="0"/>
              </a:spcBef>
              <a:spcAft>
                <a:spcPts val="0"/>
              </a:spcAft>
              <a:buNone/>
            </a:pPr>
            <a:r>
              <a:rPr b="0" lang="en-US" sz="1110">
                <a:latin typeface="Arial"/>
                <a:ea typeface="Arial"/>
                <a:cs typeface="Arial"/>
                <a:sym typeface="Arial"/>
              </a:rPr>
              <a:t>Nhưng nó đã không mang lại cho họ theo thứ tự</a:t>
            </a:r>
            <a:endParaRPr/>
          </a:p>
          <a:p>
            <a:pPr indent="0" lvl="0" marL="0" rtl="0" algn="l">
              <a:lnSpc>
                <a:spcPct val="80000"/>
              </a:lnSpc>
              <a:spcBef>
                <a:spcPts val="0"/>
              </a:spcBef>
              <a:spcAft>
                <a:spcPts val="0"/>
              </a:spcAft>
              <a:buNone/>
            </a:pPr>
            <a:r>
              <a:rPr b="0" lang="en-US" sz="1110">
                <a:latin typeface="Arial"/>
                <a:ea typeface="Arial"/>
                <a:cs typeface="Arial"/>
                <a:sym typeface="Arial"/>
              </a:rPr>
              <a:t>Nếu có một phân vùng, các thông báo sẽ được sắp xếp theo thứ tự và đọc theo thứ tự đó.</a:t>
            </a:r>
            <a:endParaRPr/>
          </a:p>
          <a:p>
            <a:pPr indent="0" lvl="0" marL="0" rtl="0" algn="l">
              <a:lnSpc>
                <a:spcPct val="80000"/>
              </a:lnSpc>
              <a:spcBef>
                <a:spcPts val="0"/>
              </a:spcBef>
              <a:spcAft>
                <a:spcPts val="0"/>
              </a:spcAft>
              <a:buNone/>
            </a:pPr>
            <a:r>
              <a:rPr b="0" lang="en-US" sz="1110">
                <a:latin typeface="Arial"/>
                <a:ea typeface="Arial"/>
                <a:cs typeface="Arial"/>
                <a:sym typeface="Arial"/>
              </a:rPr>
              <a:t>Tuy nhiên, khi có bốn phân vùng, nó không liên quan gì đến thứ tự nhập các thông báo.</a:t>
            </a:r>
            <a:endParaRPr/>
          </a:p>
          <a:p>
            <a:pPr indent="0" lvl="0" marL="0" rtl="0" algn="l">
              <a:lnSpc>
                <a:spcPct val="80000"/>
              </a:lnSpc>
              <a:spcBef>
                <a:spcPts val="0"/>
              </a:spcBef>
              <a:spcAft>
                <a:spcPts val="0"/>
              </a:spcAft>
              <a:buNone/>
            </a:pPr>
            <a:r>
              <a:rPr b="0" lang="en-US" sz="1110">
                <a:latin typeface="Arial"/>
                <a:ea typeface="Arial"/>
                <a:cs typeface="Arial"/>
                <a:sym typeface="Arial"/>
              </a:rPr>
              <a:t>Người tiêu dùng chỉ nhập dữ liệu đầu tiên trong mỗi phân vùng, không nhập theo thứ tự của các phân vùng.</a:t>
            </a:r>
            <a:endParaRPr b="0" sz="1110">
              <a:latin typeface="Arial"/>
              <a:ea typeface="Arial"/>
              <a:cs typeface="Arial"/>
              <a:sym typeface="Arial"/>
            </a:endParaRPr>
          </a:p>
          <a:p>
            <a:pPr indent="0" lvl="0" marL="0" rtl="0" algn="l">
              <a:lnSpc>
                <a:spcPct val="80000"/>
              </a:lnSpc>
              <a:spcBef>
                <a:spcPts val="0"/>
              </a:spcBef>
              <a:spcAft>
                <a:spcPts val="0"/>
              </a:spcAft>
              <a:buNone/>
            </a:pPr>
            <a:r>
              <a:t/>
            </a:r>
            <a:endParaRPr b="1" sz="1110">
              <a:latin typeface="Arial"/>
              <a:ea typeface="Arial"/>
              <a:cs typeface="Arial"/>
              <a:sym typeface="Arial"/>
            </a:endParaRPr>
          </a:p>
          <a:p>
            <a:pPr indent="0" lvl="0" marL="0" rtl="0" algn="l">
              <a:lnSpc>
                <a:spcPct val="80000"/>
              </a:lnSpc>
              <a:spcBef>
                <a:spcPts val="0"/>
              </a:spcBef>
              <a:spcAft>
                <a:spcPts val="0"/>
              </a:spcAft>
              <a:buNone/>
            </a:pPr>
            <a:r>
              <a:rPr b="1" lang="en-US" sz="1110">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1110">
                <a:latin typeface="Arial"/>
                <a:ea typeface="Arial"/>
                <a:cs typeface="Arial"/>
                <a:sym typeface="Arial"/>
              </a:rPr>
              <a:t>Kafka chỉ đảm bảo thứ tự cho mỗi phân vùng.</a:t>
            </a:r>
            <a:endParaRPr/>
          </a:p>
          <a:p>
            <a:pPr indent="0" lvl="0" marL="0" rtl="0" algn="l">
              <a:lnSpc>
                <a:spcPct val="80000"/>
              </a:lnSpc>
              <a:spcBef>
                <a:spcPts val="0"/>
              </a:spcBef>
              <a:spcAft>
                <a:spcPts val="0"/>
              </a:spcAft>
              <a:buNone/>
            </a:pPr>
            <a:r>
              <a:rPr b="0" lang="en-US" sz="1110">
                <a:latin typeface="Arial"/>
                <a:ea typeface="Arial"/>
                <a:cs typeface="Arial"/>
                <a:sym typeface="Arial"/>
              </a:rPr>
              <a:t>Vì vậy, như đã giải thích trong ví dụ đầu tiên ở trên, nếu bạn có một phân vùng, nhà sản xuất có thể nhập thư theo thứ tự chúng được gửi, nhưng nếu bạn có bốn phân vùng, nhà sản xuất sẽ không nhập thư theo thứ tự chúng được gửi.</a:t>
            </a:r>
            <a:endParaRPr b="0" sz="1110">
              <a:latin typeface="Arial"/>
              <a:ea typeface="Arial"/>
              <a:cs typeface="Arial"/>
              <a:sym typeface="Arial"/>
            </a:endParaRPr>
          </a:p>
        </p:txBody>
      </p:sp>
      <p:sp>
        <p:nvSpPr>
          <p:cNvPr id="4677" name="Google Shape;4677;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8" name="Shape 4698"/>
        <p:cNvGrpSpPr/>
        <p:nvPr/>
      </p:nvGrpSpPr>
      <p:grpSpPr>
        <a:xfrm>
          <a:off x="0" y="0"/>
          <a:ext cx="0" cy="0"/>
          <a:chOff x="0" y="0"/>
          <a:chExt cx="0" cy="0"/>
        </a:xfrm>
      </p:grpSpPr>
      <p:sp>
        <p:nvSpPr>
          <p:cNvPr id="4699" name="Google Shape;4699;p18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0" name="Google Shape;4700;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110">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b="0" lang="en-US" sz="1110">
                <a:latin typeface="Arial"/>
                <a:ea typeface="Arial"/>
                <a:cs typeface="Arial"/>
                <a:sym typeface="Arial"/>
              </a:rPr>
              <a:t>Phân vùng bao gồm một phân vùng lãnh đạo và một phân vùng theo dõi.</a:t>
            </a:r>
            <a:endParaRPr/>
          </a:p>
          <a:p>
            <a:pPr indent="0" lvl="0" marL="0" rtl="0" algn="l">
              <a:lnSpc>
                <a:spcPct val="80000"/>
              </a:lnSpc>
              <a:spcBef>
                <a:spcPts val="0"/>
              </a:spcBef>
              <a:spcAft>
                <a:spcPts val="0"/>
              </a:spcAft>
              <a:buNone/>
            </a:pPr>
            <a:r>
              <a:rPr b="0" lang="en-US" sz="1110">
                <a:latin typeface="Arial"/>
                <a:ea typeface="Arial"/>
                <a:cs typeface="Arial"/>
                <a:sym typeface="Arial"/>
              </a:rPr>
              <a:t>Một phân vùng lãnh đạo: Một phân vùng giao tiếp trực tiếp với người tiêu dùng sản xuất.</a:t>
            </a:r>
            <a:endParaRPr/>
          </a:p>
          <a:p>
            <a:pPr indent="0" lvl="0" marL="0" rtl="0" algn="l">
              <a:lnSpc>
                <a:spcPct val="80000"/>
              </a:lnSpc>
              <a:spcBef>
                <a:spcPts val="0"/>
              </a:spcBef>
              <a:spcAft>
                <a:spcPts val="0"/>
              </a:spcAft>
              <a:buNone/>
            </a:pPr>
            <a:r>
              <a:rPr b="0" lang="en-US" sz="1110">
                <a:latin typeface="Arial"/>
                <a:ea typeface="Arial"/>
                <a:cs typeface="Arial"/>
                <a:sym typeface="Arial"/>
              </a:rPr>
              <a:t>Dữ liệu được gửi đến nhà môi giới trước tiên được lưu trữ trên phân vùng của nhà lãnh đạo.</a:t>
            </a:r>
            <a:endParaRPr/>
          </a:p>
          <a:p>
            <a:pPr indent="0" lvl="0" marL="0" rtl="0" algn="l">
              <a:lnSpc>
                <a:spcPct val="80000"/>
              </a:lnSpc>
              <a:spcBef>
                <a:spcPts val="0"/>
              </a:spcBef>
              <a:spcAft>
                <a:spcPts val="0"/>
              </a:spcAft>
              <a:buNone/>
            </a:pPr>
            <a:r>
              <a:rPr b="0" lang="en-US" sz="1110">
                <a:latin typeface="Arial"/>
                <a:ea typeface="Arial"/>
                <a:cs typeface="Arial"/>
                <a:sym typeface="Arial"/>
              </a:rPr>
              <a:t>Phân vùng Follower: Mục đích nhân bản dữ liệu trong phân vùng reader và lưu trữ dữ liệu trùng lặp.</a:t>
            </a:r>
            <a:endParaRPr/>
          </a:p>
          <a:p>
            <a:pPr indent="0" lvl="0" marL="0" rtl="0" algn="l">
              <a:lnSpc>
                <a:spcPct val="80000"/>
              </a:lnSpc>
              <a:spcBef>
                <a:spcPts val="0"/>
              </a:spcBef>
              <a:spcAft>
                <a:spcPts val="0"/>
              </a:spcAft>
              <a:buNone/>
            </a:pPr>
            <a:r>
              <a:rPr b="0" lang="en-US" sz="1110">
                <a:latin typeface="Arial"/>
                <a:ea typeface="Arial"/>
                <a:cs typeface="Arial"/>
                <a:sym typeface="Arial"/>
              </a:rPr>
              <a:t>Phân vùng người theo dõi nằm trên một nhà môi giới nơi phân vùng người lãnh đạo không tồn tại.</a:t>
            </a:r>
            <a:endParaRPr b="0" sz="1110">
              <a:latin typeface="Arial"/>
              <a:ea typeface="Arial"/>
              <a:cs typeface="Arial"/>
              <a:sym typeface="Arial"/>
            </a:endParaRPr>
          </a:p>
          <a:p>
            <a:pPr indent="0" lvl="0" marL="0" rtl="0" algn="l">
              <a:lnSpc>
                <a:spcPct val="80000"/>
              </a:lnSpc>
              <a:spcBef>
                <a:spcPts val="0"/>
              </a:spcBef>
              <a:spcAft>
                <a:spcPts val="0"/>
              </a:spcAft>
              <a:buNone/>
            </a:pPr>
            <a:r>
              <a:t/>
            </a:r>
            <a:endParaRPr b="0" sz="1110">
              <a:latin typeface="Arial"/>
              <a:ea typeface="Arial"/>
              <a:cs typeface="Arial"/>
              <a:sym typeface="Arial"/>
            </a:endParaRPr>
          </a:p>
          <a:p>
            <a:pPr indent="0" lvl="0" marL="0" rtl="0" algn="l">
              <a:lnSpc>
                <a:spcPct val="80000"/>
              </a:lnSpc>
              <a:spcBef>
                <a:spcPts val="0"/>
              </a:spcBef>
              <a:spcAft>
                <a:spcPts val="0"/>
              </a:spcAft>
              <a:buNone/>
            </a:pPr>
            <a:r>
              <a:rPr b="0" lang="en-US" sz="1110">
                <a:latin typeface="Arial"/>
                <a:ea typeface="Arial"/>
                <a:cs typeface="Arial"/>
                <a:sym typeface="Arial"/>
              </a:rPr>
              <a:t>Ví dụ. Nếu có hai bản sao với một phân vùng,</a:t>
            </a:r>
            <a:endParaRPr/>
          </a:p>
          <a:p>
            <a:pPr indent="0" lvl="0" marL="0" rtl="0" algn="l">
              <a:lnSpc>
                <a:spcPct val="80000"/>
              </a:lnSpc>
              <a:spcBef>
                <a:spcPts val="0"/>
              </a:spcBef>
              <a:spcAft>
                <a:spcPts val="0"/>
              </a:spcAft>
              <a:buNone/>
            </a:pPr>
            <a:r>
              <a:rPr b="0" lang="en-US" sz="1110">
                <a:latin typeface="Arial"/>
                <a:ea typeface="Arial"/>
                <a:cs typeface="Arial"/>
                <a:sym typeface="Arial"/>
              </a:rPr>
              <a:t>Một phân vùng dẫn đầu và một phân vùng theo dõi, mỗi phân vùng nằm ở hai nhà môi giới khác nhau</a:t>
            </a:r>
            <a:endParaRPr b="0" sz="1110">
              <a:latin typeface="Arial"/>
              <a:ea typeface="Arial"/>
              <a:cs typeface="Arial"/>
              <a:sym typeface="Arial"/>
            </a:endParaRPr>
          </a:p>
          <a:p>
            <a:pPr indent="0" lvl="0" marL="0" rtl="0" algn="l">
              <a:lnSpc>
                <a:spcPct val="80000"/>
              </a:lnSpc>
              <a:spcBef>
                <a:spcPts val="0"/>
              </a:spcBef>
              <a:spcAft>
                <a:spcPts val="0"/>
              </a:spcAft>
              <a:buNone/>
            </a:pPr>
            <a:r>
              <a:t/>
            </a:r>
            <a:endParaRPr b="0" sz="1110">
              <a:latin typeface="Arial"/>
              <a:ea typeface="Arial"/>
              <a:cs typeface="Arial"/>
              <a:sym typeface="Arial"/>
            </a:endParaRPr>
          </a:p>
          <a:p>
            <a:pPr indent="0" lvl="0" marL="0" rtl="0" algn="l">
              <a:lnSpc>
                <a:spcPct val="80000"/>
              </a:lnSpc>
              <a:spcBef>
                <a:spcPts val="0"/>
              </a:spcBef>
              <a:spcAft>
                <a:spcPts val="0"/>
              </a:spcAft>
              <a:buNone/>
            </a:pPr>
            <a:r>
              <a:rPr b="1" lang="en-US" sz="1110">
                <a:latin typeface="Arial"/>
                <a:ea typeface="Arial"/>
                <a:cs typeface="Arial"/>
                <a:sym typeface="Arial"/>
              </a:rPr>
              <a:t>[Thông điệp chính]</a:t>
            </a:r>
            <a:endParaRPr/>
          </a:p>
          <a:p>
            <a:pPr indent="0" lvl="0" marL="0" rtl="0" algn="l">
              <a:lnSpc>
                <a:spcPct val="80000"/>
              </a:lnSpc>
              <a:spcBef>
                <a:spcPts val="0"/>
              </a:spcBef>
              <a:spcAft>
                <a:spcPts val="0"/>
              </a:spcAft>
              <a:buNone/>
            </a:pPr>
            <a:r>
              <a:rPr lang="en-US" sz="1110">
                <a:latin typeface="Arial"/>
                <a:ea typeface="Arial"/>
                <a:cs typeface="Arial"/>
                <a:sym typeface="Arial"/>
              </a:rPr>
              <a:t>Tại sao sử dụng bản sao?</a:t>
            </a:r>
            <a:endParaRPr/>
          </a:p>
          <a:p>
            <a:pPr indent="0" lvl="0" marL="0" rtl="0" algn="l">
              <a:lnSpc>
                <a:spcPct val="80000"/>
              </a:lnSpc>
              <a:spcBef>
                <a:spcPts val="0"/>
              </a:spcBef>
              <a:spcAft>
                <a:spcPts val="0"/>
              </a:spcAft>
              <a:buNone/>
            </a:pPr>
            <a:r>
              <a:rPr lang="en-US" sz="1110">
                <a:latin typeface="Arial"/>
                <a:ea typeface="Arial"/>
                <a:cs typeface="Arial"/>
                <a:sym typeface="Arial"/>
              </a:rPr>
              <a:t>Nó được sử dụng cho tính sẵn sàng cao (phản hồi lỗi, nghĩa là để ngăn ngừa mất dữ liệu).</a:t>
            </a:r>
            <a:endParaRPr/>
          </a:p>
          <a:p>
            <a:pPr indent="0" lvl="0" marL="0" rtl="0" algn="l">
              <a:lnSpc>
                <a:spcPct val="80000"/>
              </a:lnSpc>
              <a:spcBef>
                <a:spcPts val="0"/>
              </a:spcBef>
              <a:spcAft>
                <a:spcPts val="0"/>
              </a:spcAft>
              <a:buNone/>
            </a:pPr>
            <a:r>
              <a:rPr lang="en-US" sz="1110">
                <a:latin typeface="Arial"/>
                <a:ea typeface="Arial"/>
                <a:cs typeface="Arial"/>
                <a:sym typeface="Arial"/>
              </a:rPr>
              <a:t>Nếu Kafka không có bản sao và có một chủ đề với một phân vùng và trình môi giới không khả dụng, phân vùng đó không thể phục hồi được nữa.</a:t>
            </a:r>
            <a:endParaRPr/>
          </a:p>
          <a:p>
            <a:pPr indent="0" lvl="0" marL="0" rtl="0" algn="l">
              <a:lnSpc>
                <a:spcPct val="80000"/>
              </a:lnSpc>
              <a:spcBef>
                <a:spcPts val="0"/>
              </a:spcBef>
              <a:spcAft>
                <a:spcPts val="0"/>
              </a:spcAft>
              <a:buNone/>
            </a:pPr>
            <a:r>
              <a:rPr lang="en-US" sz="1110">
                <a:latin typeface="Arial"/>
                <a:ea typeface="Arial"/>
                <a:cs typeface="Arial"/>
                <a:sym typeface="Arial"/>
              </a:rPr>
              <a:t>Kafka thực hiện xử lý phân tán trên cơ sở từng phân vùng.</a:t>
            </a:r>
            <a:endParaRPr/>
          </a:p>
          <a:p>
            <a:pPr indent="0" lvl="0" marL="0" rtl="0" algn="l">
              <a:lnSpc>
                <a:spcPct val="80000"/>
              </a:lnSpc>
              <a:spcBef>
                <a:spcPts val="0"/>
              </a:spcBef>
              <a:spcAft>
                <a:spcPts val="0"/>
              </a:spcAft>
              <a:buNone/>
            </a:pPr>
            <a:r>
              <a:rPr lang="en-US" sz="1110">
                <a:latin typeface="Arial"/>
                <a:ea typeface="Arial"/>
                <a:cs typeface="Arial"/>
                <a:sym typeface="Arial"/>
              </a:rPr>
              <a:t>Khi thực hiện xử lý phân tán, Kafka không gửi dữ liệu cho tất cả các broker theo cùng một cách mà Kafka sẽ nhân bản dữ liệu cho các người theo dõi như thể nó đang nhân bản dữ liệu theo hướng Master-&gt;Slave.</a:t>
            </a:r>
            <a:endParaRPr/>
          </a:p>
          <a:p>
            <a:pPr indent="0" lvl="0" marL="0" rtl="0" algn="l">
              <a:lnSpc>
                <a:spcPct val="80000"/>
              </a:lnSpc>
              <a:spcBef>
                <a:spcPts val="0"/>
              </a:spcBef>
              <a:spcAft>
                <a:spcPts val="0"/>
              </a:spcAft>
              <a:buNone/>
            </a:pPr>
            <a:r>
              <a:rPr lang="en-US" sz="1110">
                <a:latin typeface="Arial"/>
                <a:ea typeface="Arial"/>
                <a:cs typeface="Arial"/>
                <a:sym typeface="Arial"/>
              </a:rPr>
              <a:t>Nói một cách dễ hiểu, Master trở thành Leader và Slave trở thành Follower.</a:t>
            </a:r>
            <a:endParaRPr sz="1110">
              <a:latin typeface="Arial"/>
              <a:ea typeface="Arial"/>
              <a:cs typeface="Arial"/>
              <a:sym typeface="Arial"/>
            </a:endParaRPr>
          </a:p>
        </p:txBody>
      </p:sp>
      <p:sp>
        <p:nvSpPr>
          <p:cNvPr id="4701" name="Google Shape;4701;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0" name="Shape 4720"/>
        <p:cNvGrpSpPr/>
        <p:nvPr/>
      </p:nvGrpSpPr>
      <p:grpSpPr>
        <a:xfrm>
          <a:off x="0" y="0"/>
          <a:ext cx="0" cy="0"/>
          <a:chOff x="0" y="0"/>
          <a:chExt cx="0" cy="0"/>
        </a:xfrm>
      </p:grpSpPr>
      <p:sp>
        <p:nvSpPr>
          <p:cNvPr id="4721" name="Google Shape;4721;p18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2" name="Google Shape;4722;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110">
                <a:latin typeface="Arial"/>
                <a:ea typeface="Arial"/>
                <a:cs typeface="Arial"/>
                <a:sym typeface="Arial"/>
              </a:rPr>
              <a:t>[Hướng dẫn của giảng viên]</a:t>
            </a:r>
            <a:endParaRPr/>
          </a:p>
          <a:p>
            <a:pPr indent="0" lvl="0" marL="0" rtl="0" algn="l">
              <a:lnSpc>
                <a:spcPct val="90000"/>
              </a:lnSpc>
              <a:spcBef>
                <a:spcPts val="0"/>
              </a:spcBef>
              <a:spcAft>
                <a:spcPts val="0"/>
              </a:spcAft>
              <a:buNone/>
            </a:pPr>
            <a:r>
              <a:rPr b="0" lang="en-US" sz="1110">
                <a:latin typeface="Arial"/>
                <a:ea typeface="Arial"/>
                <a:cs typeface="Arial"/>
                <a:sym typeface="Arial"/>
              </a:rPr>
              <a:t>Ví dụ này giải thích cách sao chép một chủ đề và nếu bạn xem cấu hình, nó có 4 phân vùng và bản sao có tổng cộng 3 hoặc 3 bộ dữ liệu.</a:t>
            </a:r>
            <a:endParaRPr/>
          </a:p>
          <a:p>
            <a:pPr indent="0" lvl="0" marL="0" rtl="0" algn="l">
              <a:lnSpc>
                <a:spcPct val="90000"/>
              </a:lnSpc>
              <a:spcBef>
                <a:spcPts val="0"/>
              </a:spcBef>
              <a:spcAft>
                <a:spcPts val="0"/>
              </a:spcAft>
              <a:buNone/>
            </a:pPr>
            <a:r>
              <a:rPr b="0" lang="en-US" sz="1110">
                <a:latin typeface="Arial"/>
                <a:ea typeface="Arial"/>
                <a:cs typeface="Arial"/>
                <a:sym typeface="Arial"/>
              </a:rPr>
              <a:t>Phân vùng sẽ do zookeeper lãnh đạo (trong Hadoop, zookeeper sẽ đóng vai trò là điều phối) để bầu ra một nhà lãnh đạo có thể hoặc không phải là nhà lãnh đạo của một số broker.</a:t>
            </a:r>
            <a:endParaRPr/>
          </a:p>
          <a:p>
            <a:pPr indent="0" lvl="0" marL="0" rtl="0" algn="l">
              <a:lnSpc>
                <a:spcPct val="90000"/>
              </a:lnSpc>
              <a:spcBef>
                <a:spcPts val="0"/>
              </a:spcBef>
              <a:spcAft>
                <a:spcPts val="0"/>
              </a:spcAft>
              <a:buNone/>
            </a:pPr>
            <a:r>
              <a:rPr b="0" lang="en-US" sz="1110">
                <a:latin typeface="Arial"/>
                <a:ea typeface="Arial"/>
                <a:cs typeface="Arial"/>
                <a:sym typeface="Arial"/>
              </a:rPr>
              <a:t>Điều này cung cấp khả năng chịu lỗi, đó là bởi vì một khi dữ liệu đã được sao chép sang nhiều máy, nó sẽ vẫn khả dụng ngay cả khi một trong những broker giữ dữ liệu này ngoại tuyến, vì một broker khác có thể phục vụ yêu cầu từ bản sao của nó.</a:t>
            </a:r>
            <a:endParaRPr/>
          </a:p>
          <a:p>
            <a:pPr indent="0" lvl="0" marL="0" rtl="0" algn="l">
              <a:lnSpc>
                <a:spcPct val="90000"/>
              </a:lnSpc>
              <a:spcBef>
                <a:spcPts val="0"/>
              </a:spcBef>
              <a:spcAft>
                <a:spcPts val="0"/>
              </a:spcAft>
              <a:buNone/>
            </a:pPr>
            <a:r>
              <a:rPr b="0" lang="en-US" sz="1110">
                <a:latin typeface="Arial"/>
                <a:ea typeface="Arial"/>
                <a:cs typeface="Arial"/>
                <a:sym typeface="Arial"/>
              </a:rPr>
              <a:t>Mặc dù chúng tôi tình cờ có hệ số sao chép là 3, ba phân vùng và ba broker, nhưng không nhất thiết là tất cả các broker sẽ có tất cả các phân vùng.</a:t>
            </a:r>
            <a:endParaRPr/>
          </a:p>
          <a:p>
            <a:pPr indent="0" lvl="0" marL="0" rtl="0" algn="l">
              <a:lnSpc>
                <a:spcPct val="90000"/>
              </a:lnSpc>
              <a:spcBef>
                <a:spcPts val="0"/>
              </a:spcBef>
              <a:spcAft>
                <a:spcPts val="0"/>
              </a:spcAft>
              <a:buNone/>
            </a:pPr>
            <a:r>
              <a:rPr b="0" lang="en-US" sz="1110">
                <a:latin typeface="Arial"/>
                <a:ea typeface="Arial"/>
                <a:cs typeface="Arial"/>
                <a:sym typeface="Arial"/>
              </a:rPr>
              <a:t>Trong một môi trường sản xuất điển hình, có nhiều phân vùng hơn broker.</a:t>
            </a:r>
            <a:endParaRPr/>
          </a:p>
          <a:p>
            <a:pPr indent="0" lvl="0" marL="0" rtl="0" algn="l">
              <a:lnSpc>
                <a:spcPct val="90000"/>
              </a:lnSpc>
              <a:spcBef>
                <a:spcPts val="0"/>
              </a:spcBef>
              <a:spcAft>
                <a:spcPts val="0"/>
              </a:spcAft>
              <a:buNone/>
            </a:pPr>
            <a:r>
              <a:rPr b="0" lang="en-US" sz="1110">
                <a:latin typeface="Arial"/>
                <a:ea typeface="Arial"/>
                <a:cs typeface="Arial"/>
                <a:sym typeface="Arial"/>
              </a:rPr>
              <a:t>Kafka không được xây dựng trên HDFS nên "sao chép" ở đây không liên quan gì đến sao chép khối HDFS.</a:t>
            </a:r>
            <a:endParaRPr b="0" sz="1110">
              <a:latin typeface="Arial"/>
              <a:ea typeface="Arial"/>
              <a:cs typeface="Arial"/>
              <a:sym typeface="Arial"/>
            </a:endParaRPr>
          </a:p>
          <a:p>
            <a:pPr indent="0" lvl="0" marL="0" rtl="0" algn="l">
              <a:lnSpc>
                <a:spcPct val="90000"/>
              </a:lnSpc>
              <a:spcBef>
                <a:spcPts val="0"/>
              </a:spcBef>
              <a:spcAft>
                <a:spcPts val="0"/>
              </a:spcAft>
              <a:buNone/>
            </a:pPr>
            <a:r>
              <a:t/>
            </a:r>
            <a:endParaRPr sz="1110">
              <a:latin typeface="Arial"/>
              <a:ea typeface="Arial"/>
              <a:cs typeface="Arial"/>
              <a:sym typeface="Arial"/>
            </a:endParaRPr>
          </a:p>
          <a:p>
            <a:pPr indent="0" lvl="0" marL="0" rtl="0" algn="l">
              <a:lnSpc>
                <a:spcPct val="90000"/>
              </a:lnSpc>
              <a:spcBef>
                <a:spcPts val="0"/>
              </a:spcBef>
              <a:spcAft>
                <a:spcPts val="0"/>
              </a:spcAft>
              <a:buNone/>
            </a:pPr>
            <a:r>
              <a:rPr b="1" lang="en-US" sz="1110">
                <a:latin typeface="Arial"/>
                <a:ea typeface="Arial"/>
                <a:cs typeface="Arial"/>
                <a:sym typeface="Arial"/>
              </a:rPr>
              <a:t>[Thông điệp chính]</a:t>
            </a:r>
            <a:endParaRPr/>
          </a:p>
          <a:p>
            <a:pPr indent="0" lvl="0" marL="0" rtl="0" algn="l">
              <a:lnSpc>
                <a:spcPct val="90000"/>
              </a:lnSpc>
              <a:spcBef>
                <a:spcPts val="0"/>
              </a:spcBef>
              <a:spcAft>
                <a:spcPts val="0"/>
              </a:spcAft>
              <a:buNone/>
            </a:pPr>
            <a:r>
              <a:rPr lang="en-US" sz="1110">
                <a:latin typeface="Arial"/>
                <a:ea typeface="Arial"/>
                <a:cs typeface="Arial"/>
                <a:sym typeface="Arial"/>
              </a:rPr>
              <a:t>ISR(In-Sync Replicas)</a:t>
            </a:r>
            <a:endParaRPr/>
          </a:p>
          <a:p>
            <a:pPr indent="0" lvl="0" marL="0" rtl="0" algn="l">
              <a:lnSpc>
                <a:spcPct val="90000"/>
              </a:lnSpc>
              <a:spcBef>
                <a:spcPts val="0"/>
              </a:spcBef>
              <a:spcAft>
                <a:spcPts val="0"/>
              </a:spcAft>
              <a:buNone/>
            </a:pPr>
            <a:r>
              <a:rPr lang="en-US" sz="1110">
                <a:latin typeface="Arial"/>
                <a:ea typeface="Arial"/>
                <a:cs typeface="Arial"/>
                <a:sym typeface="Arial"/>
              </a:rPr>
              <a:t>ISR bao gồm một phân vùng dẫn đầu và một phân vùng theo dõi.</a:t>
            </a:r>
            <a:endParaRPr/>
          </a:p>
          <a:p>
            <a:pPr indent="0" lvl="0" marL="0" rtl="0" algn="l">
              <a:lnSpc>
                <a:spcPct val="90000"/>
              </a:lnSpc>
              <a:spcBef>
                <a:spcPts val="0"/>
              </a:spcBef>
              <a:spcAft>
                <a:spcPts val="0"/>
              </a:spcAft>
              <a:buNone/>
            </a:pPr>
            <a:r>
              <a:rPr lang="en-US" sz="1110">
                <a:latin typeface="Arial"/>
                <a:ea typeface="Arial"/>
                <a:cs typeface="Arial"/>
                <a:sym typeface="Arial"/>
              </a:rPr>
              <a:t>Nghĩa là, nhà sản xuất gửi một thông báo đến phân vùng dẫn đầu và trình đọc sao chép dữ liệu sang phân vùng theo dõi, phân vùng này sẽ tự xem xét.</a:t>
            </a:r>
            <a:endParaRPr/>
          </a:p>
          <a:p>
            <a:pPr indent="0" lvl="0" marL="0" rtl="0" algn="l">
              <a:lnSpc>
                <a:spcPct val="90000"/>
              </a:lnSpc>
              <a:spcBef>
                <a:spcPts val="0"/>
              </a:spcBef>
              <a:spcAft>
                <a:spcPts val="0"/>
              </a:spcAft>
              <a:buNone/>
            </a:pPr>
            <a:r>
              <a:rPr lang="en-US" sz="1110">
                <a:solidFill>
                  <a:schemeClr val="dk1"/>
                </a:solidFill>
                <a:latin typeface="Arial"/>
                <a:ea typeface="Arial"/>
                <a:cs typeface="Arial"/>
                <a:sym typeface="Arial"/>
              </a:rPr>
              <a:t>Vai trò của zookeeper</a:t>
            </a:r>
            <a:endParaRPr sz="1110">
              <a:solidFill>
                <a:schemeClr val="dk1"/>
              </a:solidFill>
              <a:latin typeface="Arial"/>
              <a:ea typeface="Arial"/>
              <a:cs typeface="Arial"/>
              <a:sym typeface="Arial"/>
            </a:endParaRPr>
          </a:p>
          <a:p>
            <a:pPr indent="0" lvl="0" marL="0" rtl="0" algn="l">
              <a:lnSpc>
                <a:spcPct val="90000"/>
              </a:lnSpc>
              <a:spcBef>
                <a:spcPts val="0"/>
              </a:spcBef>
              <a:spcAft>
                <a:spcPts val="0"/>
              </a:spcAft>
              <a:buNone/>
            </a:pPr>
            <a:r>
              <a:rPr lang="en-US" sz="1110">
                <a:solidFill>
                  <a:schemeClr val="dk1"/>
                </a:solidFill>
                <a:latin typeface="Arial"/>
                <a:ea typeface="Arial"/>
                <a:cs typeface="Arial"/>
                <a:sym typeface="Arial"/>
              </a:rPr>
              <a:t>- Lưu siêu dữ liệu cần thiết để chạy Kafka</a:t>
            </a:r>
            <a:endParaRPr/>
          </a:p>
          <a:p>
            <a:pPr indent="0" lvl="0" marL="0" rtl="0" algn="l">
              <a:lnSpc>
                <a:spcPct val="90000"/>
              </a:lnSpc>
              <a:spcBef>
                <a:spcPts val="0"/>
              </a:spcBef>
              <a:spcAft>
                <a:spcPts val="0"/>
              </a:spcAft>
              <a:buNone/>
            </a:pPr>
            <a:r>
              <a:rPr lang="en-US" sz="1110">
                <a:solidFill>
                  <a:schemeClr val="dk1"/>
                </a:solidFill>
                <a:latin typeface="Arial"/>
                <a:ea typeface="Arial"/>
                <a:cs typeface="Arial"/>
                <a:sym typeface="Arial"/>
              </a:rPr>
              <a:t>- Chẳng hạn như vị trí phân vùng chủ đề, tên nhóm người tiêu dùng, v.v.</a:t>
            </a:r>
            <a:endParaRPr sz="1110">
              <a:solidFill>
                <a:schemeClr val="dk1"/>
              </a:solidFill>
              <a:latin typeface="Arial"/>
              <a:ea typeface="Arial"/>
              <a:cs typeface="Arial"/>
              <a:sym typeface="Arial"/>
            </a:endParaRPr>
          </a:p>
        </p:txBody>
      </p:sp>
      <p:sp>
        <p:nvSpPr>
          <p:cNvPr id="4723" name="Google Shape;4723;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4" name="Shape 4764"/>
        <p:cNvGrpSpPr/>
        <p:nvPr/>
      </p:nvGrpSpPr>
      <p:grpSpPr>
        <a:xfrm>
          <a:off x="0" y="0"/>
          <a:ext cx="0" cy="0"/>
          <a:chOff x="0" y="0"/>
          <a:chExt cx="0" cy="0"/>
        </a:xfrm>
      </p:grpSpPr>
      <p:sp>
        <p:nvSpPr>
          <p:cNvPr id="4765" name="Google Shape;4765;p19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6" name="Google Shape;4766;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110">
                <a:latin typeface="Arial"/>
                <a:ea typeface="Arial"/>
                <a:cs typeface="Arial"/>
                <a:sym typeface="Arial"/>
              </a:rPr>
              <a:t>[Hướng dẫn của giảng viên]</a:t>
            </a:r>
            <a:endParaRPr/>
          </a:p>
          <a:p>
            <a:pPr indent="0" lvl="0" marL="0" rtl="0" algn="l">
              <a:lnSpc>
                <a:spcPct val="90000"/>
              </a:lnSpc>
              <a:spcBef>
                <a:spcPts val="0"/>
              </a:spcBef>
              <a:spcAft>
                <a:spcPts val="0"/>
              </a:spcAft>
              <a:buNone/>
            </a:pPr>
            <a:r>
              <a:rPr lang="en-US" sz="1110">
                <a:latin typeface="Arial"/>
                <a:ea typeface="Arial"/>
                <a:cs typeface="Arial"/>
                <a:sym typeface="Arial"/>
              </a:rPr>
              <a:t>Các phân vùng trong nhật ký được phân phối trên các máy chủ trong Cụm Kafka, với mỗi máy chủ xử lý dữ liệu và yêu cầu chia sẻ phân vùng.</a:t>
            </a:r>
            <a:endParaRPr/>
          </a:p>
          <a:p>
            <a:pPr indent="0" lvl="0" marL="0" rtl="0" algn="l">
              <a:lnSpc>
                <a:spcPct val="90000"/>
              </a:lnSpc>
              <a:spcBef>
                <a:spcPts val="0"/>
              </a:spcBef>
              <a:spcAft>
                <a:spcPts val="0"/>
              </a:spcAft>
              <a:buNone/>
            </a:pPr>
            <a:r>
              <a:rPr lang="en-US" sz="1110">
                <a:latin typeface="Arial"/>
                <a:ea typeface="Arial"/>
                <a:cs typeface="Arial"/>
                <a:sym typeface="Arial"/>
              </a:rPr>
              <a:t>Mỗi phân vùng được sao chép trên một số lượng máy chủ có thể định cấu hình để có khả năng chịu lỗi.</a:t>
            </a:r>
            <a:endParaRPr/>
          </a:p>
          <a:p>
            <a:pPr indent="0" lvl="0" marL="0" rtl="0" algn="l">
              <a:lnSpc>
                <a:spcPct val="90000"/>
              </a:lnSpc>
              <a:spcBef>
                <a:spcPts val="0"/>
              </a:spcBef>
              <a:spcAft>
                <a:spcPts val="0"/>
              </a:spcAft>
              <a:buNone/>
            </a:pPr>
            <a:r>
              <a:rPr lang="en-US" sz="1110">
                <a:latin typeface="Arial"/>
                <a:ea typeface="Arial"/>
                <a:cs typeface="Arial"/>
                <a:sym typeface="Arial"/>
              </a:rPr>
              <a:t>Để đồng bộ hóa với đường dẫn, các bản sao sẽ gửi yêu cầu tìm nạp tới đường dẫn.</a:t>
            </a:r>
            <a:endParaRPr/>
          </a:p>
          <a:p>
            <a:pPr indent="0" lvl="0" marL="0" rtl="0" algn="l">
              <a:lnSpc>
                <a:spcPct val="90000"/>
              </a:lnSpc>
              <a:spcBef>
                <a:spcPts val="0"/>
              </a:spcBef>
              <a:spcAft>
                <a:spcPts val="0"/>
              </a:spcAft>
              <a:buNone/>
            </a:pPr>
            <a:r>
              <a:rPr lang="en-US" sz="1110">
                <a:latin typeface="Arial"/>
                <a:ea typeface="Arial"/>
                <a:cs typeface="Arial"/>
                <a:sym typeface="Arial"/>
              </a:rPr>
              <a:t>Đây là cùng một loại yêu cầu mà người tiêu dùng gửi để đọc tin nhắn.</a:t>
            </a:r>
            <a:endParaRPr/>
          </a:p>
          <a:p>
            <a:pPr indent="0" lvl="0" marL="0" rtl="0" algn="l">
              <a:lnSpc>
                <a:spcPct val="90000"/>
              </a:lnSpc>
              <a:spcBef>
                <a:spcPts val="0"/>
              </a:spcBef>
              <a:spcAft>
                <a:spcPts val="0"/>
              </a:spcAft>
              <a:buNone/>
            </a:pPr>
            <a:r>
              <a:rPr lang="en-US" sz="1110">
                <a:latin typeface="Arial"/>
                <a:ea typeface="Arial"/>
                <a:cs typeface="Arial"/>
                <a:sym typeface="Arial"/>
              </a:rPr>
              <a:t>Và để đáp lại, nhà lãnh đạo gửi một thông điệp đến các bản sao.</a:t>
            </a:r>
            <a:endParaRPr sz="1110">
              <a:latin typeface="Arial"/>
              <a:ea typeface="Arial"/>
              <a:cs typeface="Arial"/>
              <a:sym typeface="Arial"/>
            </a:endParaRPr>
          </a:p>
          <a:p>
            <a:pPr indent="0" lvl="0" marL="0" rtl="0" algn="l">
              <a:lnSpc>
                <a:spcPct val="90000"/>
              </a:lnSpc>
              <a:spcBef>
                <a:spcPts val="0"/>
              </a:spcBef>
              <a:spcAft>
                <a:spcPts val="0"/>
              </a:spcAft>
              <a:buNone/>
            </a:pPr>
            <a:r>
              <a:t/>
            </a:r>
            <a:endParaRPr sz="1110">
              <a:latin typeface="Arial"/>
              <a:ea typeface="Arial"/>
              <a:cs typeface="Arial"/>
              <a:sym typeface="Arial"/>
            </a:endParaRPr>
          </a:p>
          <a:p>
            <a:pPr indent="0" lvl="0" marL="0" rtl="0" algn="l">
              <a:lnSpc>
                <a:spcPct val="90000"/>
              </a:lnSpc>
              <a:spcBef>
                <a:spcPts val="0"/>
              </a:spcBef>
              <a:spcAft>
                <a:spcPts val="0"/>
              </a:spcAft>
              <a:buNone/>
            </a:pPr>
            <a:r>
              <a:rPr b="1" lang="en-US" sz="1110">
                <a:latin typeface="Arial"/>
                <a:ea typeface="Arial"/>
                <a:cs typeface="Arial"/>
                <a:sym typeface="Arial"/>
              </a:rPr>
              <a:t>[Thông điệp chính]</a:t>
            </a:r>
            <a:endParaRPr/>
          </a:p>
          <a:p>
            <a:pPr indent="0" lvl="0" marL="0" marR="0" rtl="0" algn="l">
              <a:lnSpc>
                <a:spcPct val="90000"/>
              </a:lnSpc>
              <a:spcBef>
                <a:spcPts val="333"/>
              </a:spcBef>
              <a:spcAft>
                <a:spcPts val="0"/>
              </a:spcAft>
              <a:buClr>
                <a:schemeClr val="dk1"/>
              </a:buClr>
              <a:buSzPts val="1110"/>
              <a:buFont typeface="Arial"/>
              <a:buNone/>
            </a:pPr>
            <a:r>
              <a:rPr b="0" i="0" lang="en-US" sz="1110">
                <a:solidFill>
                  <a:schemeClr val="dk1"/>
                </a:solidFill>
                <a:latin typeface="Arial"/>
                <a:ea typeface="Arial"/>
                <a:cs typeface="Arial"/>
                <a:sym typeface="Arial"/>
              </a:rPr>
              <a:t>Sơ đồ này mô tả giao diện của một chủ đề với ba phân vùng được sao chép cho từng người trong số ba broker trong cụm.</a:t>
            </a:r>
            <a:endParaRPr/>
          </a:p>
          <a:p>
            <a:pPr indent="0" lvl="0" marL="0" marR="0" rtl="0" algn="l">
              <a:lnSpc>
                <a:spcPct val="90000"/>
              </a:lnSpc>
              <a:spcBef>
                <a:spcPts val="333"/>
              </a:spcBef>
              <a:spcAft>
                <a:spcPts val="0"/>
              </a:spcAft>
              <a:buClr>
                <a:schemeClr val="dk1"/>
              </a:buClr>
              <a:buSzPts val="1110"/>
              <a:buFont typeface="Arial"/>
              <a:buNone/>
            </a:pPr>
            <a:r>
              <a:rPr b="0" i="0" lang="en-US" sz="1110">
                <a:solidFill>
                  <a:schemeClr val="dk1"/>
                </a:solidFill>
                <a:latin typeface="Arial"/>
                <a:ea typeface="Arial"/>
                <a:cs typeface="Arial"/>
                <a:sym typeface="Arial"/>
              </a:rPr>
              <a:t>Broker A là người dẫn đầu phân vùng 1 và là người theo dõi phân vùng 2 và 3 (tất cả các bản sao đều giống hệt nhau về mặt chức năng, vì vậy không có ý nghĩa gì về việc đâu là “bản gốc”).</a:t>
            </a:r>
            <a:endParaRPr/>
          </a:p>
          <a:p>
            <a:pPr indent="0" lvl="0" marL="0" marR="0" rtl="0" algn="l">
              <a:lnSpc>
                <a:spcPct val="90000"/>
              </a:lnSpc>
              <a:spcBef>
                <a:spcPts val="333"/>
              </a:spcBef>
              <a:spcAft>
                <a:spcPts val="0"/>
              </a:spcAft>
              <a:buClr>
                <a:schemeClr val="dk1"/>
              </a:buClr>
              <a:buSzPts val="1110"/>
              <a:buFont typeface="Arial"/>
              <a:buNone/>
            </a:pPr>
            <a:r>
              <a:rPr b="0" i="0" lang="en-US" sz="1110">
                <a:solidFill>
                  <a:schemeClr val="dk1"/>
                </a:solidFill>
                <a:latin typeface="Arial"/>
                <a:ea typeface="Arial"/>
                <a:cs typeface="Arial"/>
                <a:sym typeface="Arial"/>
              </a:rPr>
              <a:t>Broker B tình cờ là người lãnh đạo của phân vùng 2 nhưng là người theo dõi phân vùng 1 và 3.</a:t>
            </a:r>
            <a:endParaRPr/>
          </a:p>
          <a:p>
            <a:pPr indent="0" lvl="0" marL="0" marR="0" rtl="0" algn="l">
              <a:lnSpc>
                <a:spcPct val="90000"/>
              </a:lnSpc>
              <a:spcBef>
                <a:spcPts val="333"/>
              </a:spcBef>
              <a:spcAft>
                <a:spcPts val="0"/>
              </a:spcAft>
              <a:buClr>
                <a:schemeClr val="dk1"/>
              </a:buClr>
              <a:buSzPts val="1110"/>
              <a:buFont typeface="Arial"/>
              <a:buNone/>
            </a:pPr>
            <a:r>
              <a:rPr b="0" i="0" lang="en-US" sz="1110">
                <a:solidFill>
                  <a:schemeClr val="dk1"/>
                </a:solidFill>
                <a:latin typeface="Arial"/>
                <a:ea typeface="Arial"/>
                <a:cs typeface="Arial"/>
                <a:sym typeface="Arial"/>
              </a:rPr>
              <a:t>Cuối cùng, Broker C là nhà lãnh đạo của phân vùng 3 nhưng là người theo dõi phân vùng 1 và 2.</a:t>
            </a:r>
            <a:endParaRPr/>
          </a:p>
          <a:p>
            <a:pPr indent="0" lvl="0" marL="0" marR="0" rtl="0" algn="l">
              <a:lnSpc>
                <a:spcPct val="90000"/>
              </a:lnSpc>
              <a:spcBef>
                <a:spcPts val="333"/>
              </a:spcBef>
              <a:spcAft>
                <a:spcPts val="0"/>
              </a:spcAft>
              <a:buClr>
                <a:schemeClr val="dk1"/>
              </a:buClr>
              <a:buSzPts val="1110"/>
              <a:buFont typeface="Arial"/>
              <a:buNone/>
            </a:pPr>
            <a:r>
              <a:rPr b="0" i="0" lang="en-US" sz="1110">
                <a:solidFill>
                  <a:schemeClr val="dk1"/>
                </a:solidFill>
                <a:latin typeface="Arial"/>
                <a:ea typeface="Arial"/>
                <a:cs typeface="Arial"/>
                <a:sym typeface="Arial"/>
              </a:rPr>
              <a:t>Nếu Broker A gặp sự cố hoặc ngoại tuyến, thì Broker B hoặc Broker C sẽ tự động được bầu làm lãnh đạo mới.</a:t>
            </a:r>
            <a:endParaRPr b="0" sz="1110">
              <a:latin typeface="Arial"/>
              <a:ea typeface="Arial"/>
              <a:cs typeface="Arial"/>
              <a:sym typeface="Arial"/>
            </a:endParaRPr>
          </a:p>
          <a:p>
            <a:pPr indent="0" lvl="0" marL="0" rtl="0" algn="l">
              <a:lnSpc>
                <a:spcPct val="90000"/>
              </a:lnSpc>
              <a:spcBef>
                <a:spcPts val="0"/>
              </a:spcBef>
              <a:spcAft>
                <a:spcPts val="0"/>
              </a:spcAft>
              <a:buNone/>
            </a:pPr>
            <a:r>
              <a:t/>
            </a:r>
            <a:endParaRPr sz="1110">
              <a:latin typeface="Arial"/>
              <a:ea typeface="Arial"/>
              <a:cs typeface="Arial"/>
              <a:sym typeface="Arial"/>
            </a:endParaRPr>
          </a:p>
        </p:txBody>
      </p:sp>
      <p:sp>
        <p:nvSpPr>
          <p:cNvPr id="4767" name="Google Shape;4767;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3" name="Shape 4793"/>
        <p:cNvGrpSpPr/>
        <p:nvPr/>
      </p:nvGrpSpPr>
      <p:grpSpPr>
        <a:xfrm>
          <a:off x="0" y="0"/>
          <a:ext cx="0" cy="0"/>
          <a:chOff x="0" y="0"/>
          <a:chExt cx="0" cy="0"/>
        </a:xfrm>
      </p:grpSpPr>
      <p:sp>
        <p:nvSpPr>
          <p:cNvPr id="4794" name="Google Shape;4794;p19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5" name="Google Shape;4795;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Khi nhà sản xuất chuyển dữ liệu đến phân vùng chủ đề, phần chính được truyền vào thời điểm này là phân vùng dẫn và phương thức thực hiện khác nhau tùy thuộc vào tùy chọn ack.</a:t>
            </a:r>
            <a:endParaRPr/>
          </a:p>
          <a:p>
            <a:pPr indent="0" lvl="0" marL="0" rtl="0" algn="l">
              <a:spcBef>
                <a:spcPts val="0"/>
              </a:spcBef>
              <a:spcAft>
                <a:spcPts val="0"/>
              </a:spcAft>
              <a:buNone/>
            </a:pPr>
            <a:r>
              <a:rPr b="0" lang="en-US">
                <a:latin typeface="Arial"/>
                <a:ea typeface="Arial"/>
                <a:cs typeface="Arial"/>
                <a:sym typeface="Arial"/>
              </a:rPr>
              <a:t>ISR khả dụng tối thiểu cũng có thể được định cấu hình sao cho lỗi được trả về nếu không có đủ bản sao để sao chép dữ liệu</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1" lang="en-US">
                <a:latin typeface="Arial"/>
                <a:ea typeface="Arial"/>
                <a:cs typeface="Arial"/>
                <a:sym typeface="Arial"/>
              </a:rPr>
              <a:t>Trong trường hợp Ack = 0,</a:t>
            </a:r>
            <a:endParaRPr b="1">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Nhà sản xuất chuyển dữ liệu đến phân vùng của nhà lãnh đạo và không nhận được giá trị phản hồi về việc có nhận được hay không.</a:t>
            </a:r>
            <a:endParaRPr/>
          </a:p>
          <a:p>
            <a:pPr indent="0" lvl="0" marL="0" rtl="0" algn="l">
              <a:spcBef>
                <a:spcPts val="0"/>
              </a:spcBef>
              <a:spcAft>
                <a:spcPts val="0"/>
              </a:spcAft>
              <a:buNone/>
            </a:pPr>
            <a:r>
              <a:rPr b="0" lang="en-US">
                <a:latin typeface="Arial"/>
                <a:ea typeface="Arial"/>
                <a:cs typeface="Arial"/>
                <a:sym typeface="Arial"/>
              </a:rPr>
              <a:t>Vì vậy, bạn không thể biết liệu dữ liệu đã được gửi thành công đến phân vùng của người dẫn đầu hay được sao chép vào phân vùng theo dõi.</a:t>
            </a:r>
            <a:endParaRPr/>
          </a:p>
          <a:p>
            <a:pPr indent="0" lvl="0" marL="0" rtl="0" algn="l">
              <a:spcBef>
                <a:spcPts val="0"/>
              </a:spcBef>
              <a:spcAft>
                <a:spcPts val="0"/>
              </a:spcAft>
              <a:buNone/>
            </a:pPr>
            <a:r>
              <a:rPr b="0" lang="en-US">
                <a:latin typeface="Arial"/>
                <a:ea typeface="Arial"/>
                <a:cs typeface="Arial"/>
                <a:sym typeface="Arial"/>
              </a:rPr>
              <a:t>Tức là, tốc độ gửi đến phân vùng lãnh đạo nhanh, nhưng leader partition broker chưa xác nhận rằng nó đã được gửi trong trường hợp xảy ra lỗi và có khả năng mất dữ liệu.</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4796" name="Google Shape;4796;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Bảng bên dưới có thể có các cột trong đó dữ liệu bao gồm dấu phẩy như một phần của dữ liệu.</a:t>
            </a:r>
            <a:endParaRPr/>
          </a:p>
          <a:p>
            <a:pPr indent="0" lvl="0" marL="0" rtl="0" algn="l">
              <a:spcBef>
                <a:spcPts val="0"/>
              </a:spcBef>
              <a:spcAft>
                <a:spcPts val="0"/>
              </a:spcAft>
              <a:buNone/>
            </a:pPr>
            <a:r>
              <a:rPr b="0" lang="en-US">
                <a:latin typeface="Arial"/>
                <a:ea typeface="Arial"/>
                <a:cs typeface="Arial"/>
                <a:sym typeface="Arial"/>
              </a:rPr>
              <a:t>Trong trường hợp này, chúng tôi sẽ phải thay đổi dấu phân cách nếu không chúng tôi sẽ khớp sai các cột với dữ liệu của nó.</a:t>
            </a:r>
            <a:endParaRPr/>
          </a:p>
          <a:p>
            <a:pPr indent="0" lvl="0" marL="0" rtl="0" algn="l">
              <a:spcBef>
                <a:spcPts val="0"/>
              </a:spcBef>
              <a:spcAft>
                <a:spcPts val="0"/>
              </a:spcAft>
              <a:buNone/>
            </a:pPr>
            <a:r>
              <a:rPr b="0" lang="en-US">
                <a:latin typeface="Arial"/>
                <a:ea typeface="Arial"/>
                <a:cs typeface="Arial"/>
                <a:sym typeface="Arial"/>
              </a:rPr>
              <a:t>Một tab đôi khi được sử dụng nhưng nhiều người dùng chọn sử dụng một số chuỗi ký tự điều khiển để đảm bảo rằng sẽ hoàn toàn không có cơ hội va chạm các mục nhập dữ liệu thực với các dấu phân cách.</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Theo mặc định, Sqoop lưu dữ liệu đã nhập dưới dạng văn bản sẽ có dấu phân cách bằng dấu phẩy (,).</a:t>
            </a:r>
            <a:endParaRPr/>
          </a:p>
          <a:p>
            <a:pPr indent="0" lvl="0" marL="0" rtl="0" algn="l">
              <a:spcBef>
                <a:spcPts val="0"/>
              </a:spcBef>
              <a:spcAft>
                <a:spcPts val="0"/>
              </a:spcAft>
              <a:buNone/>
            </a:pPr>
            <a:r>
              <a:rPr b="0" lang="en-US">
                <a:latin typeface="Arial"/>
                <a:ea typeface="Arial"/>
                <a:cs typeface="Arial"/>
                <a:sym typeface="Arial"/>
              </a:rPr>
              <a:t>Vì nhiều lý do, chúng tôi có thể muốn chỉ định một dấu phân cách khác.</a:t>
            </a:r>
            <a:endParaRPr b="0">
              <a:latin typeface="Arial"/>
              <a:ea typeface="Arial"/>
              <a:cs typeface="Arial"/>
              <a:sym typeface="Arial"/>
            </a:endParaRPr>
          </a:p>
          <a:p>
            <a:pPr indent="0" lvl="0" marL="0" rtl="0" algn="l">
              <a:spcBef>
                <a:spcPts val="0"/>
              </a:spcBef>
              <a:spcAft>
                <a:spcPts val="0"/>
              </a:spcAft>
              <a:buNone/>
            </a:pPr>
            <a:r>
              <a:t/>
            </a:r>
            <a:endParaRPr b="0" sz="1200">
              <a:solidFill>
                <a:schemeClr val="dk1"/>
              </a:solidFill>
              <a:latin typeface="Arial"/>
              <a:ea typeface="Arial"/>
              <a:cs typeface="Arial"/>
              <a:sym typeface="Arial"/>
            </a:endParaRPr>
          </a:p>
          <a:p>
            <a:pPr indent="0" lvl="0" marL="0" rtl="0" algn="l">
              <a:spcBef>
                <a:spcPts val="0"/>
              </a:spcBef>
              <a:spcAft>
                <a:spcPts val="0"/>
              </a:spcAft>
              <a:buNone/>
            </a:pPr>
            <a:r>
              <a:rPr b="1" lang="en-US" sz="1200">
                <a:solidFill>
                  <a:schemeClr val="dk1"/>
                </a:solidFill>
                <a:latin typeface="Arial"/>
                <a:ea typeface="Arial"/>
                <a:cs typeface="Arial"/>
                <a:sym typeface="Arial"/>
              </a:rPr>
              <a:t>[Tài liệu 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https://sqoop.apache.org/docs/1.4.7/SqoopUserGuide.html#_purpose</a:t>
            </a:r>
            <a:endParaRPr b="0">
              <a:latin typeface="Arial"/>
              <a:ea typeface="Arial"/>
              <a:cs typeface="Arial"/>
              <a:sym typeface="Arial"/>
            </a:endParaRPr>
          </a:p>
        </p:txBody>
      </p:sp>
      <p:sp>
        <p:nvSpPr>
          <p:cNvPr id="359" name="Google Shape;35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9" name="Shape 4819"/>
        <p:cNvGrpSpPr/>
        <p:nvPr/>
      </p:nvGrpSpPr>
      <p:grpSpPr>
        <a:xfrm>
          <a:off x="0" y="0"/>
          <a:ext cx="0" cy="0"/>
          <a:chOff x="0" y="0"/>
          <a:chExt cx="0" cy="0"/>
        </a:xfrm>
      </p:grpSpPr>
      <p:sp>
        <p:nvSpPr>
          <p:cNvPr id="4820" name="Google Shape;4820;p19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1" name="Google Shape;4821;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1" lang="en-US">
                <a:latin typeface="Arial"/>
                <a:ea typeface="Arial"/>
                <a:cs typeface="Arial"/>
                <a:sym typeface="Arial"/>
              </a:rPr>
              <a:t>Trong trường hợp Ack = 1,</a:t>
            </a:r>
            <a:endParaRPr/>
          </a:p>
          <a:p>
            <a:pPr indent="0" lvl="0" marL="0" rtl="0" algn="l">
              <a:spcBef>
                <a:spcPts val="0"/>
              </a:spcBef>
              <a:spcAft>
                <a:spcPts val="0"/>
              </a:spcAft>
              <a:buNone/>
            </a:pPr>
            <a:r>
              <a:rPr b="0" lang="en-US">
                <a:latin typeface="Arial"/>
                <a:ea typeface="Arial"/>
                <a:cs typeface="Arial"/>
                <a:sym typeface="Arial"/>
              </a:rPr>
              <a:t>Nhà sản xuất chuyển dữ liệu đến phân vùng của nhà lãnh đạo và nhận giá trị phản hồi (Ack) để nhận nó.</a:t>
            </a:r>
            <a:endParaRPr/>
          </a:p>
          <a:p>
            <a:pPr indent="0" lvl="0" marL="0" rtl="0" algn="l">
              <a:spcBef>
                <a:spcPts val="0"/>
              </a:spcBef>
              <a:spcAft>
                <a:spcPts val="0"/>
              </a:spcAft>
              <a:buNone/>
            </a:pPr>
            <a:r>
              <a:rPr b="0" lang="en-US">
                <a:latin typeface="Arial"/>
                <a:ea typeface="Arial"/>
                <a:cs typeface="Arial"/>
                <a:sym typeface="Arial"/>
              </a:rPr>
              <a:t>Vì vậy, nhà sản xuất biết dữ liệu đã được gửi thành công đến phân vùng người đọc, nhưng nó không biết để sao chép vào phân vùng người theo dõi.</a:t>
            </a:r>
            <a:endParaRPr/>
          </a:p>
          <a:p>
            <a:pPr indent="0" lvl="0" marL="0" rtl="0" algn="l">
              <a:spcBef>
                <a:spcPts val="0"/>
              </a:spcBef>
              <a:spcAft>
                <a:spcPts val="0"/>
              </a:spcAft>
              <a:buNone/>
            </a:pPr>
            <a:r>
              <a:rPr b="0" lang="en-US">
                <a:latin typeface="Arial"/>
                <a:ea typeface="Arial"/>
                <a:cs typeface="Arial"/>
                <a:sym typeface="Arial"/>
              </a:rPr>
              <a:t>Nó chưa xác nhận rằng nó đã được sao chép thành công sang các phân vùng người theo dõi còn lại.</a:t>
            </a:r>
            <a:endParaRPr/>
          </a:p>
          <a:p>
            <a:pPr indent="0" lvl="0" marL="0" rtl="0" algn="l">
              <a:spcBef>
                <a:spcPts val="0"/>
              </a:spcBef>
              <a:spcAft>
                <a:spcPts val="0"/>
              </a:spcAft>
              <a:buNone/>
            </a:pPr>
            <a:r>
              <a:rPr b="0" lang="en-US">
                <a:latin typeface="Arial"/>
                <a:ea typeface="Arial"/>
                <a:cs typeface="Arial"/>
                <a:sym typeface="Arial"/>
              </a:rPr>
              <a:t>Nghĩa là, nếu phân vùng của người dẫn đầu nhận được dữ liệu và broker bị lỗi ngay lập tức, có khả năng mất dữ liệu và không có dữ liệu nào được chuyển đến các phân vùng theo dõi còn lại.</a:t>
            </a:r>
            <a:endParaRPr/>
          </a:p>
        </p:txBody>
      </p:sp>
      <p:sp>
        <p:nvSpPr>
          <p:cNvPr id="4822" name="Google Shape;4822;p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1" name="Shape 4851"/>
        <p:cNvGrpSpPr/>
        <p:nvPr/>
      </p:nvGrpSpPr>
      <p:grpSpPr>
        <a:xfrm>
          <a:off x="0" y="0"/>
          <a:ext cx="0" cy="0"/>
          <a:chOff x="0" y="0"/>
          <a:chExt cx="0" cy="0"/>
        </a:xfrm>
      </p:grpSpPr>
      <p:sp>
        <p:nvSpPr>
          <p:cNvPr id="4852" name="Google Shape;4852;p19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3" name="Google Shape;4853;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1" lang="en-US">
                <a:latin typeface="Arial"/>
                <a:ea typeface="Arial"/>
                <a:cs typeface="Arial"/>
                <a:sym typeface="Arial"/>
              </a:rPr>
              <a:t>Trong trường hợp Ack = All(-1),</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Nhà sản xuất chuyển dữ liệu đến phân vùng của người lãnh đạo và chuyển dữ liệu thành công cho tất cả những người theo dõi và nhận giá trị phản hồi (Ack) từ họ.</a:t>
            </a:r>
            <a:endParaRPr/>
          </a:p>
          <a:p>
            <a:pPr indent="0" lvl="0" marL="0" rtl="0" algn="l">
              <a:spcBef>
                <a:spcPts val="0"/>
              </a:spcBef>
              <a:spcAft>
                <a:spcPts val="0"/>
              </a:spcAft>
              <a:buNone/>
            </a:pPr>
            <a:r>
              <a:rPr b="0" lang="en-US">
                <a:latin typeface="Arial"/>
                <a:ea typeface="Arial"/>
                <a:cs typeface="Arial"/>
                <a:sym typeface="Arial"/>
              </a:rPr>
              <a:t>Sau đó, xác nhận rằng quá trình sao chép thành công đối với các phân vùng người theo dõi còn lại.</a:t>
            </a:r>
            <a:endParaRPr/>
          </a:p>
          <a:p>
            <a:pPr indent="0" lvl="0" marL="0" rtl="0" algn="l">
              <a:spcBef>
                <a:spcPts val="0"/>
              </a:spcBef>
              <a:spcAft>
                <a:spcPts val="0"/>
              </a:spcAft>
              <a:buNone/>
            </a:pPr>
            <a:r>
              <a:rPr b="0" lang="en-US">
                <a:latin typeface="Arial"/>
                <a:ea typeface="Arial"/>
                <a:cs typeface="Arial"/>
                <a:sym typeface="Arial"/>
              </a:rPr>
              <a:t>Nói cách khác, mặc dù khả năng mất dữ liệu là nhỏ nhưng có nhiều quy trình xác nhận so với ack1 và ack0 và tốc độ truyền dữ liệu chậm.</a:t>
            </a:r>
            <a:endParaRPr/>
          </a:p>
        </p:txBody>
      </p:sp>
      <p:sp>
        <p:nvSpPr>
          <p:cNvPr id="4854" name="Google Shape;4854;p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1" name="Shape 4881"/>
        <p:cNvGrpSpPr/>
        <p:nvPr/>
      </p:nvGrpSpPr>
      <p:grpSpPr>
        <a:xfrm>
          <a:off x="0" y="0"/>
          <a:ext cx="0" cy="0"/>
          <a:chOff x="0" y="0"/>
          <a:chExt cx="0" cy="0"/>
        </a:xfrm>
      </p:grpSpPr>
      <p:sp>
        <p:nvSpPr>
          <p:cNvPr id="4882" name="Google Shape;4882;p19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3" name="Google Shape;4883;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1" lang="en-US">
                <a:latin typeface="Arial"/>
                <a:ea typeface="Arial"/>
                <a:cs typeface="Arial"/>
                <a:sym typeface="Arial"/>
              </a:rPr>
              <a:t>Min.insync.replicas là một cấu hình trên nhà môi giới biểu thị số lượng bản sao không đồng bộ tối thiểu cần có để broker cho phép yêu cầu acks=all.</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Vì Hệ số sao chép là 3, phân vùng có 1 người lãnh đạo và 2 người theo dõi.</a:t>
            </a:r>
            <a:endParaRPr/>
          </a:p>
          <a:p>
            <a:pPr indent="0" lvl="0" marL="0" rtl="0" algn="l">
              <a:spcBef>
                <a:spcPts val="0"/>
              </a:spcBef>
              <a:spcAft>
                <a:spcPts val="0"/>
              </a:spcAft>
              <a:buNone/>
            </a:pPr>
            <a:r>
              <a:rPr lang="en-US">
                <a:latin typeface="Arial"/>
                <a:ea typeface="Arial"/>
                <a:cs typeface="Arial"/>
                <a:sym typeface="Arial"/>
              </a:rPr>
              <a:t>Nhà sản xuất đã thiết lập acks=all và cấu hình min.insync.replicas được đặt thành 1, để ngay cả khi tất cả những người theo dõi không sao chép được, người lãnh đạo phân vùng vẫn có thể gửi xác nhận cho nhà sản xuất. Ngay cả khi hai broker node gặp sự cố trong quá trình hoạt động, nhà sản xuất vẫn có thể gửi tin nhắn bình thường.</a:t>
            </a:r>
            <a:endParaRPr>
              <a:latin typeface="Arial"/>
              <a:ea typeface="Arial"/>
              <a:cs typeface="Arial"/>
              <a:sym typeface="Arial"/>
            </a:endParaRPr>
          </a:p>
        </p:txBody>
      </p:sp>
      <p:sp>
        <p:nvSpPr>
          <p:cNvPr id="4884" name="Google Shape;4884;p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7" name="Shape 4917"/>
        <p:cNvGrpSpPr/>
        <p:nvPr/>
      </p:nvGrpSpPr>
      <p:grpSpPr>
        <a:xfrm>
          <a:off x="0" y="0"/>
          <a:ext cx="0" cy="0"/>
          <a:chOff x="0" y="0"/>
          <a:chExt cx="0" cy="0"/>
        </a:xfrm>
      </p:grpSpPr>
      <p:sp>
        <p:nvSpPr>
          <p:cNvPr id="4918" name="Google Shape;4918;p19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9" name="Google Shape;4919;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Như được hiển thị, min.insync.replicas=2 cho phép acks=all yêu cầu tiếp tục hoạt động khi ít nhất 2 bản sao của phân vùng được đồng bộ hóa.</a:t>
            </a:r>
            <a:endParaRPr/>
          </a:p>
          <a:p>
            <a:pPr indent="0" lvl="0" marL="0" rtl="0" algn="l">
              <a:spcBef>
                <a:spcPts val="0"/>
              </a:spcBef>
              <a:spcAft>
                <a:spcPts val="0"/>
              </a:spcAft>
              <a:buNone/>
            </a:pPr>
            <a:r>
              <a:rPr b="0" lang="en-US">
                <a:latin typeface="Arial"/>
                <a:ea typeface="Arial"/>
                <a:cs typeface="Arial"/>
                <a:sym typeface="Arial"/>
              </a:rPr>
              <a:t>Nhà sản xuất thường đẩy thông báo tiếp theo tại đây vì Người lãnh đạo và Người theo dõi1 đã sao chép dữ liệu bằng ACK.</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Tất cả yêu cầu với acks=all sẽ không được xử lý và nhận được phản hồi lỗi nếu số bản sao không đồng bộ thấp hơn số lượng tối thiểu đã định cấu hình.</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Mặc dù acks=all, Replication Factor=3 và min.insync.replicas=2 được mô tả là các ví dụ ổn định nhất, nhưng chúng không phải là các tùy chọn được sử dụng nhiều nhất trong môi trường sản xuất thực tế.</a:t>
            </a:r>
            <a:endParaRPr/>
          </a:p>
          <a:p>
            <a:pPr indent="0" lvl="0" marL="0" rtl="0" algn="l">
              <a:spcBef>
                <a:spcPts val="0"/>
              </a:spcBef>
              <a:spcAft>
                <a:spcPts val="0"/>
              </a:spcAft>
              <a:buNone/>
            </a:pPr>
            <a:r>
              <a:rPr b="0" lang="en-US">
                <a:latin typeface="Arial"/>
                <a:ea typeface="Arial"/>
                <a:cs typeface="Arial"/>
                <a:sym typeface="Arial"/>
              </a:rPr>
              <a:t>Tùy chọn được sử dụng nhiều nhất trong môi trường sản xuất là acks=1 thay vì acks=all của nhà sản xuất.</a:t>
            </a:r>
            <a:endParaRPr b="0"/>
          </a:p>
        </p:txBody>
      </p:sp>
      <p:sp>
        <p:nvSpPr>
          <p:cNvPr id="4920" name="Google Shape;4920;p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0" name="Shape 4950"/>
        <p:cNvGrpSpPr/>
        <p:nvPr/>
      </p:nvGrpSpPr>
      <p:grpSpPr>
        <a:xfrm>
          <a:off x="0" y="0"/>
          <a:ext cx="0" cy="0"/>
          <a:chOff x="0" y="0"/>
          <a:chExt cx="0" cy="0"/>
        </a:xfrm>
      </p:grpSpPr>
      <p:sp>
        <p:nvSpPr>
          <p:cNvPr id="4951" name="Google Shape;4951;p19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2" name="Google Shape;4952;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Làm thế nào để xác định tên chủ đề?</a:t>
            </a:r>
            <a:endParaRPr/>
          </a:p>
          <a:p>
            <a:pPr indent="0" lvl="0" marL="0" rtl="0" algn="l">
              <a:spcBef>
                <a:spcPts val="0"/>
              </a:spcBef>
              <a:spcAft>
                <a:spcPts val="0"/>
              </a:spcAft>
              <a:buNone/>
            </a:pPr>
            <a:r>
              <a:rPr b="0" lang="en-US">
                <a:latin typeface="Arial"/>
                <a:ea typeface="Arial"/>
                <a:cs typeface="Arial"/>
                <a:sym typeface="Arial"/>
              </a:rPr>
              <a:t>Nó bao gồm như môi trường Phát triển / ứng dụng / kiểu dữ liệu tương tự.</a:t>
            </a:r>
            <a:endParaRPr/>
          </a:p>
          <a:p>
            <a:pPr indent="0" lvl="0" marL="0" rtl="0" algn="l">
              <a:spcBef>
                <a:spcPts val="0"/>
              </a:spcBef>
              <a:spcAft>
                <a:spcPts val="0"/>
              </a:spcAft>
              <a:buNone/>
            </a:pPr>
            <a:r>
              <a:rPr b="0" lang="en-US">
                <a:latin typeface="Arial"/>
                <a:ea typeface="Arial"/>
                <a:cs typeface="Arial"/>
                <a:sym typeface="Arial"/>
              </a:rPr>
              <a:t>Nếu công ty là Kafka công khai, hãy thêm tên của nhóm sở hữu chủ đề vào tên chủ đề.</a:t>
            </a:r>
            <a:endParaRPr/>
          </a:p>
          <a:p>
            <a:pPr indent="0" lvl="0" marL="0" rtl="0" algn="l">
              <a:spcBef>
                <a:spcPts val="0"/>
              </a:spcBef>
              <a:spcAft>
                <a:spcPts val="0"/>
              </a:spcAft>
              <a:buNone/>
            </a:pPr>
            <a:r>
              <a:rPr b="0" lang="en-US">
                <a:latin typeface="Arial"/>
                <a:ea typeface="Arial"/>
                <a:cs typeface="Arial"/>
                <a:sym typeface="Arial"/>
              </a:rPr>
              <a:t>Ví dụ điển hình là advertise-receiver-notification-prod, android-application-sms-dev.</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Ví dụ không tốt chẳng hạn như thử nghiệm, người gửi email, tin nhắn sms và dev.prod.message.. V.v.</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Điều này là không bắt buộc.</a:t>
            </a:r>
            <a:endParaRPr/>
          </a:p>
          <a:p>
            <a:pPr indent="0" lvl="0" marL="0" rtl="0" algn="l">
              <a:spcBef>
                <a:spcPts val="0"/>
              </a:spcBef>
              <a:spcAft>
                <a:spcPts val="0"/>
              </a:spcAft>
              <a:buNone/>
            </a:pPr>
            <a:r>
              <a:rPr b="0" lang="en-US">
                <a:latin typeface="Arial"/>
                <a:ea typeface="Arial"/>
                <a:cs typeface="Arial"/>
                <a:sym typeface="Arial"/>
              </a:rPr>
              <a:t>Chỉ là một gợi ý để đặt tên.</a:t>
            </a:r>
            <a:endParaRPr/>
          </a:p>
          <a:p>
            <a:pPr indent="0" lvl="0" marL="0" rtl="0" algn="l">
              <a:spcBef>
                <a:spcPts val="0"/>
              </a:spcBef>
              <a:spcAft>
                <a:spcPts val="0"/>
              </a:spcAft>
              <a:buNone/>
            </a:pPr>
            <a:r>
              <a:rPr b="0" lang="en-US">
                <a:latin typeface="Arial"/>
                <a:ea typeface="Arial"/>
                <a:cs typeface="Arial"/>
                <a:sym typeface="Arial"/>
              </a:rPr>
              <a:t>Trong thực tế, việc đặt tên là rất quan trọng để tránh nhầm lẫn.</a:t>
            </a:r>
            <a:endParaRPr>
              <a:latin typeface="Arial"/>
              <a:ea typeface="Arial"/>
              <a:cs typeface="Arial"/>
              <a:sym typeface="Arial"/>
            </a:endParaRPr>
          </a:p>
        </p:txBody>
      </p:sp>
      <p:sp>
        <p:nvSpPr>
          <p:cNvPr id="4953" name="Google Shape;4953;p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9" name="Shape 4959"/>
        <p:cNvGrpSpPr/>
        <p:nvPr/>
      </p:nvGrpSpPr>
      <p:grpSpPr>
        <a:xfrm>
          <a:off x="0" y="0"/>
          <a:ext cx="0" cy="0"/>
          <a:chOff x="0" y="0"/>
          <a:chExt cx="0" cy="0"/>
        </a:xfrm>
      </p:grpSpPr>
      <p:sp>
        <p:nvSpPr>
          <p:cNvPr id="4960" name="Google Shape;4960;p19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1" name="Google Shape;4961;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2" name="Google Shape;4962;p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0" name="Shape 4970"/>
        <p:cNvGrpSpPr/>
        <p:nvPr/>
      </p:nvGrpSpPr>
      <p:grpSpPr>
        <a:xfrm>
          <a:off x="0" y="0"/>
          <a:ext cx="0" cy="0"/>
          <a:chOff x="0" y="0"/>
          <a:chExt cx="0" cy="0"/>
        </a:xfrm>
      </p:grpSpPr>
      <p:sp>
        <p:nvSpPr>
          <p:cNvPr id="4971" name="Google Shape;4971;p19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2" name="Google Shape;4972;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Điều quan trọng là phân vùng này có thể tăng số lượng của chúng trong quá trình hoạt động, nhưng không bao giờ giảm đi.</a:t>
            </a:r>
            <a:endParaRPr/>
          </a:p>
          <a:p>
            <a:pPr indent="0" lvl="0" marL="0" rtl="0" algn="l">
              <a:spcBef>
                <a:spcPts val="0"/>
              </a:spcBef>
              <a:spcAft>
                <a:spcPts val="0"/>
              </a:spcAft>
              <a:buNone/>
            </a:pPr>
            <a:r>
              <a:rPr lang="en-US">
                <a:latin typeface="Arial"/>
                <a:ea typeface="Arial"/>
                <a:cs typeface="Arial"/>
                <a:sym typeface="Arial"/>
              </a:rPr>
              <a:t>Vì lý do này, việc tăng số lượng phân vùng là một vấn đề cần xem xét cẩn thận.</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Nhà sản xuất tải dữ liệu trong Kafka và Nhóm người tiêu dùng A và B nhận Chủ đề Wiken và Tbl mà họ nên xử lý tương ứng.</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Wiken và Tbl mỗi cái được chia thành 3 phân vùng, mỗi phân vùng được sao chép thành 3 bản sao.</a:t>
            </a:r>
            <a:endParaRPr/>
          </a:p>
          <a:p>
            <a:pPr indent="0" lvl="0" marL="0" rtl="0" algn="l">
              <a:spcBef>
                <a:spcPts val="0"/>
              </a:spcBef>
              <a:spcAft>
                <a:spcPts val="0"/>
              </a:spcAft>
              <a:buNone/>
            </a:pPr>
            <a:r>
              <a:rPr lang="en-US">
                <a:latin typeface="Arial"/>
                <a:ea typeface="Arial"/>
                <a:cs typeface="Arial"/>
                <a:sym typeface="Arial"/>
              </a:rPr>
              <a:t>Một đầu đọc sẽ được chọn từ ba bản sao (phân vùng được sơn màu xanh lam nhạt) và đầu đọc sẽ phụ trách tất cả các hoạt động đọc và ghi dữ liệu.</a:t>
            </a:r>
            <a:endParaRPr/>
          </a:p>
        </p:txBody>
      </p:sp>
      <p:sp>
        <p:nvSpPr>
          <p:cNvPr id="4973" name="Google Shape;4973;p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7" name="Shape 5047"/>
        <p:cNvGrpSpPr/>
        <p:nvPr/>
      </p:nvGrpSpPr>
      <p:grpSpPr>
        <a:xfrm>
          <a:off x="0" y="0"/>
          <a:ext cx="0" cy="0"/>
          <a:chOff x="0" y="0"/>
          <a:chExt cx="0" cy="0"/>
        </a:xfrm>
      </p:grpSpPr>
      <p:sp>
        <p:nvSpPr>
          <p:cNvPr id="5048" name="Google Shape;5048;p19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9" name="Google Shape;5049;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Các broker lưu trữ đầy đủ một phân vùng chủ đề trên đĩa (nhật ký cam kết)</a:t>
            </a:r>
            <a:endParaRPr/>
          </a:p>
          <a:p>
            <a:pPr indent="0" lvl="0" marL="0" rtl="0" algn="l">
              <a:spcBef>
                <a:spcPts val="0"/>
              </a:spcBef>
              <a:spcAft>
                <a:spcPts val="0"/>
              </a:spcAft>
              <a:buNone/>
            </a:pPr>
            <a:r>
              <a:rPr lang="en-US">
                <a:latin typeface="Arial"/>
                <a:ea typeface="Arial"/>
                <a:cs typeface="Arial"/>
                <a:sym typeface="Arial"/>
              </a:rPr>
              <a:t>Một broker duy nhất có thể lưu trữ ~1000 phân vùng chủ đề</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Một broker được bầu làm điều khiển cụm</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 Điều phối zookeeper</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Chịu trách nhiệm phân công phân vùng chủ đề</a:t>
            </a:r>
            <a:endParaRPr>
              <a:latin typeface="Arial"/>
              <a:ea typeface="Arial"/>
              <a:cs typeface="Arial"/>
              <a:sym typeface="Arial"/>
            </a:endParaRPr>
          </a:p>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Nếu bộ điều khiển hiện tại bị hỏng, ZooKeeper sẽ chọn một trong những broker còn lại và thiết lập nó làm bộ điều khiển mới.</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Bộ điều khiển đóng vai trò xác định phân vùng dẫn đầu trong số các phân vùng được sao chép.</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Mỗi trình nền broker chạy trong JVM riêng của nó</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Một máy có thể chạy nhiều quy trình broker</a:t>
            </a:r>
            <a:endParaRPr/>
          </a:p>
          <a:p>
            <a:pPr indent="0" lvl="0" marL="0" rtl="0" algn="l">
              <a:spcBef>
                <a:spcPts val="0"/>
              </a:spcBef>
              <a:spcAft>
                <a:spcPts val="0"/>
              </a:spcAft>
              <a:buNone/>
            </a:pPr>
            <a:r>
              <a:rPr lang="en-US">
                <a:latin typeface="Arial"/>
                <a:ea typeface="Arial"/>
                <a:cs typeface="Arial"/>
                <a:sym typeface="Arial"/>
              </a:rPr>
              <a:t>Các broker đại diện cho các quy trình chính trong cụm Kafka</a:t>
            </a:r>
            <a:endParaRPr>
              <a:latin typeface="Arial"/>
              <a:ea typeface="Arial"/>
              <a:cs typeface="Arial"/>
              <a:sym typeface="Arial"/>
            </a:endParaRPr>
          </a:p>
        </p:txBody>
      </p:sp>
      <p:sp>
        <p:nvSpPr>
          <p:cNvPr id="5050" name="Google Shape;5050;p1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6" name="Shape 5056"/>
        <p:cNvGrpSpPr/>
        <p:nvPr/>
      </p:nvGrpSpPr>
      <p:grpSpPr>
        <a:xfrm>
          <a:off x="0" y="0"/>
          <a:ext cx="0" cy="0"/>
          <a:chOff x="0" y="0"/>
          <a:chExt cx="0" cy="0"/>
        </a:xfrm>
      </p:grpSpPr>
      <p:sp>
        <p:nvSpPr>
          <p:cNvPr id="5057" name="Google Shape;5057;p20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8" name="Google Shape;5058;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Thường chạy phiên bản ba hoặc phiên bản ZooKeeper.</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Apache ZooKeeper là một dự án phần mềm của Quỹ Phần mềm Apache.</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Về cơ bản, nó là kho lưu trữ khóa-giá trị phân cấp được phân cấp, được sử dụng để cung cấp dịch vụ cấu hình phân tán, dịch vụ đồng bộ hóa và đăng ký tên cho các hệ thống phân tán lớn.</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Tùy thuộc vào phiên bản của Kafka và API được sử dụng, người tiêu dùng cũng có thể sử dụng nó để theo dõi con trỏ bù cho mỗi phân vùng.</a:t>
            </a:r>
            <a:endParaRPr/>
          </a:p>
          <a:p>
            <a:pPr indent="0" lvl="0" marL="0" rtl="0" algn="l">
              <a:spcBef>
                <a:spcPts val="0"/>
              </a:spcBef>
              <a:spcAft>
                <a:spcPts val="0"/>
              </a:spcAft>
              <a:buNone/>
            </a:pPr>
            <a:r>
              <a:rPr lang="en-US">
                <a:latin typeface="Arial"/>
                <a:ea typeface="Arial"/>
                <a:cs typeface="Arial"/>
                <a:sym typeface="Arial"/>
              </a:rPr>
              <a:t>Nhà sản xuất và người tiêu dùng không cần xác định một nhà môi giới cụ thể (trong số tất cả họ có thể đang chạy trong một cụm) để liên hệ.</a:t>
            </a:r>
            <a:endParaRPr/>
          </a:p>
          <a:p>
            <a:pPr indent="0" lvl="0" marL="0" rtl="0" algn="l">
              <a:spcBef>
                <a:spcPts val="0"/>
              </a:spcBef>
              <a:spcAft>
                <a:spcPts val="0"/>
              </a:spcAft>
              <a:buNone/>
            </a:pPr>
            <a:r>
              <a:rPr lang="en-US">
                <a:latin typeface="Arial"/>
                <a:ea typeface="Arial"/>
                <a:cs typeface="Arial"/>
                <a:sym typeface="Arial"/>
              </a:rPr>
              <a:t>Nhà sản xuất sẽ chỉ định danh sách một hoặc nhiều nhà môi giới để liên hệ; nếu nhà môi giới mong muốn không có sẵn, nó sẽ tự động duyệt qua danh sách các nhà môi giới cho đến khi tìm thấy một nhà môi giới phù hợp.</a:t>
            </a:r>
            <a:endParaRPr/>
          </a:p>
          <a:p>
            <a:pPr indent="0" lvl="0" marL="0" rtl="0" algn="l">
              <a:spcBef>
                <a:spcPts val="0"/>
              </a:spcBef>
              <a:spcAft>
                <a:spcPts val="0"/>
              </a:spcAft>
              <a:buNone/>
            </a:pPr>
            <a:r>
              <a:rPr lang="en-US">
                <a:latin typeface="Arial"/>
                <a:ea typeface="Arial"/>
                <a:cs typeface="Arial"/>
                <a:sym typeface="Arial"/>
              </a:rPr>
              <a:t>Người tiêu dùng có nhiều API để lựa chọn, các API này khác nhau dựa trên phiên bản Kafka.</a:t>
            </a:r>
            <a:endParaRPr>
              <a:latin typeface="Arial"/>
              <a:ea typeface="Arial"/>
              <a:cs typeface="Arial"/>
              <a:sym typeface="Arial"/>
            </a:endParaRPr>
          </a:p>
        </p:txBody>
      </p:sp>
      <p:sp>
        <p:nvSpPr>
          <p:cNvPr id="5059" name="Google Shape;5059;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8" name="Shape 5078"/>
        <p:cNvGrpSpPr/>
        <p:nvPr/>
      </p:nvGrpSpPr>
      <p:grpSpPr>
        <a:xfrm>
          <a:off x="0" y="0"/>
          <a:ext cx="0" cy="0"/>
          <a:chOff x="0" y="0"/>
          <a:chExt cx="0" cy="0"/>
        </a:xfrm>
      </p:grpSpPr>
      <p:sp>
        <p:nvSpPr>
          <p:cNvPr id="5079" name="Google Shape;5079;p20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0" name="Google Shape;5080;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Nhà sản xuất và người tiêu dùng được kết nối thông qua một nhà môi giới và trao đổi dữ liệu bằng các chủ đề.</a:t>
            </a:r>
            <a:endParaRPr>
              <a:latin typeface="Arial"/>
              <a:ea typeface="Arial"/>
              <a:cs typeface="Arial"/>
              <a:sym typeface="Arial"/>
            </a:endParaRPr>
          </a:p>
          <a:p>
            <a:pPr indent="0" lvl="0" marL="0" rtl="0" algn="l">
              <a:spcBef>
                <a:spcPts val="0"/>
              </a:spcBef>
              <a:spcAft>
                <a:spcPts val="0"/>
              </a:spcAft>
              <a:buNone/>
            </a:pPr>
            <a:r>
              <a:rPr lang="en-US"/>
              <a:t>- Kafka chạy trên một cụm bao gồm một hoặc nhiều máy chủ.</a:t>
            </a:r>
            <a:endParaRPr/>
          </a:p>
          <a:p>
            <a:pPr indent="0" lvl="0" marL="0" rtl="0" algn="l">
              <a:spcBef>
                <a:spcPts val="0"/>
              </a:spcBef>
              <a:spcAft>
                <a:spcPts val="0"/>
              </a:spcAft>
              <a:buNone/>
            </a:pPr>
            <a:r>
              <a:rPr lang="en-US"/>
              <a:t>- Cụm Kafka lưu trữ các luồng bản ghi dữ liệu trong các danh mục được gọi là chủ đề.</a:t>
            </a:r>
            <a:endParaRPr/>
          </a:p>
          <a:p>
            <a:pPr indent="0" lvl="0" marL="0" rtl="0" algn="l">
              <a:spcBef>
                <a:spcPts val="0"/>
              </a:spcBef>
              <a:spcAft>
                <a:spcPts val="0"/>
              </a:spcAft>
              <a:buNone/>
            </a:pPr>
            <a:r>
              <a:rPr lang="en-US"/>
              <a:t>- Mỗi bản ghi bao gồm khóa, giá trị và dấu thời gian.</a:t>
            </a:r>
            <a:endParaRPr/>
          </a:p>
          <a:p>
            <a:pPr indent="0" lvl="0" marL="0" rtl="0" algn="l">
              <a:spcBef>
                <a:spcPts val="0"/>
              </a:spcBef>
              <a:spcAft>
                <a:spcPts val="0"/>
              </a:spcAft>
              <a:buNone/>
            </a:pPr>
            <a:r>
              <a:rPr lang="en-US"/>
              <a:t>- Liên kết lỏng lẻo giữa người sản xuất và người tiêu dùng</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t/>
            </a:r>
            <a:endParaRPr/>
          </a:p>
        </p:txBody>
      </p:sp>
      <p:sp>
        <p:nvSpPr>
          <p:cNvPr id="5081" name="Google Shape;5081;p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Sqoop có thể lưu dữ liệu ở nhiều định dạng khác nhau.</a:t>
            </a:r>
            <a:endParaRPr/>
          </a:p>
          <a:p>
            <a:pPr indent="0" lvl="0" marL="0" rtl="0" algn="l">
              <a:spcBef>
                <a:spcPts val="0"/>
              </a:spcBef>
              <a:spcAft>
                <a:spcPts val="0"/>
              </a:spcAft>
              <a:buNone/>
            </a:pPr>
            <a:r>
              <a:rPr b="0" lang="en-US">
                <a:latin typeface="Arial"/>
                <a:ea typeface="Arial"/>
                <a:cs typeface="Arial"/>
                <a:sym typeface="Arial"/>
              </a:rPr>
              <a:t>Văn bản: Tốt nhất nếu chúng ta muốn xem trực quan dữ liệu đến</a:t>
            </a:r>
            <a:endParaRPr/>
          </a:p>
          <a:p>
            <a:pPr indent="0" lvl="0" marL="0" rtl="0" algn="l">
              <a:spcBef>
                <a:spcPts val="0"/>
              </a:spcBef>
              <a:spcAft>
                <a:spcPts val="0"/>
              </a:spcAft>
              <a:buNone/>
            </a:pPr>
            <a:r>
              <a:rPr b="0" lang="en-US">
                <a:latin typeface="Arial"/>
                <a:ea typeface="Arial"/>
                <a:cs typeface="Arial"/>
                <a:sym typeface="Arial"/>
              </a:rPr>
              <a:t>Tệp Sequence: Một trong những định dạng tệp hadoop sớm nhất và không còn được sử dụng nhiều nữa</a:t>
            </a:r>
            <a:endParaRPr/>
          </a:p>
          <a:p>
            <a:pPr indent="0" lvl="0" marL="0" rtl="0" algn="l">
              <a:spcBef>
                <a:spcPts val="0"/>
              </a:spcBef>
              <a:spcAft>
                <a:spcPts val="0"/>
              </a:spcAft>
              <a:buNone/>
            </a:pPr>
            <a:r>
              <a:rPr b="0" lang="en-US">
                <a:latin typeface="Arial"/>
                <a:ea typeface="Arial"/>
                <a:cs typeface="Arial"/>
                <a:sym typeface="Arial"/>
              </a:rPr>
              <a:t>Parquet: Định dạng lưu trữ cột và tùy chọn tốt nhất nếu chúng tôi sẽ thực hiện nhiều truy vấn trên dữ liệu</a:t>
            </a:r>
            <a:endParaRPr/>
          </a:p>
          <a:p>
            <a:pPr indent="0" lvl="0" marL="0" rtl="0" algn="l">
              <a:spcBef>
                <a:spcPts val="0"/>
              </a:spcBef>
              <a:spcAft>
                <a:spcPts val="0"/>
              </a:spcAft>
              <a:buNone/>
            </a:pPr>
            <a:r>
              <a:rPr b="0" lang="en-US">
                <a:latin typeface="Arial"/>
                <a:ea typeface="Arial"/>
                <a:cs typeface="Arial"/>
                <a:sym typeface="Arial"/>
              </a:rPr>
              <a:t>Avro: Một định dạng tốt để tuần tự hóa/giải tuần tự hóa, chẳng hạn như trong RPC (gọi thủ tục từ xa)</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Sqoop có thể nhập dữ liệu và lưu dưới dạng tệp văn bản, tệp trình tự, định dạng parquet hoặc định dạng avro</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https://sqoop.apache.org/docs/1.4.7/SqoopUserGuide.html#_file_formats</a:t>
            </a:r>
            <a:endParaRPr b="0">
              <a:latin typeface="Arial"/>
              <a:ea typeface="Arial"/>
              <a:cs typeface="Arial"/>
              <a:sym typeface="Arial"/>
            </a:endParaRPr>
          </a:p>
        </p:txBody>
      </p:sp>
      <p:sp>
        <p:nvSpPr>
          <p:cNvPr id="369" name="Google Shape;36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5" name="Shape 5155"/>
        <p:cNvGrpSpPr/>
        <p:nvPr/>
      </p:nvGrpSpPr>
      <p:grpSpPr>
        <a:xfrm>
          <a:off x="0" y="0"/>
          <a:ext cx="0" cy="0"/>
          <a:chOff x="0" y="0"/>
          <a:chExt cx="0" cy="0"/>
        </a:xfrm>
      </p:grpSpPr>
      <p:sp>
        <p:nvSpPr>
          <p:cNvPr id="5156" name="Google Shape;5156;p20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7" name="Google Shape;5157;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Nhà sản xuất đẩy các thông báo được lưu vào đĩa.</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Thời gian lưu giữ có thể cấu hình được. Thông thường, bạn đặt thời gian lưu trữ là 7 ngày.</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sz="1200">
                <a:solidFill>
                  <a:schemeClr val="dk1"/>
                </a:solidFill>
                <a:latin typeface="Arial"/>
                <a:ea typeface="Arial"/>
                <a:cs typeface="Arial"/>
                <a:sym typeface="Arial"/>
              </a:rPr>
              <a:t>Nhà sản xuất là ứng dụng khách Kafka xuất bản thông báo cho một chủ đề</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 Có thể được cấu hình để thử lại nếu gửi không thành công</a:t>
            </a:r>
            <a:endParaRPr/>
          </a:p>
          <a:p>
            <a:pPr indent="0" lvl="0" marL="0" rtl="0" algn="l">
              <a:spcBef>
                <a:spcPts val="0"/>
              </a:spcBef>
              <a:spcAft>
                <a:spcPts val="0"/>
              </a:spcAft>
              <a:buNone/>
            </a:pPr>
            <a:r>
              <a:rPr lang="en-US" sz="1200">
                <a:solidFill>
                  <a:schemeClr val="dk1"/>
                </a:solidFill>
                <a:latin typeface="Arial"/>
                <a:ea typeface="Arial"/>
                <a:cs typeface="Arial"/>
                <a:sym typeface="Arial"/>
              </a:rPr>
              <a:t>─ Để đạt hiệu quả, nhà sản xuất có thể gửi một loạt tin nhắn cho broker</a:t>
            </a:r>
            <a:endParaRPr b="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5158" name="Google Shape;5158;p2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0" name="Shape 5200"/>
        <p:cNvGrpSpPr/>
        <p:nvPr/>
      </p:nvGrpSpPr>
      <p:grpSpPr>
        <a:xfrm>
          <a:off x="0" y="0"/>
          <a:ext cx="0" cy="0"/>
          <a:chOff x="0" y="0"/>
          <a:chExt cx="0" cy="0"/>
        </a:xfrm>
      </p:grpSpPr>
      <p:sp>
        <p:nvSpPr>
          <p:cNvPr id="5201" name="Google Shape;5201;p20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2" name="Google Shape;5202;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latin typeface="Arial"/>
                <a:ea typeface="Arial"/>
                <a:cs typeface="Arial"/>
                <a:sym typeface="Arial"/>
              </a:rPr>
              <a:t>Nhà sản xuất và người tiêu dùng bị tách rời khỏi nhau.</a:t>
            </a:r>
            <a:endParaRPr/>
          </a:p>
          <a:p>
            <a:pPr indent="0" lvl="0" marL="0" marR="0" rtl="0" algn="l">
              <a:lnSpc>
                <a:spcPct val="100000"/>
              </a:lnSpc>
              <a:spcBef>
                <a:spcPts val="360"/>
              </a:spcBef>
              <a:spcAft>
                <a:spcPts val="0"/>
              </a:spcAft>
              <a:buClr>
                <a:schemeClr val="dk1"/>
              </a:buClr>
              <a:buSzPts val="1200"/>
              <a:buFont typeface="Arial"/>
              <a:buNone/>
            </a:pPr>
            <a:r>
              <a:rPr lang="en-US" sz="1200">
                <a:solidFill>
                  <a:schemeClr val="dk1"/>
                </a:solidFill>
                <a:latin typeface="Arial"/>
                <a:ea typeface="Arial"/>
                <a:cs typeface="Arial"/>
                <a:sym typeface="Arial"/>
              </a:rPr>
              <a:t>Giống như nhà sản xuất, người tiêu dùng tìm vị trí phân vùng của chủ đề để nhận tin nhắn từ cụm Kafka và người tiêu dùng gửi tin nhắn trực tiếp từ Kafka nơi phân vùng tồn tại.</a:t>
            </a:r>
            <a:endParaRPr>
              <a:latin typeface="Arial"/>
              <a:ea typeface="Arial"/>
              <a:cs typeface="Arial"/>
              <a:sym typeface="Arial"/>
            </a:endParaRPr>
          </a:p>
        </p:txBody>
      </p:sp>
      <p:sp>
        <p:nvSpPr>
          <p:cNvPr id="5203" name="Google Shape;5203;p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9" name="Shape 5249"/>
        <p:cNvGrpSpPr/>
        <p:nvPr/>
      </p:nvGrpSpPr>
      <p:grpSpPr>
        <a:xfrm>
          <a:off x="0" y="0"/>
          <a:ext cx="0" cy="0"/>
          <a:chOff x="0" y="0"/>
          <a:chExt cx="0" cy="0"/>
        </a:xfrm>
      </p:grpSpPr>
      <p:sp>
        <p:nvSpPr>
          <p:cNvPr id="5250" name="Google Shape;5250;p20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1" name="Google Shape;5251;p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Broker xử lý song song một chủ đề trên nhiều phân vùng để thực hiện.</a:t>
            </a:r>
            <a:endParaRPr/>
          </a:p>
          <a:p>
            <a:pPr indent="0" lvl="0" marL="0" rtl="0" algn="l">
              <a:spcBef>
                <a:spcPts val="0"/>
              </a:spcBef>
              <a:spcAft>
                <a:spcPts val="0"/>
              </a:spcAft>
              <a:buNone/>
            </a:pPr>
            <a:r>
              <a:rPr b="0" lang="en-US">
                <a:latin typeface="Arial"/>
                <a:ea typeface="Arial"/>
                <a:cs typeface="Arial"/>
                <a:sym typeface="Arial"/>
              </a:rPr>
              <a:t>Tuy nhiên, nếu bạn xử lý nhiều phân vùng chỉ với một người tiêu dùng, thì bạn có thể gặp sự cố về hiệu suất.</a:t>
            </a:r>
            <a:endParaRPr/>
          </a:p>
          <a:p>
            <a:pPr indent="0" lvl="0" marL="0" rtl="0" algn="l">
              <a:spcBef>
                <a:spcPts val="0"/>
              </a:spcBef>
              <a:spcAft>
                <a:spcPts val="0"/>
              </a:spcAft>
              <a:buNone/>
            </a:pPr>
            <a:r>
              <a:rPr b="0" lang="en-US">
                <a:latin typeface="Arial"/>
                <a:ea typeface="Arial"/>
                <a:cs typeface="Arial"/>
                <a:sym typeface="Arial"/>
              </a:rPr>
              <a:t>Vì vậy, Kafka Consumer cho phép nhiều người tiêu dùng thành lập Nhóm người tiêu dùng và đăng ký một chủ đề.</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Vì chỉ có một người tiêu dùng thuộc nhóm người tiêu dùng, người tiêu dùng "Người tiêu dùng 1" tiêu thụ dữ liệu từ tất cả các phân vùng.</a:t>
            </a:r>
            <a:endParaRPr/>
          </a:p>
          <a:p>
            <a:pPr indent="0" lvl="0" marL="0" rtl="0" algn="l">
              <a:spcBef>
                <a:spcPts val="0"/>
              </a:spcBef>
              <a:spcAft>
                <a:spcPts val="0"/>
              </a:spcAft>
              <a:buNone/>
            </a:pPr>
            <a:r>
              <a:rPr lang="en-US">
                <a:latin typeface="Arial"/>
                <a:ea typeface="Arial"/>
                <a:cs typeface="Arial"/>
                <a:sym typeface="Arial"/>
              </a:rPr>
              <a:t>Như thể hiện trong hình trên, một người tiêu dùng đọc dữ liệu từ 4 phân vùng.</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Khi người tiêu dùng được định cấu hình theo cách này, sẽ mất nhiều thời gian để một người tiêu dùng xử lý tất cả các thông báo do nhà sản xuất tạo ra.</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Vì vậy, phía người tiêu dùng trở thành nút cổ chai và các tin nhắn chưa được xử lý tích lũy trong phân vùng Kafka.</a:t>
            </a:r>
            <a:endParaRPr/>
          </a:p>
          <a:p>
            <a:pPr indent="0" lvl="0" marL="0" rtl="0" algn="l">
              <a:spcBef>
                <a:spcPts val="0"/>
              </a:spcBef>
              <a:spcAft>
                <a:spcPts val="0"/>
              </a:spcAft>
              <a:buNone/>
            </a:pPr>
            <a:r>
              <a:rPr lang="en-US">
                <a:latin typeface="Arial"/>
                <a:ea typeface="Arial"/>
                <a:cs typeface="Arial"/>
                <a:sym typeface="Arial"/>
              </a:rPr>
              <a:t>Sự chậm trễ như vậy có khả năng làm giảm hiệu suất thời gian thực của đường dẫn dữ liệu và cuối cùng dẫn đến lỗi.</a:t>
            </a:r>
            <a:endParaRPr>
              <a:latin typeface="Arial"/>
              <a:ea typeface="Arial"/>
              <a:cs typeface="Arial"/>
              <a:sym typeface="Arial"/>
            </a:endParaRPr>
          </a:p>
        </p:txBody>
      </p:sp>
      <p:sp>
        <p:nvSpPr>
          <p:cNvPr id="5252" name="Google Shape;5252;p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p20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4" name="Google Shape;5274;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Hãy xem xét một kịch bản lý tưởng trong đó hai người tiêu dùng chia sẻ quyền sở hữu bốn phân vùng cho hai người.</a:t>
            </a:r>
            <a:endParaRPr/>
          </a:p>
          <a:p>
            <a:pPr indent="0" lvl="0" marL="0" rtl="0" algn="l">
              <a:spcBef>
                <a:spcPts val="0"/>
              </a:spcBef>
              <a:spcAft>
                <a:spcPts val="0"/>
              </a:spcAft>
              <a:buNone/>
            </a:pPr>
            <a:r>
              <a:rPr lang="en-US">
                <a:latin typeface="Arial"/>
                <a:ea typeface="Arial"/>
                <a:cs typeface="Arial"/>
                <a:sym typeface="Arial"/>
              </a:rPr>
              <a:t>Cấu hình này tăng gần gấp đôi tốc độ mà người tiêu dùng đọc dữ liệu được lưu trữ trong chủ đề, dẫn đến độ trễ ít hơn.</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Nếu vậy, việc tiếp tục thêm người tiêu dùng vào nhóm người tiêu dùng có làm tăng thông lượng theo tỷ lệ không? Không phải vậy.</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Đã thêm một người tiêu dùng vào nhóm người tiêu dùng để mở rộng quy mô.</a:t>
            </a:r>
            <a:endParaRPr/>
          </a:p>
          <a:p>
            <a:pPr indent="0" lvl="0" marL="0" rtl="0" algn="l">
              <a:spcBef>
                <a:spcPts val="0"/>
              </a:spcBef>
              <a:spcAft>
                <a:spcPts val="0"/>
              </a:spcAft>
              <a:buNone/>
            </a:pPr>
            <a:r>
              <a:rPr lang="en-US">
                <a:latin typeface="Arial"/>
                <a:ea typeface="Arial"/>
                <a:cs typeface="Arial"/>
                <a:sym typeface="Arial"/>
              </a:rPr>
              <a:t>Bây giờ, trong nhóm người tiêu dùng, "Người tiêu dùng 2" tồn tại cùng với "Người tiêu dùng 1" đã tồn tại trước đó.</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Khi một người tiêu dùng được thêm vào nhóm người tiêu dùng, những người tiêu dùng thuộc nhóm người tiêu dùng sẽ chia sẻ quyền sở hữu các phân vùng. (Cân bằng lại)</a:t>
            </a:r>
            <a:endParaRPr/>
          </a:p>
          <a:p>
            <a:pPr indent="0" lvl="0" marL="0" rtl="0" algn="l">
              <a:spcBef>
                <a:spcPts val="0"/>
              </a:spcBef>
              <a:spcAft>
                <a:spcPts val="0"/>
              </a:spcAft>
              <a:buNone/>
            </a:pPr>
            <a:r>
              <a:rPr lang="en-US">
                <a:latin typeface="Arial"/>
                <a:ea typeface="Arial"/>
                <a:cs typeface="Arial"/>
                <a:sym typeface="Arial"/>
              </a:rPr>
              <a:t>Trang tiếp theo, chúng ta sẽ giải thích chi tiết hơn.</a:t>
            </a:r>
            <a:endParaRPr/>
          </a:p>
        </p:txBody>
      </p:sp>
      <p:sp>
        <p:nvSpPr>
          <p:cNvPr id="5275" name="Google Shape;5275;p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7" name="Shape 5317"/>
        <p:cNvGrpSpPr/>
        <p:nvPr/>
      </p:nvGrpSpPr>
      <p:grpSpPr>
        <a:xfrm>
          <a:off x="0" y="0"/>
          <a:ext cx="0" cy="0"/>
          <a:chOff x="0" y="0"/>
          <a:chExt cx="0" cy="0"/>
        </a:xfrm>
      </p:grpSpPr>
      <p:sp>
        <p:nvSpPr>
          <p:cNvPr id="5318" name="Google Shape;5318;p20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9" name="Google Shape;5319;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Hai người tiêu dùng sử dụng bốn phân vùng bình thường, nhưng có thể xảy ra trường hợp "Người tiêu dùng 2" không hoạt động trong tình huống bất thường.</a:t>
            </a:r>
            <a:endParaRPr/>
          </a:p>
          <a:p>
            <a:pPr indent="0" lvl="0" marL="0" rtl="0" algn="l">
              <a:spcBef>
                <a:spcPts val="0"/>
              </a:spcBef>
              <a:spcAft>
                <a:spcPts val="0"/>
              </a:spcAft>
              <a:buNone/>
            </a:pPr>
            <a:r>
              <a:rPr lang="en-US">
                <a:latin typeface="Arial"/>
                <a:ea typeface="Arial"/>
                <a:cs typeface="Arial"/>
                <a:sym typeface="Arial"/>
              </a:rPr>
              <a:t>Trong trường hợp này, các thông báo của phân vùng 2 và phân vùng 4 được gán cho "Người tiêu dùng 2" sẽ không được sử dụng.</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Trong trường hợp này, người tiêu dùng đang hoạt động duy nhất là "Người tiêu dùng1", vì vậy "Người tiêu dùng1" sẽ nắm toàn bộ quyền sở hữu.</a:t>
            </a:r>
            <a:endParaRPr/>
          </a:p>
        </p:txBody>
      </p:sp>
      <p:sp>
        <p:nvSpPr>
          <p:cNvPr id="5320" name="Google Shape;5320;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9" name="Shape 5359"/>
        <p:cNvGrpSpPr/>
        <p:nvPr/>
      </p:nvGrpSpPr>
      <p:grpSpPr>
        <a:xfrm>
          <a:off x="0" y="0"/>
          <a:ext cx="0" cy="0"/>
          <a:chOff x="0" y="0"/>
          <a:chExt cx="0" cy="0"/>
        </a:xfrm>
      </p:grpSpPr>
      <p:sp>
        <p:nvSpPr>
          <p:cNvPr id="5360" name="Google Shape;5360;p20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1" name="Google Shape;5361;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Phần bù này được sử dụng làm mã định danh duy nhất cho bản ghi trong phân vùng.</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Ví dụ: nếu Vị trí của Người tiêu dùng là 5, điều đó có nghĩa là Bản ghi có độ lệch từ 0 đến 4 đã được xử lý (đọc)</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Phần bù của Kafka tiết kiệm "bạn đọc phân vùng đó bao xa trên cơ sở nhóm người tiêu dùng"</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Lý do có thể có nhiều người tiêu dùng một chủ đề là tin nhắn của broker không bị xóa khi người tiêu dùng đọc tin nhắn.</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Nó lưu trữ chủ đề mà mỗi người tiêu dùng đọc đến phần bù nào trong phân vùng chủ đề nào trong một chủ đề được gọi là phần bù của người tiêu dùng (`consumer_offset`).</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Nếu ứng dụng người tiêu dùng tạm dừng đăng ký tin nhắn nhưng được điều khiển lại, ứng dụng đó biết rằng nó phải đọc tin nhắn từ nơi nó sử dụng thông tin được lưu trữ trong phần bù của người tiêu dùng.</a:t>
            </a:r>
            <a:endParaRPr b="0">
              <a:latin typeface="Arial"/>
              <a:ea typeface="Arial"/>
              <a:cs typeface="Arial"/>
              <a:sym typeface="Arial"/>
            </a:endParaRPr>
          </a:p>
        </p:txBody>
      </p:sp>
      <p:sp>
        <p:nvSpPr>
          <p:cNvPr id="5362" name="Google Shape;5362;p2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8" name="Shape 5428"/>
        <p:cNvGrpSpPr/>
        <p:nvPr/>
      </p:nvGrpSpPr>
      <p:grpSpPr>
        <a:xfrm>
          <a:off x="0" y="0"/>
          <a:ext cx="0" cy="0"/>
          <a:chOff x="0" y="0"/>
          <a:chExt cx="0" cy="0"/>
        </a:xfrm>
      </p:grpSpPr>
      <p:sp>
        <p:nvSpPr>
          <p:cNvPr id="5429" name="Google Shape;5429;p20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0" name="Google Shape;5430;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Phần bù là "thông tin giữa nhóm người tiêu dùng và phân vùng chủ đề".</a:t>
            </a:r>
            <a:endParaRPr/>
          </a:p>
          <a:p>
            <a:pPr indent="0" lvl="0" marL="0" rtl="0" algn="l">
              <a:spcBef>
                <a:spcPts val="0"/>
              </a:spcBef>
              <a:spcAft>
                <a:spcPts val="0"/>
              </a:spcAft>
              <a:buNone/>
            </a:pPr>
            <a:r>
              <a:rPr lang="en-US">
                <a:latin typeface="Arial"/>
                <a:ea typeface="Arial"/>
                <a:cs typeface="Arial"/>
                <a:sym typeface="Arial"/>
              </a:rPr>
              <a:t>Do đó, nếu các nhóm người tiêu dùng khác nhau, thông tin bù trừ riêng biệt sẽ được lưu trữ và quản lý tương ứng và các khoản bù đắp của các nhóm người tiêu dùng khác không bị ảnh hưởng.</a:t>
            </a:r>
            <a:endParaRPr/>
          </a:p>
        </p:txBody>
      </p:sp>
      <p:sp>
        <p:nvSpPr>
          <p:cNvPr id="5431" name="Google Shape;5431;p2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4" name="Shape 5484"/>
        <p:cNvGrpSpPr/>
        <p:nvPr/>
      </p:nvGrpSpPr>
      <p:grpSpPr>
        <a:xfrm>
          <a:off x="0" y="0"/>
          <a:ext cx="0" cy="0"/>
          <a:chOff x="0" y="0"/>
          <a:chExt cx="0" cy="0"/>
        </a:xfrm>
      </p:grpSpPr>
      <p:sp>
        <p:nvSpPr>
          <p:cNvPr id="5485" name="Google Shape;5485;p20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6" name="Google Shape;5486;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Các tin nhắn do nhà sản xuất gửi đến một phân vùng chủ đề cụ thể sẽ được thêm vào theo thứ tự chúng được gửi.</a:t>
            </a:r>
            <a:endParaRPr/>
          </a:p>
          <a:p>
            <a:pPr indent="0" lvl="0" marL="0" rtl="0" algn="l">
              <a:spcBef>
                <a:spcPts val="0"/>
              </a:spcBef>
              <a:spcAft>
                <a:spcPts val="0"/>
              </a:spcAft>
              <a:buNone/>
            </a:pPr>
            <a:r>
              <a:rPr lang="en-US">
                <a:latin typeface="Arial"/>
                <a:ea typeface="Arial"/>
                <a:cs typeface="Arial"/>
                <a:sym typeface="Arial"/>
              </a:rPr>
              <a:t>Một phiên bản người tiêu dùng nhìn thấy các tin nhắn theo thứ tự chúng được lưu trữ trong nhật ký.</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Một khía cạnh quan trọng của việc mở rộng quy mô Kafka là chọn đúng số lượng người tiêu dùng trong một nhóm người tiêu dùng.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Nếu bạn có quá ít, bạn sẽ không đạt được hiệu suất tối ưu.</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Nhưng nếu bạn có nhiều người tiêu dùng trong một nhóm hơn bạn có các phân vùng trong một chủ đề, thì những người tiêu dùng bổ sung sẽ không hoạt động, vì một phân vùng chỉ có thể được sử dụng bởi một người tiêu dùng duy nhất.</a:t>
            </a:r>
            <a:endParaRPr>
              <a:latin typeface="Arial"/>
              <a:ea typeface="Arial"/>
              <a:cs typeface="Arial"/>
              <a:sym typeface="Arial"/>
            </a:endParaRPr>
          </a:p>
        </p:txBody>
      </p:sp>
      <p:sp>
        <p:nvSpPr>
          <p:cNvPr id="5487" name="Google Shape;5487;p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7" name="Shape 5537"/>
        <p:cNvGrpSpPr/>
        <p:nvPr/>
      </p:nvGrpSpPr>
      <p:grpSpPr>
        <a:xfrm>
          <a:off x="0" y="0"/>
          <a:ext cx="0" cy="0"/>
          <a:chOff x="0" y="0"/>
          <a:chExt cx="0" cy="0"/>
        </a:xfrm>
      </p:grpSpPr>
      <p:sp>
        <p:nvSpPr>
          <p:cNvPr id="5538" name="Google Shape;5538;p21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9" name="Google Shape;5539;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Chỉ một người tiêu dùng trong một nhóm người tiêu dùng có thể lấy tin nhắn. Nhưng tất cả các nhóm người tiêu dùng đều nhận được tin nhắn.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Mỗi tin nhắn từ một chủ đề đã đăng ký sẽ đến mọi nhóm người tiêu dùng, nhưng trong một nhóm, nó chỉ đến một người tiêu dùng.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Về mặt khái niệm, bạn có thể coi một nhóm người tiêu dùng là một người đăng ký hợp lý duy nhất được tạo thành từ nhiều ứng dụng.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Để có ngữ nghĩa tương tự như pub-sub trong hệ thống nhắn tin truyền thống, mỗi ứng dụng sẽ có nhóm người tiêu dùng riêng, vì vậy mỗi ứng dụng sẽ đăng ký tất cả các bản ghi được xuất bản cho chủ đề.</a:t>
            </a:r>
            <a:endParaRPr>
              <a:latin typeface="Arial"/>
              <a:ea typeface="Arial"/>
              <a:cs typeface="Arial"/>
              <a:sym typeface="Arial"/>
            </a:endParaRPr>
          </a:p>
        </p:txBody>
      </p:sp>
      <p:sp>
        <p:nvSpPr>
          <p:cNvPr id="5540" name="Google Shape;5540;p2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7" name="Shape 5607"/>
        <p:cNvGrpSpPr/>
        <p:nvPr/>
      </p:nvGrpSpPr>
      <p:grpSpPr>
        <a:xfrm>
          <a:off x="0" y="0"/>
          <a:ext cx="0" cy="0"/>
          <a:chOff x="0" y="0"/>
          <a:chExt cx="0" cy="0"/>
        </a:xfrm>
      </p:grpSpPr>
      <p:sp>
        <p:nvSpPr>
          <p:cNvPr id="5608" name="Google Shape;5608;p21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9" name="Google Shape;5609;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Vì dữ liệu được lưu trữ trên đĩa nên nó có thể được lưu trữ an toàn và liên tục và máy khách có thể kiểm soát vị trí của dữ liệu được lưu trữ, do đó, nó có thể được áp dụng như một hệ thống lưu trữ đặc biệt như lưu trữ nhật ký cam kết với hiệu suất cao và độ trễ ngắn.</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Kafka có thể cung cấp khả năng lưu trữ chịu lỗi rất mạnh</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 Sử dụng bản sao</a:t>
            </a:r>
            <a:endParaRPr>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Sử dụng độ bền cao khi sao chép – chờ tấn công trên tất cả các bản sao</a:t>
            </a:r>
            <a:endParaRPr>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Đối với một chủ đề có hệ số sao chép N, Kafka có thể chịu đựng tới N-1 lỗi máy chủ mà không “mất” bất kỳ thông báo nào được cam kết vào nhật ký</a:t>
            </a:r>
            <a:endParaRPr>
              <a:latin typeface="Arial"/>
              <a:ea typeface="Arial"/>
              <a:cs typeface="Arial"/>
              <a:sym typeface="Arial"/>
            </a:endParaRPr>
          </a:p>
          <a:p>
            <a:pPr indent="0" lvl="0" marL="0" rtl="0" algn="l">
              <a:spcBef>
                <a:spcPts val="0"/>
              </a:spcBef>
              <a:spcAft>
                <a:spcPts val="0"/>
              </a:spcAft>
              <a:buClr>
                <a:schemeClr val="dk1"/>
              </a:buClr>
              <a:buSzPts val="1200"/>
              <a:buFont typeface="Arial"/>
              <a:buNone/>
            </a:pPr>
            <a:r>
              <a:t/>
            </a:r>
            <a:endParaRPr b="1">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https://kafka.apache.org/documentation/#design</a:t>
            </a:r>
            <a:endParaRPr/>
          </a:p>
          <a:p>
            <a:pPr indent="0" lvl="0" marL="0" rtl="0" algn="l">
              <a:spcBef>
                <a:spcPts val="0"/>
              </a:spcBef>
              <a:spcAft>
                <a:spcPts val="0"/>
              </a:spcAft>
              <a:buNone/>
            </a:pPr>
            <a:r>
              <a:t/>
            </a:r>
            <a:endParaRPr/>
          </a:p>
        </p:txBody>
      </p:sp>
      <p:sp>
        <p:nvSpPr>
          <p:cNvPr id="5610" name="Google Shape;5610;p2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Hadoop thường là một nền tảng ràng buộc I/O.</a:t>
            </a:r>
            <a:endParaRPr/>
          </a:p>
          <a:p>
            <a:pPr indent="0" lvl="0" marL="0" rtl="0" algn="l">
              <a:spcBef>
                <a:spcPts val="0"/>
              </a:spcBef>
              <a:spcAft>
                <a:spcPts val="0"/>
              </a:spcAft>
              <a:buNone/>
            </a:pPr>
            <a:r>
              <a:rPr b="0" lang="en-US">
                <a:latin typeface="Arial"/>
                <a:ea typeface="Arial"/>
                <a:cs typeface="Arial"/>
                <a:sym typeface="Arial"/>
              </a:rPr>
              <a:t>Nghĩa là, hầu hết các hoạt động bị ràng buộc bởi thời gian cho đầu vào/đầu ra chứ không phải bởi thời gian tính toán.</a:t>
            </a:r>
            <a:endParaRPr/>
          </a:p>
          <a:p>
            <a:pPr indent="0" lvl="0" marL="0" rtl="0" algn="l">
              <a:spcBef>
                <a:spcPts val="0"/>
              </a:spcBef>
              <a:spcAft>
                <a:spcPts val="0"/>
              </a:spcAft>
              <a:buNone/>
            </a:pPr>
            <a:r>
              <a:rPr b="0" lang="en-US">
                <a:latin typeface="Arial"/>
                <a:ea typeface="Arial"/>
                <a:cs typeface="Arial"/>
                <a:sym typeface="Arial"/>
              </a:rPr>
              <a:t>Điều này có nghĩa là trong hầu hết mọi tình huống, bạn nên nén dữ liệu của mình.</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Có thể chỉ định bất kỳ codec nén Hadoop nào.</a:t>
            </a:r>
            <a:endParaRPr/>
          </a:p>
          <a:p>
            <a:pPr indent="0" lvl="0" marL="0" rtl="0" algn="l">
              <a:spcBef>
                <a:spcPts val="0"/>
              </a:spcBef>
              <a:spcAft>
                <a:spcPts val="0"/>
              </a:spcAft>
              <a:buNone/>
            </a:pPr>
            <a:r>
              <a:rPr b="0" lang="en-US">
                <a:latin typeface="Arial"/>
                <a:ea typeface="Arial"/>
                <a:cs typeface="Arial"/>
                <a:sym typeface="Arial"/>
              </a:rPr>
              <a:t>Codec nén Hadoop hiện tại được liệt kê trên slide tiếp theo</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https://learning.oreilly.com/library/view/hadoop-the-definitive/9780596521974/ch04.html#Compression</a:t>
            </a:r>
            <a:endParaRPr b="0">
              <a:latin typeface="Arial"/>
              <a:ea typeface="Arial"/>
              <a:cs typeface="Arial"/>
              <a:sym typeface="Arial"/>
            </a:endParaRPr>
          </a:p>
        </p:txBody>
      </p:sp>
      <p:sp>
        <p:nvSpPr>
          <p:cNvPr id="379" name="Google Shape;37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0" name="Shape 5680"/>
        <p:cNvGrpSpPr/>
        <p:nvPr/>
      </p:nvGrpSpPr>
      <p:grpSpPr>
        <a:xfrm>
          <a:off x="0" y="0"/>
          <a:ext cx="0" cy="0"/>
          <a:chOff x="0" y="0"/>
          <a:chExt cx="0" cy="0"/>
        </a:xfrm>
      </p:grpSpPr>
      <p:sp>
        <p:nvSpPr>
          <p:cNvPr id="5681" name="Google Shape;5681;p2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2" name="Google Shape;5682;p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1" lang="en-US">
                <a:latin typeface="Arial"/>
                <a:ea typeface="Arial"/>
                <a:cs typeface="Arial"/>
                <a:sym typeface="Arial"/>
              </a:rPr>
              <a:t>Streams API cho chuyển đổi mạnh mẽ bao gồm:</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Xử lý dữ liệu không theo thứ tự</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Thực hiện tính toán trạng thái</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Tính toán tổng hợp và hoạt động Tham gia</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Xử lý luồng không chỉ đọc, ghi và lưu trữ dữ liệu phát trực tuyến</a:t>
            </a:r>
            <a:endParaRPr/>
          </a:p>
          <a:p>
            <a:pPr indent="0" lvl="0" marL="0" rtl="0" algn="l">
              <a:spcBef>
                <a:spcPts val="0"/>
              </a:spcBef>
              <a:spcAft>
                <a:spcPts val="0"/>
              </a:spcAft>
              <a:buNone/>
            </a:pPr>
            <a:r>
              <a:rPr lang="en-US">
                <a:latin typeface="Arial"/>
                <a:ea typeface="Arial"/>
                <a:cs typeface="Arial"/>
                <a:sym typeface="Arial"/>
              </a:rPr>
              <a:t>Mục đích là để xử lý các luồng dữ liệu trong thời gian thực</a:t>
            </a:r>
            <a:endParaRPr/>
          </a:p>
          <a:p>
            <a:pPr indent="0" lvl="0" marL="0" rtl="0" algn="l">
              <a:spcBef>
                <a:spcPts val="0"/>
              </a:spcBef>
              <a:spcAft>
                <a:spcPts val="0"/>
              </a:spcAft>
              <a:buNone/>
            </a:pPr>
            <a:r>
              <a:rPr lang="en-US">
                <a:latin typeface="Arial"/>
                <a:ea typeface="Arial"/>
                <a:cs typeface="Arial"/>
                <a:sym typeface="Arial"/>
              </a:rPr>
              <a:t>Bộ xử lý luồng lấy các luồng dữ liệu liên tục từ các chủ đề đầu vào, thực hiện một số xử lý trên đầu vào và tạo các luồng dữ liệu liên tục cho các chủ đề đầu ra</a:t>
            </a:r>
            <a:endParaRPr>
              <a:latin typeface="Arial"/>
              <a:ea typeface="Arial"/>
              <a:cs typeface="Arial"/>
              <a:sym typeface="Arial"/>
            </a:endParaRPr>
          </a:p>
        </p:txBody>
      </p:sp>
      <p:sp>
        <p:nvSpPr>
          <p:cNvPr id="5683" name="Google Shape;5683;p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9" name="Shape 5689"/>
        <p:cNvGrpSpPr/>
        <p:nvPr/>
      </p:nvGrpSpPr>
      <p:grpSpPr>
        <a:xfrm>
          <a:off x="0" y="0"/>
          <a:ext cx="0" cy="0"/>
          <a:chOff x="0" y="0"/>
          <a:chExt cx="0" cy="0"/>
        </a:xfrm>
      </p:grpSpPr>
      <p:sp>
        <p:nvSpPr>
          <p:cNvPr id="5690" name="Google Shape;5690;p21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1" name="Google Shape;5691;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Các API chính của Kafka là:</a:t>
            </a:r>
            <a:endParaRPr/>
          </a:p>
          <a:p>
            <a:pPr indent="0" lvl="0" marL="0" rtl="0" algn="l">
              <a:spcBef>
                <a:spcPts val="0"/>
              </a:spcBef>
              <a:spcAft>
                <a:spcPts val="0"/>
              </a:spcAft>
              <a:buNone/>
            </a:pPr>
            <a:r>
              <a:rPr lang="en-US">
                <a:latin typeface="Arial"/>
                <a:ea typeface="Arial"/>
                <a:cs typeface="Arial"/>
                <a:sym typeface="Arial"/>
              </a:rPr>
              <a:t> -API nhà sản xuất: Các ứng dụng có thể sử dụng API này để xuất bản các bản ghi luồng tới một hoặc nhiều chủ đề Kafka.</a:t>
            </a:r>
            <a:endParaRPr/>
          </a:p>
          <a:p>
            <a:pPr indent="0" lvl="0" marL="0" rtl="0" algn="l">
              <a:spcBef>
                <a:spcPts val="0"/>
              </a:spcBef>
              <a:spcAft>
                <a:spcPts val="0"/>
              </a:spcAft>
              <a:buNone/>
            </a:pPr>
            <a:r>
              <a:rPr lang="en-US">
                <a:latin typeface="Arial"/>
                <a:ea typeface="Arial"/>
                <a:cs typeface="Arial"/>
                <a:sym typeface="Arial"/>
              </a:rPr>
              <a:t>-API người tiêu dùng: Một ứng dụng có thể sử dụng API này để đăng ký truyền bản ghi từ một hoặc nhiều chủ đề Kafka.</a:t>
            </a:r>
            <a:endParaRPr/>
          </a:p>
          <a:p>
            <a:pPr indent="0" lvl="0" marL="0" rtl="0" algn="l">
              <a:spcBef>
                <a:spcPts val="0"/>
              </a:spcBef>
              <a:spcAft>
                <a:spcPts val="0"/>
              </a:spcAft>
              <a:buNone/>
            </a:pPr>
            <a:r>
              <a:rPr lang="en-US">
                <a:latin typeface="Arial"/>
                <a:ea typeface="Arial"/>
                <a:cs typeface="Arial"/>
                <a:sym typeface="Arial"/>
              </a:rPr>
              <a:t>-API luồng: Cho phép ứng dụng đọc luồng đầu vào từ một hoặc nhiều chủ đề, chuyển đổi chúng và gửi luồng đến một hoặc nhiều chủ đề đầu ra.</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Kafka có thể sử dụng các nhà sản xuất và người tiêu dùng từ nhiều API và dòng lệnh khác nhau.</a:t>
            </a:r>
            <a:endParaRPr/>
          </a:p>
          <a:p>
            <a:pPr indent="0" lvl="0" marL="0" rtl="0" algn="l">
              <a:spcBef>
                <a:spcPts val="0"/>
              </a:spcBef>
              <a:spcAft>
                <a:spcPts val="0"/>
              </a:spcAft>
              <a:buNone/>
            </a:pPr>
            <a:r>
              <a:rPr lang="en-US">
                <a:latin typeface="Arial"/>
                <a:ea typeface="Arial"/>
                <a:cs typeface="Arial"/>
                <a:sym typeface="Arial"/>
              </a:rPr>
              <a:t>Nó cũng có thể được tích hợp với các hệ sinh thái khác nhau.</a:t>
            </a:r>
            <a:endParaRPr/>
          </a:p>
        </p:txBody>
      </p:sp>
      <p:sp>
        <p:nvSpPr>
          <p:cNvPr id="5692" name="Google Shape;5692;p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8" name="Shape 5698"/>
        <p:cNvGrpSpPr/>
        <p:nvPr/>
      </p:nvGrpSpPr>
      <p:grpSpPr>
        <a:xfrm>
          <a:off x="0" y="0"/>
          <a:ext cx="0" cy="0"/>
          <a:chOff x="0" y="0"/>
          <a:chExt cx="0" cy="0"/>
        </a:xfrm>
      </p:grpSpPr>
      <p:sp>
        <p:nvSpPr>
          <p:cNvPr id="5699" name="Google Shape;5699;p21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0" name="Google Shape;5700;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“Những thứ này hữu ích cho việc khám phá và thử nghiệm”—đối với sản xuất, bạn có nhiều khả năng viết mã hơn.</a:t>
            </a:r>
            <a:endParaRPr/>
          </a:p>
          <a:p>
            <a:pPr indent="0" lvl="0" marL="0" rtl="0" algn="l">
              <a:spcBef>
                <a:spcPts val="0"/>
              </a:spcBef>
              <a:spcAft>
                <a:spcPts val="0"/>
              </a:spcAft>
              <a:buNone/>
            </a:pPr>
            <a:r>
              <a:rPr lang="en-US">
                <a:latin typeface="Arial"/>
                <a:ea typeface="Arial"/>
                <a:cs typeface="Arial"/>
                <a:sym typeface="Arial"/>
              </a:rPr>
              <a:t>Các ký tự hợp lệ cho tên chủ đề là các ký tự chữ và số cộng với dấu gạch dưới, dấu chấm và dấu gạch ngang.</a:t>
            </a:r>
            <a:endParaRPr>
              <a:latin typeface="Arial"/>
              <a:ea typeface="Arial"/>
              <a:cs typeface="Arial"/>
              <a:sym typeface="Arial"/>
            </a:endParaRPr>
          </a:p>
        </p:txBody>
      </p:sp>
      <p:sp>
        <p:nvSpPr>
          <p:cNvPr id="5701" name="Google Shape;5701;p2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8" name="Shape 5708"/>
        <p:cNvGrpSpPr/>
        <p:nvPr/>
      </p:nvGrpSpPr>
      <p:grpSpPr>
        <a:xfrm>
          <a:off x="0" y="0"/>
          <a:ext cx="0" cy="0"/>
          <a:chOff x="0" y="0"/>
          <a:chExt cx="0" cy="0"/>
        </a:xfrm>
      </p:grpSpPr>
      <p:sp>
        <p:nvSpPr>
          <p:cNvPr id="5709" name="Google Shape;5709;p2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0" name="Google Shape;5710;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Lệnh --help để liệt kê tất cả các tùy chọn kafka-topic.</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Lệnh -list in danh sách tất cả các chủ đề trong cửa sổ đầu cuối.</a:t>
            </a:r>
            <a:endParaRPr/>
          </a:p>
          <a:p>
            <a:pPr indent="0" lvl="0" marL="0" rtl="0" algn="l">
              <a:spcBef>
                <a:spcPts val="0"/>
              </a:spcBef>
              <a:spcAft>
                <a:spcPts val="0"/>
              </a:spcAft>
              <a:buNone/>
            </a:pPr>
            <a:r>
              <a:rPr lang="en-US">
                <a:latin typeface="Arial"/>
                <a:ea typeface="Arial"/>
                <a:cs typeface="Arial"/>
                <a:sym typeface="Arial"/>
              </a:rPr>
              <a:t>Chạy lệnh –describe tạo ra đầu ra sau:</a:t>
            </a:r>
            <a:endParaRPr/>
          </a:p>
          <a:p>
            <a:pPr indent="0" lvl="0" marL="0" rtl="0" algn="l">
              <a:spcBef>
                <a:spcPts val="0"/>
              </a:spcBef>
              <a:spcAft>
                <a:spcPts val="0"/>
              </a:spcAft>
              <a:buNone/>
            </a:pPr>
            <a:r>
              <a:rPr lang="en-US">
                <a:latin typeface="Arial"/>
                <a:ea typeface="Arial"/>
                <a:cs typeface="Arial"/>
                <a:sym typeface="Arial"/>
              </a:rPr>
              <a:t>Tên chủ đề, số lượng phân vùng và hệ số sao chép được hiển thị. Sau đó, đối với mỗi phân vùng, nhiều thông tin hơn được lặp lại về người lãnh đạo và một bản sao danh sách cho phân vùng. Ngoài ra, mỗi phân vùng hiển thị một "Isr"(Bản sao không đồng bộ).</a:t>
            </a:r>
            <a:endParaRPr>
              <a:latin typeface="Arial"/>
              <a:ea typeface="Arial"/>
              <a:cs typeface="Arial"/>
              <a:sym typeface="Arial"/>
            </a:endParaRPr>
          </a:p>
        </p:txBody>
      </p:sp>
      <p:sp>
        <p:nvSpPr>
          <p:cNvPr id="5711" name="Google Shape;5711;p2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9" name="Shape 5719"/>
        <p:cNvGrpSpPr/>
        <p:nvPr/>
      </p:nvGrpSpPr>
      <p:grpSpPr>
        <a:xfrm>
          <a:off x="0" y="0"/>
          <a:ext cx="0" cy="0"/>
          <a:chOff x="0" y="0"/>
          <a:chExt cx="0" cy="0"/>
        </a:xfrm>
      </p:grpSpPr>
      <p:sp>
        <p:nvSpPr>
          <p:cNvPr id="5720" name="Google Shape;5720;p2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1" name="Google Shape;5721;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Mỗi broker bao gồm tên máy chủ, dấu hai chấm và số cổng.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Nếu chỉ định nhiều broker, hãy phân tách chúng bằng dấu phẩy.</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Kafka sẽ cố gắng liên hệ với một trong những broker trong danh sách; nếu không thể, nó sẽ thử cái khác, v.v.</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Vì vậy, bao gồm nhiều broker hơn sẽ cung cấp nhiều khả năng chịu lỗi hơn.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Sẽ không có gì xuất hiện cho đến khi người tiêu dùng cho chủ đề được tạo để lấy thư.</a:t>
            </a:r>
            <a:endParaRPr>
              <a:latin typeface="Arial"/>
              <a:ea typeface="Arial"/>
              <a:cs typeface="Arial"/>
              <a:sym typeface="Arial"/>
            </a:endParaRPr>
          </a:p>
        </p:txBody>
      </p:sp>
      <p:sp>
        <p:nvSpPr>
          <p:cNvPr id="5722" name="Google Shape;5722;p2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9" name="Shape 5729"/>
        <p:cNvGrpSpPr/>
        <p:nvPr/>
      </p:nvGrpSpPr>
      <p:grpSpPr>
        <a:xfrm>
          <a:off x="0" y="0"/>
          <a:ext cx="0" cy="0"/>
          <a:chOff x="0" y="0"/>
          <a:chExt cx="0" cy="0"/>
        </a:xfrm>
      </p:grpSpPr>
      <p:sp>
        <p:nvSpPr>
          <p:cNvPr id="5730" name="Google Shape;5730;p2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1" name="Google Shape;5731;p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Một chủ đề (chủ đề thử nghiệm) cũng phải được cung cấp</a:t>
            </a:r>
            <a:endParaRPr/>
          </a:p>
          <a:p>
            <a:pPr indent="0" lvl="0" marL="0" rtl="0" algn="l">
              <a:spcBef>
                <a:spcPts val="0"/>
              </a:spcBef>
              <a:spcAft>
                <a:spcPts val="0"/>
              </a:spcAft>
              <a:buNone/>
            </a:pPr>
            <a:r>
              <a:rPr lang="en-US">
                <a:latin typeface="Arial"/>
                <a:ea typeface="Arial"/>
                <a:cs typeface="Arial"/>
                <a:sym typeface="Arial"/>
              </a:rPr>
              <a:t>          Sử dụng --from-beginning để đọc thư từ đầu</a:t>
            </a:r>
            <a:endParaRPr/>
          </a:p>
          <a:p>
            <a:pPr indent="0" lvl="0" marL="0" rtl="0" algn="l">
              <a:spcBef>
                <a:spcPts val="0"/>
              </a:spcBef>
              <a:spcAft>
                <a:spcPts val="0"/>
              </a:spcAft>
              <a:buNone/>
            </a:pPr>
            <a:r>
              <a:rPr lang="en-US">
                <a:latin typeface="Arial"/>
                <a:ea typeface="Arial"/>
                <a:cs typeface="Arial"/>
                <a:sym typeface="Arial"/>
              </a:rPr>
              <a:t>          Nếu không, chỉ tin nhắn mới sẽ được đọc</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Tin nhắn được lưu giữ trong một khoảng thời gian xác định, bất kể chúng đã được đọc hay chưa.</a:t>
            </a:r>
            <a:endParaRPr/>
          </a:p>
          <a:p>
            <a:pPr indent="0" lvl="0" marL="0" rtl="0" algn="l">
              <a:spcBef>
                <a:spcPts val="0"/>
              </a:spcBef>
              <a:spcAft>
                <a:spcPts val="0"/>
              </a:spcAft>
              <a:buNone/>
            </a:pPr>
            <a:r>
              <a:rPr lang="en-US">
                <a:latin typeface="Arial"/>
                <a:ea typeface="Arial"/>
                <a:cs typeface="Arial"/>
                <a:sym typeface="Arial"/>
              </a:rPr>
              <a:t>Bạn có thể sẽ không muốn sử dụng tùy chọn --from-beginning trong triển khai sản xuất quy mô lớn, đặc biệt nếu thời gian lưu giữ dài.</a:t>
            </a:r>
            <a:endParaRPr b="1">
              <a:latin typeface="Arial"/>
              <a:ea typeface="Arial"/>
              <a:cs typeface="Arial"/>
              <a:sym typeface="Arial"/>
            </a:endParaRPr>
          </a:p>
        </p:txBody>
      </p:sp>
      <p:sp>
        <p:nvSpPr>
          <p:cNvPr id="5732" name="Google Shape;5732;p2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9" name="Shape 5739"/>
        <p:cNvGrpSpPr/>
        <p:nvPr/>
      </p:nvGrpSpPr>
      <p:grpSpPr>
        <a:xfrm>
          <a:off x="0" y="0"/>
          <a:ext cx="0" cy="0"/>
          <a:chOff x="0" y="0"/>
          <a:chExt cx="0" cy="0"/>
        </a:xfrm>
      </p:grpSpPr>
      <p:sp>
        <p:nvSpPr>
          <p:cNvPr id="5740" name="Google Shape;5740;p2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1" name="Google Shape;5741;p2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Nếu Người tiêu dùng (trang trước) đang chạy trong một thiết bị đầu cuối khác, các thông báo hiện được nhập trong thiết bị đầu cuối đó sẽ được hiển thị.</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Bạn có thể sử dụng đường dẫn unix "|" như sau</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$cat message.txt | kafka-console-producer</a:t>
            </a:r>
            <a:endParaRPr/>
          </a:p>
        </p:txBody>
      </p:sp>
      <p:sp>
        <p:nvSpPr>
          <p:cNvPr id="5742" name="Google Shape;5742;p2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9" name="Shape 5749"/>
        <p:cNvGrpSpPr/>
        <p:nvPr/>
      </p:nvGrpSpPr>
      <p:grpSpPr>
        <a:xfrm>
          <a:off x="0" y="0"/>
          <a:ext cx="0" cy="0"/>
          <a:chOff x="0" y="0"/>
          <a:chExt cx="0" cy="0"/>
        </a:xfrm>
      </p:grpSpPr>
      <p:sp>
        <p:nvSpPr>
          <p:cNvPr id="5750" name="Google Shape;5750;p21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1" name="Google Shape;5751;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Kết hợp các điểm mạnh của Flume và Kafka, chúng tôi mô tả cách bạn có thể thu thập dữ liệu bằng Flafka.</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Bạn có thể tìm mã viết cho nhà sản xuất và/hoặc người tiêu dùng trên Internet.</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Flume và Kafka là những công cụ tốt có thể dùng để thu thập dữ liệu.</a:t>
            </a:r>
            <a:endParaRPr/>
          </a:p>
          <a:p>
            <a:pPr indent="0" lvl="0" marL="0" rtl="0" algn="l">
              <a:spcBef>
                <a:spcPts val="0"/>
              </a:spcBef>
              <a:spcAft>
                <a:spcPts val="0"/>
              </a:spcAft>
              <a:buNone/>
            </a:pPr>
            <a:r>
              <a:rPr lang="en-US">
                <a:latin typeface="Arial"/>
                <a:ea typeface="Arial"/>
                <a:cs typeface="Arial"/>
                <a:sym typeface="Arial"/>
              </a:rPr>
              <a:t>Nó có điểm mạnh và điểm yếu của hai công cụ, tùy thuộc vào môi trường mà chúng được áp dụng.</a:t>
            </a:r>
            <a:endParaRPr>
              <a:latin typeface="Arial"/>
              <a:ea typeface="Arial"/>
              <a:cs typeface="Arial"/>
              <a:sym typeface="Arial"/>
            </a:endParaRPr>
          </a:p>
        </p:txBody>
      </p:sp>
      <p:sp>
        <p:nvSpPr>
          <p:cNvPr id="5752" name="Google Shape;5752;p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8" name="Shape 5758"/>
        <p:cNvGrpSpPr/>
        <p:nvPr/>
      </p:nvGrpSpPr>
      <p:grpSpPr>
        <a:xfrm>
          <a:off x="0" y="0"/>
          <a:ext cx="0" cy="0"/>
          <a:chOff x="0" y="0"/>
          <a:chExt cx="0" cy="0"/>
        </a:xfrm>
      </p:grpSpPr>
      <p:sp>
        <p:nvSpPr>
          <p:cNvPr id="5759" name="Google Shape;5759;p22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0" name="Google Shape;5760;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Giới thiệu về Flafka. </a:t>
            </a:r>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Chúng ta có thể sử dụng những lợi thế của Kafka và Flume cùng nhau</a:t>
            </a:r>
            <a:endParaRPr>
              <a:latin typeface="Arial"/>
              <a:ea typeface="Arial"/>
              <a:cs typeface="Arial"/>
              <a:sym typeface="Arial"/>
            </a:endParaRPr>
          </a:p>
        </p:txBody>
      </p:sp>
      <p:sp>
        <p:nvSpPr>
          <p:cNvPr id="5761" name="Google Shape;5761;p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0" name="Shape 5770"/>
        <p:cNvGrpSpPr/>
        <p:nvPr/>
      </p:nvGrpSpPr>
      <p:grpSpPr>
        <a:xfrm>
          <a:off x="0" y="0"/>
          <a:ext cx="0" cy="0"/>
          <a:chOff x="0" y="0"/>
          <a:chExt cx="0" cy="0"/>
        </a:xfrm>
      </p:grpSpPr>
      <p:sp>
        <p:nvSpPr>
          <p:cNvPr id="5771" name="Google Shape;5771;p22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2" name="Google Shape;5772;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latin typeface="Arial"/>
                <a:ea typeface="Arial"/>
                <a:cs typeface="Arial"/>
                <a:sym typeface="Arial"/>
              </a:rPr>
              <a:t>Chúng ta có thể sử dụng Flume làm nhà sản xuất cho Kafka. Sử dụng nguồn Flume để viết cho chủ đề Kafka.</a:t>
            </a:r>
            <a:endParaRPr>
              <a:latin typeface="Arial"/>
              <a:ea typeface="Arial"/>
              <a:cs typeface="Arial"/>
              <a:sym typeface="Arial"/>
            </a:endParaRPr>
          </a:p>
        </p:txBody>
      </p:sp>
      <p:sp>
        <p:nvSpPr>
          <p:cNvPr id="5773" name="Google Shape;5773;p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Mặc dù có thể có sẵn các mã nén nhưng phổ biến nhất là theo danh mục:</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Tốt nhất để xử lý và truy vấn dữ liệu: Snappy</a:t>
            </a:r>
            <a:endParaRPr/>
          </a:p>
          <a:p>
            <a:pPr indent="0" lvl="0" marL="0" rtl="0" algn="l">
              <a:spcBef>
                <a:spcPts val="0"/>
              </a:spcBef>
              <a:spcAft>
                <a:spcPts val="0"/>
              </a:spcAft>
              <a:buNone/>
            </a:pPr>
            <a:r>
              <a:rPr b="0" lang="en-US">
                <a:latin typeface="Arial"/>
                <a:ea typeface="Arial"/>
                <a:cs typeface="Arial"/>
                <a:sym typeface="Arial"/>
              </a:rPr>
              <a:t>Tốt nhất cho kích thước nhỏ nhất: gzip</a:t>
            </a:r>
            <a:endParaRPr/>
          </a:p>
          <a:p>
            <a:pPr indent="0" lvl="0" marL="0" rtl="0" algn="l">
              <a:spcBef>
                <a:spcPts val="0"/>
              </a:spcBef>
              <a:spcAft>
                <a:spcPts val="0"/>
              </a:spcAft>
              <a:buNone/>
            </a:pPr>
            <a:r>
              <a:rPr b="0" lang="en-US">
                <a:latin typeface="Arial"/>
                <a:ea typeface="Arial"/>
                <a:cs typeface="Arial"/>
                <a:sym typeface="Arial"/>
              </a:rPr>
              <a:t>Tốt nhất cho các loại tệp đặc biệt: bzip2</a:t>
            </a:r>
            <a:endParaRPr b="0">
              <a:latin typeface="Arial"/>
              <a:ea typeface="Arial"/>
              <a:cs typeface="Arial"/>
              <a:sym typeface="Arial"/>
            </a:endParaRPr>
          </a:p>
        </p:txBody>
      </p:sp>
      <p:sp>
        <p:nvSpPr>
          <p:cNvPr id="389" name="Google Shape;38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1" name="Shape 5801"/>
        <p:cNvGrpSpPr/>
        <p:nvPr/>
      </p:nvGrpSpPr>
      <p:grpSpPr>
        <a:xfrm>
          <a:off x="0" y="0"/>
          <a:ext cx="0" cy="0"/>
          <a:chOff x="0" y="0"/>
          <a:chExt cx="0" cy="0"/>
        </a:xfrm>
      </p:grpSpPr>
      <p:sp>
        <p:nvSpPr>
          <p:cNvPr id="5802" name="Google Shape;5802;p22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3" name="Google Shape;5803;p2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lang="en-US"/>
              <a:t>Chúng ta có thể sử dụng Flume làm Người tiêu dùng cho Kafka. Viết chủ đề Kafka cho Flume Sink</a:t>
            </a:r>
            <a:endParaRPr/>
          </a:p>
        </p:txBody>
      </p:sp>
      <p:sp>
        <p:nvSpPr>
          <p:cNvPr id="5804" name="Google Shape;5804;p2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8" name="Shape 5838"/>
        <p:cNvGrpSpPr/>
        <p:nvPr/>
      </p:nvGrpSpPr>
      <p:grpSpPr>
        <a:xfrm>
          <a:off x="0" y="0"/>
          <a:ext cx="0" cy="0"/>
          <a:chOff x="0" y="0"/>
          <a:chExt cx="0" cy="0"/>
        </a:xfrm>
      </p:grpSpPr>
      <p:sp>
        <p:nvSpPr>
          <p:cNvPr id="5839" name="Google Shape;5839;p22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0" name="Google Shape;5840;p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lnSpc>
                <a:spcPct val="150000"/>
              </a:lnSpc>
              <a:spcBef>
                <a:spcPts val="1000"/>
              </a:spcBef>
              <a:spcAft>
                <a:spcPts val="0"/>
              </a:spcAft>
              <a:buNone/>
            </a:pPr>
            <a:r>
              <a:rPr lang="en-US">
                <a:latin typeface="Arial"/>
                <a:ea typeface="Arial"/>
                <a:cs typeface="Arial"/>
                <a:sym typeface="Arial"/>
              </a:rPr>
              <a:t>Kênh Kafka có thể được sử dụng với bất kỳ nguồn Flume hoặc bồn rửa nào. Kafka cung cấp khả năng mở rộng, độ tin cậy, tính khả dụng và khả năng chịu lỗi tốt hơn nhiều so với bộ nhớ hoặc kênh tệp.</a:t>
            </a:r>
            <a:endParaRPr>
              <a:latin typeface="Arial"/>
              <a:ea typeface="Arial"/>
              <a:cs typeface="Arial"/>
              <a:sym typeface="Arial"/>
            </a:endParaRPr>
          </a:p>
        </p:txBody>
      </p:sp>
      <p:sp>
        <p:nvSpPr>
          <p:cNvPr id="5841" name="Google Shape;5841;p2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7" name="Shape 5847"/>
        <p:cNvGrpSpPr/>
        <p:nvPr/>
      </p:nvGrpSpPr>
      <p:grpSpPr>
        <a:xfrm>
          <a:off x="0" y="0"/>
          <a:ext cx="0" cy="0"/>
          <a:chOff x="0" y="0"/>
          <a:chExt cx="0" cy="0"/>
        </a:xfrm>
      </p:grpSpPr>
      <p:sp>
        <p:nvSpPr>
          <p:cNvPr id="5848" name="Google Shape;5848;p22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9" name="Google Shape;5849;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Bây giờ chúng ta đã tìm hiểu về cấu trúc tổng thể của Apache Kafka.</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Hãy kiểm tra xem họ đã học được bao nhiêu thông qua bài học.</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Yêu cầu học sinh vẽ kiến trúc Kafka nhiều nhất có thể.</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Bạn có thể viết ra phần mô tả hoặc tạo sơ đồ bổ sung về những gì họ đã học được.</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Sau đó, họ sẽ có thể chia sẻ những hiểu biết của mình và tìm ra những gì họ đã bỏ lỡ.</a:t>
            </a:r>
            <a:endParaRPr>
              <a:latin typeface="Arial"/>
              <a:ea typeface="Arial"/>
              <a:cs typeface="Arial"/>
              <a:sym typeface="Arial"/>
            </a:endParaRPr>
          </a:p>
        </p:txBody>
      </p:sp>
      <p:sp>
        <p:nvSpPr>
          <p:cNvPr id="5850" name="Google Shape;5850;p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7" name="Shape 5877"/>
        <p:cNvGrpSpPr/>
        <p:nvPr/>
      </p:nvGrpSpPr>
      <p:grpSpPr>
        <a:xfrm>
          <a:off x="0" y="0"/>
          <a:ext cx="0" cy="0"/>
          <a:chOff x="0" y="0"/>
          <a:chExt cx="0" cy="0"/>
        </a:xfrm>
      </p:grpSpPr>
      <p:sp>
        <p:nvSpPr>
          <p:cNvPr id="5878" name="Google Shape;5878;p22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9" name="Google Shape;5879;p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Bây giờ chúng ta đã tìm hiểu về cấu trúc tổng thể của Apache Kafka.</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Hãy kiểm tra xem họ đã học được bao nhiêu thông qua bài học.</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Yêu cầu học sinh vẽ kiến trúc Kafka nhiều nhất có thể.</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Bạn có thể viết ra phần mô tả hoặc tạo sơ đồ bổ sung về những gì họ đã học được.</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Sau đó, họ sẽ có thể chia sẻ những hiểu biết của mình và tìm ra những gì họ đã bỏ lỡ.</a:t>
            </a:r>
            <a:endParaRPr>
              <a:latin typeface="Arial"/>
              <a:ea typeface="Arial"/>
              <a:cs typeface="Arial"/>
              <a:sym typeface="Arial"/>
            </a:endParaRPr>
          </a:p>
        </p:txBody>
      </p:sp>
      <p:sp>
        <p:nvSpPr>
          <p:cNvPr id="5880" name="Google Shape;5880;p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7" name="Shape 5907"/>
        <p:cNvGrpSpPr/>
        <p:nvPr/>
      </p:nvGrpSpPr>
      <p:grpSpPr>
        <a:xfrm>
          <a:off x="0" y="0"/>
          <a:ext cx="0" cy="0"/>
          <a:chOff x="0" y="0"/>
          <a:chExt cx="0" cy="0"/>
        </a:xfrm>
      </p:grpSpPr>
      <p:sp>
        <p:nvSpPr>
          <p:cNvPr id="5908" name="Google Shape;5908;p2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9" name="Google Shape;5909;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bài tập sử dụng sách TN chương.</a:t>
            </a:r>
            <a:endParaRPr/>
          </a:p>
        </p:txBody>
      </p:sp>
      <p:sp>
        <p:nvSpPr>
          <p:cNvPr id="5910" name="Google Shape;5910;p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6" name="Shape 5966"/>
        <p:cNvGrpSpPr/>
        <p:nvPr/>
      </p:nvGrpSpPr>
      <p:grpSpPr>
        <a:xfrm>
          <a:off x="0" y="0"/>
          <a:ext cx="0" cy="0"/>
          <a:chOff x="0" y="0"/>
          <a:chExt cx="0" cy="0"/>
        </a:xfrm>
      </p:grpSpPr>
      <p:sp>
        <p:nvSpPr>
          <p:cNvPr id="5967" name="Google Shape;5967;p22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8" name="Google Shape;5968;p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làm Bài tập sử dụng sách Thí nghiệm các chương.</a:t>
            </a:r>
            <a:endParaRPr/>
          </a:p>
        </p:txBody>
      </p:sp>
      <p:sp>
        <p:nvSpPr>
          <p:cNvPr id="5969" name="Google Shape;5969;p2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5" name="Shape 6025"/>
        <p:cNvGrpSpPr/>
        <p:nvPr/>
      </p:nvGrpSpPr>
      <p:grpSpPr>
        <a:xfrm>
          <a:off x="0" y="0"/>
          <a:ext cx="0" cy="0"/>
          <a:chOff x="0" y="0"/>
          <a:chExt cx="0" cy="0"/>
        </a:xfrm>
      </p:grpSpPr>
      <p:sp>
        <p:nvSpPr>
          <p:cNvPr id="6026" name="Google Shape;6026;p2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7" name="Google Shape;6027;p228:notes"/>
          <p:cNvSpPr/>
          <p:nvPr>
            <p:ph idx="2" type="sldImg"/>
          </p:nvPr>
        </p:nvSpPr>
        <p:spPr>
          <a:xfrm>
            <a:off x="129159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110">
                <a:latin typeface="Arial"/>
                <a:ea typeface="Arial"/>
                <a:cs typeface="Arial"/>
                <a:sym typeface="Arial"/>
              </a:rPr>
              <a:t>[Hướng dẫn của giảng viên]</a:t>
            </a:r>
            <a:endParaRPr/>
          </a:p>
          <a:p>
            <a:pPr indent="0" lvl="0" marL="0" rtl="0" algn="l">
              <a:lnSpc>
                <a:spcPct val="90000"/>
              </a:lnSpc>
              <a:spcBef>
                <a:spcPts val="0"/>
              </a:spcBef>
              <a:spcAft>
                <a:spcPts val="0"/>
              </a:spcAft>
              <a:buNone/>
            </a:pPr>
            <a:r>
              <a:rPr b="0" lang="en-US" sz="1110">
                <a:latin typeface="Arial"/>
                <a:ea typeface="Arial"/>
                <a:cs typeface="Arial"/>
                <a:sym typeface="Arial"/>
              </a:rPr>
              <a:t>Khi chúng tôi thực hiện nhập gia tăng, chúng tôi phải theo dõi giá trị cuối cùng cho một cột được chỉ định mà chúng tôi đã nhập dữ liệu trước đó. Giữ thông tin này xung quanh có thể trở nên cồng kềnh.</a:t>
            </a:r>
            <a:endParaRPr/>
          </a:p>
          <a:p>
            <a:pPr indent="0" lvl="0" marL="0" rtl="0" algn="l">
              <a:lnSpc>
                <a:spcPct val="90000"/>
              </a:lnSpc>
              <a:spcBef>
                <a:spcPts val="0"/>
              </a:spcBef>
              <a:spcAft>
                <a:spcPts val="0"/>
              </a:spcAft>
              <a:buNone/>
            </a:pPr>
            <a:r>
              <a:rPr b="0" lang="en-US" sz="1110">
                <a:latin typeface="Arial"/>
                <a:ea typeface="Arial"/>
                <a:cs typeface="Arial"/>
                <a:sym typeface="Arial"/>
              </a:rPr>
              <a:t>Đó là lý do tại sao tốt nhất là tạo một công việc để nhập gia tăng và cho phép Sqoop theo dõi thông tin này trong nội bộ.</a:t>
            </a:r>
            <a:endParaRPr b="0" sz="1110">
              <a:latin typeface="Arial"/>
              <a:ea typeface="Arial"/>
              <a:cs typeface="Arial"/>
              <a:sym typeface="Arial"/>
            </a:endParaRPr>
          </a:p>
          <a:p>
            <a:pPr indent="0" lvl="0" marL="0" rtl="0" algn="l">
              <a:lnSpc>
                <a:spcPct val="90000"/>
              </a:lnSpc>
              <a:spcBef>
                <a:spcPts val="0"/>
              </a:spcBef>
              <a:spcAft>
                <a:spcPts val="0"/>
              </a:spcAft>
              <a:buNone/>
            </a:pPr>
            <a:r>
              <a:t/>
            </a:r>
            <a:endParaRPr b="0" sz="1110">
              <a:latin typeface="Arial"/>
              <a:ea typeface="Arial"/>
              <a:cs typeface="Arial"/>
              <a:sym typeface="Arial"/>
            </a:endParaRPr>
          </a:p>
          <a:p>
            <a:pPr indent="0" lvl="0" marL="0" rtl="0" algn="l">
              <a:lnSpc>
                <a:spcPct val="90000"/>
              </a:lnSpc>
              <a:spcBef>
                <a:spcPts val="0"/>
              </a:spcBef>
              <a:spcAft>
                <a:spcPts val="0"/>
              </a:spcAft>
              <a:buNone/>
            </a:pPr>
            <a:r>
              <a:rPr b="1" lang="en-US" sz="1110" u="sng">
                <a:latin typeface="Arial"/>
                <a:ea typeface="Arial"/>
                <a:cs typeface="Arial"/>
                <a:sym typeface="Arial"/>
              </a:rPr>
              <a:t>[</a:t>
            </a:r>
            <a:r>
              <a:rPr b="1" lang="en-US" sz="1110" u="none">
                <a:latin typeface="Arial"/>
                <a:ea typeface="Arial"/>
                <a:cs typeface="Arial"/>
                <a:sym typeface="Arial"/>
              </a:rPr>
              <a:t>Thông điệp chính</a:t>
            </a:r>
            <a:r>
              <a:rPr b="1" lang="en-US" sz="1110" u="sng">
                <a:latin typeface="Arial"/>
                <a:ea typeface="Arial"/>
                <a:cs typeface="Arial"/>
                <a:sym typeface="Arial"/>
              </a:rPr>
              <a:t>]</a:t>
            </a:r>
            <a:endParaRPr/>
          </a:p>
          <a:p>
            <a:pPr indent="0" lvl="0" marL="0" rtl="0" algn="l">
              <a:lnSpc>
                <a:spcPct val="90000"/>
              </a:lnSpc>
              <a:spcBef>
                <a:spcPts val="0"/>
              </a:spcBef>
              <a:spcAft>
                <a:spcPts val="0"/>
              </a:spcAft>
              <a:buNone/>
            </a:pPr>
            <a:r>
              <a:rPr b="0" lang="en-US" sz="1110">
                <a:latin typeface="Arial"/>
                <a:ea typeface="Arial"/>
                <a:cs typeface="Arial"/>
                <a:sym typeface="Arial"/>
              </a:rPr>
              <a:t>Có 2 phương pháp chính để nhập gia tăng.</a:t>
            </a:r>
            <a:endParaRPr/>
          </a:p>
          <a:p>
            <a:pPr indent="0" lvl="0" marL="0" rtl="0" algn="l">
              <a:lnSpc>
                <a:spcPct val="90000"/>
              </a:lnSpc>
              <a:spcBef>
                <a:spcPts val="0"/>
              </a:spcBef>
              <a:spcAft>
                <a:spcPts val="0"/>
              </a:spcAft>
              <a:buNone/>
            </a:pPr>
            <a:r>
              <a:rPr b="0" lang="en-US" sz="1110">
                <a:latin typeface="Arial"/>
                <a:ea typeface="Arial"/>
                <a:cs typeface="Arial"/>
                <a:sym typeface="Arial"/>
              </a:rPr>
              <a:t>Một là chế độ được nối thêm (appended mode) và chế độ kia dựa trên một số dấu thời gian.</a:t>
            </a:r>
            <a:endParaRPr/>
          </a:p>
          <a:p>
            <a:pPr indent="0" lvl="0" marL="0" rtl="0" algn="l">
              <a:lnSpc>
                <a:spcPct val="90000"/>
              </a:lnSpc>
              <a:spcBef>
                <a:spcPts val="0"/>
              </a:spcBef>
              <a:spcAft>
                <a:spcPts val="0"/>
              </a:spcAft>
              <a:buNone/>
            </a:pPr>
            <a:r>
              <a:rPr b="0" lang="en-US" sz="1110">
                <a:latin typeface="Arial"/>
                <a:ea typeface="Arial"/>
                <a:cs typeface="Arial"/>
                <a:sym typeface="Arial"/>
              </a:rPr>
              <a:t>Trong chế độ chắp thêm, chúng tôi cung cấp một &lt;cột&gt; để được kiểm tra và giá trị cuối cùng mà chúng tôi đã nhập.</a:t>
            </a:r>
            <a:endParaRPr/>
          </a:p>
          <a:p>
            <a:pPr indent="0" lvl="0" marL="0" rtl="0" algn="l">
              <a:lnSpc>
                <a:spcPct val="90000"/>
              </a:lnSpc>
              <a:spcBef>
                <a:spcPts val="0"/>
              </a:spcBef>
              <a:spcAft>
                <a:spcPts val="0"/>
              </a:spcAft>
              <a:buNone/>
            </a:pPr>
            <a:r>
              <a:rPr b="0" lang="en-US" sz="1110">
                <a:latin typeface="Arial"/>
                <a:ea typeface="Arial"/>
                <a:cs typeface="Arial"/>
                <a:sym typeface="Arial"/>
              </a:rPr>
              <a:t>Sqoop sẽ chỉ nhập các hàng có giá trị &lt;cột&gt; cao hơn giá trị cuối cùng được cung cấp.</a:t>
            </a:r>
            <a:endParaRPr/>
          </a:p>
          <a:p>
            <a:pPr indent="0" lvl="0" marL="0" rtl="0" algn="l">
              <a:lnSpc>
                <a:spcPct val="90000"/>
              </a:lnSpc>
              <a:spcBef>
                <a:spcPts val="0"/>
              </a:spcBef>
              <a:spcAft>
                <a:spcPts val="0"/>
              </a:spcAft>
              <a:buNone/>
            </a:pPr>
            <a:r>
              <a:rPr b="0" lang="en-US" sz="1110">
                <a:latin typeface="Arial"/>
                <a:ea typeface="Arial"/>
                <a:cs typeface="Arial"/>
                <a:sym typeface="Arial"/>
              </a:rPr>
              <a:t>Bạn nên chỉ định chế độ nối thêm khi nhập bảng trong đó các hàng mới liên tục được thêm vào với giá trị id hàng tăng dần.</a:t>
            </a:r>
            <a:endParaRPr/>
          </a:p>
          <a:p>
            <a:pPr indent="0" lvl="0" marL="0" rtl="0" algn="l">
              <a:lnSpc>
                <a:spcPct val="90000"/>
              </a:lnSpc>
              <a:spcBef>
                <a:spcPts val="0"/>
              </a:spcBef>
              <a:spcAft>
                <a:spcPts val="0"/>
              </a:spcAft>
              <a:buNone/>
            </a:pPr>
            <a:r>
              <a:rPr b="0" lang="en-US" sz="1110">
                <a:latin typeface="Arial"/>
                <a:ea typeface="Arial"/>
                <a:cs typeface="Arial"/>
                <a:sym typeface="Arial"/>
              </a:rPr>
              <a:t>Bạn chỉ định cột chứa id của hàng bằng --check-column.</a:t>
            </a:r>
            <a:endParaRPr/>
          </a:p>
          <a:p>
            <a:pPr indent="0" lvl="0" marL="0" rtl="0" algn="l">
              <a:lnSpc>
                <a:spcPct val="90000"/>
              </a:lnSpc>
              <a:spcBef>
                <a:spcPts val="0"/>
              </a:spcBef>
              <a:spcAft>
                <a:spcPts val="0"/>
              </a:spcAft>
              <a:buNone/>
            </a:pPr>
            <a:r>
              <a:rPr b="0" lang="en-US" sz="1110">
                <a:latin typeface="Arial"/>
                <a:ea typeface="Arial"/>
                <a:cs typeface="Arial"/>
                <a:sym typeface="Arial"/>
              </a:rPr>
              <a:t>Sqoop nhập các hàng trong đó cột kiểm tra có giá trị lớn hơn giá trị được chỉ định bằng --last-value.</a:t>
            </a:r>
            <a:endParaRPr b="0" sz="1110">
              <a:latin typeface="Arial"/>
              <a:ea typeface="Arial"/>
              <a:cs typeface="Arial"/>
              <a:sym typeface="Arial"/>
            </a:endParaRPr>
          </a:p>
          <a:p>
            <a:pPr indent="0" lvl="0" marL="0" rtl="0" algn="l">
              <a:lnSpc>
                <a:spcPct val="90000"/>
              </a:lnSpc>
              <a:spcBef>
                <a:spcPts val="0"/>
              </a:spcBef>
              <a:spcAft>
                <a:spcPts val="0"/>
              </a:spcAft>
              <a:buNone/>
            </a:pPr>
            <a:r>
              <a:t/>
            </a:r>
            <a:endParaRPr b="0" sz="1110">
              <a:latin typeface="Arial"/>
              <a:ea typeface="Arial"/>
              <a:cs typeface="Arial"/>
              <a:sym typeface="Arial"/>
            </a:endParaRPr>
          </a:p>
          <a:p>
            <a:pPr indent="0" lvl="0" marL="0" marR="0" rtl="0" algn="l">
              <a:lnSpc>
                <a:spcPct val="90000"/>
              </a:lnSpc>
              <a:spcBef>
                <a:spcPts val="333"/>
              </a:spcBef>
              <a:spcAft>
                <a:spcPts val="0"/>
              </a:spcAft>
              <a:buClr>
                <a:schemeClr val="dk1"/>
              </a:buClr>
              <a:buSzPts val="1110"/>
              <a:buFont typeface="Arial"/>
              <a:buNone/>
            </a:pPr>
            <a:r>
              <a:rPr b="1" lang="en-US" sz="1110">
                <a:solidFill>
                  <a:schemeClr val="dk1"/>
                </a:solidFill>
                <a:latin typeface="Arial"/>
                <a:ea typeface="Arial"/>
                <a:cs typeface="Arial"/>
                <a:sym typeface="Arial"/>
              </a:rPr>
              <a:t>[Tài liệu tham khảo]</a:t>
            </a:r>
            <a:endParaRPr/>
          </a:p>
          <a:p>
            <a:pPr indent="0" lvl="0" marL="0" rtl="0" algn="l">
              <a:lnSpc>
                <a:spcPct val="90000"/>
              </a:lnSpc>
              <a:spcBef>
                <a:spcPts val="0"/>
              </a:spcBef>
              <a:spcAft>
                <a:spcPts val="0"/>
              </a:spcAft>
              <a:buNone/>
            </a:pPr>
            <a:r>
              <a:rPr b="0" lang="en-US" sz="1110">
                <a:latin typeface="Arial"/>
                <a:ea typeface="Arial"/>
                <a:cs typeface="Arial"/>
                <a:sym typeface="Arial"/>
              </a:rPr>
              <a:t>https://sqoop.apache.org/docs/1.4.7/SqoopUserGuide.html#_incremental_imports</a:t>
            </a:r>
            <a:endParaRPr b="0" sz="1110">
              <a:latin typeface="Arial"/>
              <a:ea typeface="Arial"/>
              <a:cs typeface="Arial"/>
              <a:sym typeface="Arial"/>
            </a:endParaRPr>
          </a:p>
        </p:txBody>
      </p:sp>
      <p:sp>
        <p:nvSpPr>
          <p:cNvPr id="398" name="Google Shape;39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Khi chúng tôi thực hiện nhập tang dần, chúng tôi phải theo dõi giá trị cuối cùng cho một cột được chỉ định mà chúng tôi đã nhập dữ liệu trước đó. Giữ thông tin này xung quanh có thể trở nên cồng kềnh.</a:t>
            </a:r>
            <a:endParaRPr/>
          </a:p>
          <a:p>
            <a:pPr indent="0" lvl="0" marL="0" rtl="0" algn="l">
              <a:spcBef>
                <a:spcPts val="0"/>
              </a:spcBef>
              <a:spcAft>
                <a:spcPts val="0"/>
              </a:spcAft>
              <a:buNone/>
            </a:pPr>
            <a:r>
              <a:rPr b="0" lang="en-US">
                <a:latin typeface="Arial"/>
                <a:ea typeface="Arial"/>
                <a:cs typeface="Arial"/>
                <a:sym typeface="Arial"/>
              </a:rPr>
              <a:t>Đó là lý do tại sao tốt nhất là tạo một công việc để nhập gia tăng và cho phép Sqoop theo dõi thông tin này trong nội bộ.</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Chiến lược cập nhật bảng thay thế được Sqoop hỗ trợ được gọi là chế độ sửa đổi lần cuối.</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Bạn nên sử dụng điều này khi các hàng của bảng nguồn có thể được cập nhật và mỗi lần cập nhật như vậy sẽ đặt giá trị của cột được sửa đổi lần cuối thành dấu thời gian hiện tại.</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Các hàng trong đó cột kiểm tra chứa dấu thời gian gần đây hơn dấu thời gian được chỉ định với --giá trị cuối cùng được nhập.</a:t>
            </a:r>
            <a:endParaRPr/>
          </a:p>
        </p:txBody>
      </p:sp>
      <p:sp>
        <p:nvSpPr>
          <p:cNvPr id="408" name="Google Shape;40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Mặc dù chúng tôi đã sử dụng --columns và --where để kiểm soát các hàng và cột cần nhập, giờ đây chúng tôi sử dụng truy vấn "dạng tự do" linh hoạt hơn nhiều để chọn dữ liệu.</a:t>
            </a:r>
            <a:endParaRPr/>
          </a:p>
          <a:p>
            <a:pPr indent="0" lvl="0" marL="0" rtl="0" algn="l">
              <a:spcBef>
                <a:spcPts val="0"/>
              </a:spcBef>
              <a:spcAft>
                <a:spcPts val="0"/>
              </a:spcAft>
              <a:buNone/>
            </a:pPr>
            <a:r>
              <a:rPr b="0" lang="en-US">
                <a:latin typeface="Arial"/>
                <a:ea typeface="Arial"/>
                <a:cs typeface="Arial"/>
                <a:sym typeface="Arial"/>
              </a:rPr>
              <a:t>Tuy nhiên, như đã đề cập trước đây, điều này mang lại nhiều phức tạp hơn.</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Nếu bạn đang đưa ra truy vấn được đặt trong dấu ngoặc kép ("), thì bạn sẽ phải sử dụng \$CONDITIONS thay vì chỉ $CONDITIONS để không cho phép trình bao của bạn coi nó là biến trình bao.</a:t>
            </a:r>
            <a:endParaRPr/>
          </a:p>
          <a:p>
            <a:pPr indent="0" lvl="0" marL="0" rtl="0" algn="l">
              <a:spcBef>
                <a:spcPts val="0"/>
              </a:spcBef>
              <a:spcAft>
                <a:spcPts val="0"/>
              </a:spcAft>
              <a:buNone/>
            </a:pPr>
            <a:r>
              <a:rPr b="0" lang="en-US">
                <a:latin typeface="Arial"/>
                <a:ea typeface="Arial"/>
                <a:cs typeface="Arial"/>
                <a:sym typeface="Arial"/>
              </a:rPr>
              <a:t>Ví dụ: một truy vấn trích dẫn kép có thể trông giống như "SELECT * FROM x WHERE a='foo' AND \$CONDITIONS“</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Khi sử dụng truy vấn để chọn dữ liệu cần nhập, chúng tôi sẽ cân nhắc rất nhiều rằng dữ liệu sẽ được nhiều mapper tìm nạp.</a:t>
            </a:r>
            <a:endParaRPr/>
          </a:p>
          <a:p>
            <a:pPr indent="0" lvl="0" marL="0" rtl="0" algn="l">
              <a:spcBef>
                <a:spcPts val="0"/>
              </a:spcBef>
              <a:spcAft>
                <a:spcPts val="0"/>
              </a:spcAft>
              <a:buNone/>
            </a:pPr>
            <a:r>
              <a:rPr b="0" lang="en-US">
                <a:latin typeface="Arial"/>
                <a:ea typeface="Arial"/>
                <a:cs typeface="Arial"/>
                <a:sym typeface="Arial"/>
              </a:rPr>
              <a:t>Mỗi mapper cố gắng phân bổ đều khối lượng công việc.</a:t>
            </a:r>
            <a:endParaRPr/>
          </a:p>
          <a:p>
            <a:pPr indent="0" lvl="0" marL="0" rtl="0" algn="l">
              <a:spcBef>
                <a:spcPts val="0"/>
              </a:spcBef>
              <a:spcAft>
                <a:spcPts val="0"/>
              </a:spcAft>
              <a:buNone/>
            </a:pPr>
            <a:r>
              <a:rPr b="0" lang="en-US">
                <a:latin typeface="Arial"/>
                <a:ea typeface="Arial"/>
                <a:cs typeface="Arial"/>
                <a:sym typeface="Arial"/>
              </a:rPr>
              <a:t>Thông thường, nếu có một khóa chính trong bảng bên dưới, Sqoop sẽ tự động sử dụng cột đó để phân chia tập dữ liệu.</a:t>
            </a:r>
            <a:endParaRPr/>
          </a:p>
          <a:p>
            <a:pPr indent="0" lvl="0" marL="0" rtl="0" algn="l">
              <a:spcBef>
                <a:spcPts val="0"/>
              </a:spcBef>
              <a:spcAft>
                <a:spcPts val="0"/>
              </a:spcAft>
              <a:buNone/>
            </a:pPr>
            <a:r>
              <a:rPr b="0" lang="en-US">
                <a:latin typeface="Arial"/>
                <a:ea typeface="Arial"/>
                <a:cs typeface="Arial"/>
                <a:sym typeface="Arial"/>
              </a:rPr>
              <a:t>Tuy nhiên, trong truy vấn biểu mẫu tự do, tập dữ liệu cơ bản có thể phức tạp hơn nhiều - ví dụ: bảng đã nối.</a:t>
            </a:r>
            <a:endParaRPr/>
          </a:p>
          <a:p>
            <a:pPr indent="0" lvl="0" marL="0" rtl="0" algn="l">
              <a:spcBef>
                <a:spcPts val="0"/>
              </a:spcBef>
              <a:spcAft>
                <a:spcPts val="0"/>
              </a:spcAft>
              <a:buNone/>
            </a:pPr>
            <a:r>
              <a:rPr b="0" lang="en-US">
                <a:latin typeface="Arial"/>
                <a:ea typeface="Arial"/>
                <a:cs typeface="Arial"/>
                <a:sym typeface="Arial"/>
              </a:rPr>
              <a:t>Sqoop không còn có thể tự động xác định cách tốt nhất để phân vùng tập dữ liệu giữa những mapper.</a:t>
            </a:r>
            <a:endParaRPr/>
          </a:p>
          <a:p>
            <a:pPr indent="0" lvl="0" marL="0" rtl="0" algn="l">
              <a:spcBef>
                <a:spcPts val="0"/>
              </a:spcBef>
              <a:spcAft>
                <a:spcPts val="0"/>
              </a:spcAft>
              <a:buNone/>
            </a:pPr>
            <a:r>
              <a:rPr b="0" lang="en-US">
                <a:latin typeface="Arial"/>
                <a:ea typeface="Arial"/>
                <a:cs typeface="Arial"/>
                <a:sym typeface="Arial"/>
              </a:rPr>
              <a:t>Chúng ta phải cung cấp cho Sqoop một số trợ giúp để làm như vậy bằng cách đặt tên cho một cột để sử dụng cho việc phân vùng bằng cách sử dụng đối số --split-by.</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Truy vấn biểu mẫu tự do phải bao gồm "WHERE $CONDITIONS" như một phần của truy vấn.</a:t>
            </a:r>
            <a:endParaRPr/>
          </a:p>
          <a:p>
            <a:pPr indent="0" lvl="0" marL="0" rtl="0" algn="l">
              <a:spcBef>
                <a:spcPts val="0"/>
              </a:spcBef>
              <a:spcAft>
                <a:spcPts val="0"/>
              </a:spcAft>
              <a:buNone/>
            </a:pPr>
            <a:r>
              <a:rPr b="0" lang="en-US">
                <a:latin typeface="Arial"/>
                <a:ea typeface="Arial"/>
                <a:cs typeface="Arial"/>
                <a:sym typeface="Arial"/>
              </a:rPr>
              <a:t>Điều này là do Sqoop sẽ sử dụng trình giữ chỗ đó để điền vào các điều kiện để phân vùng tập dữ liệu.</a:t>
            </a:r>
            <a:endParaRPr/>
          </a:p>
          <a:p>
            <a:pPr indent="0" lvl="0" marL="0" rtl="0" algn="l">
              <a:spcBef>
                <a:spcPts val="0"/>
              </a:spcBef>
              <a:spcAft>
                <a:spcPts val="0"/>
              </a:spcAft>
              <a:buNone/>
            </a:pPr>
            <a:r>
              <a:rPr b="0" lang="en-US">
                <a:latin typeface="Arial"/>
                <a:ea typeface="Arial"/>
                <a:cs typeface="Arial"/>
                <a:sym typeface="Arial"/>
              </a:rPr>
              <a:t>Điều này sẽ được hình thành từ --split-by column.</a:t>
            </a:r>
            <a:endParaRPr b="0">
              <a:latin typeface="Arial"/>
              <a:ea typeface="Arial"/>
              <a:cs typeface="Arial"/>
              <a:sym typeface="Arial"/>
            </a:endParaRPr>
          </a:p>
          <a:p>
            <a:pPr indent="0" lvl="0" marL="0" rtl="0" algn="l">
              <a:spcBef>
                <a:spcPts val="0"/>
              </a:spcBef>
              <a:spcAft>
                <a:spcPts val="0"/>
              </a:spcAft>
              <a:buNone/>
            </a:pPr>
            <a:r>
              <a:t/>
            </a:r>
            <a:endParaRPr b="0" sz="1200">
              <a:solidFill>
                <a:schemeClr val="dk1"/>
              </a:solidFill>
              <a:latin typeface="Arial"/>
              <a:ea typeface="Arial"/>
              <a:cs typeface="Arial"/>
              <a:sym typeface="Arial"/>
            </a:endParaRPr>
          </a:p>
          <a:p>
            <a:pPr indent="0" lvl="0" marL="0" rtl="0" algn="l">
              <a:spcBef>
                <a:spcPts val="0"/>
              </a:spcBef>
              <a:spcAft>
                <a:spcPts val="0"/>
              </a:spcAft>
              <a:buNone/>
            </a:pPr>
            <a:r>
              <a:rPr b="1" lang="en-US" sz="1200">
                <a:solidFill>
                  <a:schemeClr val="dk1"/>
                </a:solidFill>
                <a:latin typeface="Arial"/>
                <a:ea typeface="Arial"/>
                <a:cs typeface="Arial"/>
                <a:sym typeface="Arial"/>
              </a:rPr>
              <a:t>[Reference]</a:t>
            </a:r>
            <a:endParaRPr/>
          </a:p>
          <a:p>
            <a:pPr indent="0" lvl="0" marL="0" rtl="0" algn="l">
              <a:spcBef>
                <a:spcPts val="0"/>
              </a:spcBef>
              <a:spcAft>
                <a:spcPts val="0"/>
              </a:spcAft>
              <a:buNone/>
            </a:pPr>
            <a:r>
              <a:rPr b="0" lang="en-US">
                <a:latin typeface="Arial"/>
                <a:ea typeface="Arial"/>
                <a:cs typeface="Arial"/>
                <a:sym typeface="Arial"/>
              </a:rPr>
              <a:t>https://sqoop.apache.org/docs/1.4.7/SqoopUserGuide.html#_free_form_query_imports</a:t>
            </a:r>
            <a:endParaRPr b="0">
              <a:latin typeface="Arial"/>
              <a:ea typeface="Arial"/>
              <a:cs typeface="Arial"/>
              <a:sym typeface="Arial"/>
            </a:endParaRPr>
          </a:p>
        </p:txBody>
      </p:sp>
      <p:sp>
        <p:nvSpPr>
          <p:cNvPr id="418" name="Google Shape;41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Mặc dù chúng tôi sẽ nhập dữ liệu từ RDBMS hơn 90% thời gian, nhưng đôi khi chúng tôi sẽ muốn xuất dữ liệu trở lại RDBMS từ HDFS.</a:t>
            </a:r>
            <a:endParaRPr/>
          </a:p>
          <a:p>
            <a:pPr indent="0" lvl="0" marL="0" rtl="0" algn="l">
              <a:spcBef>
                <a:spcPts val="0"/>
              </a:spcBef>
              <a:spcAft>
                <a:spcPts val="0"/>
              </a:spcAft>
              <a:buNone/>
            </a:pPr>
            <a:r>
              <a:rPr b="0" lang="en-US">
                <a:latin typeface="Arial"/>
                <a:ea typeface="Arial"/>
                <a:cs typeface="Arial"/>
                <a:sym typeface="Arial"/>
              </a:rPr>
              <a:t>Thông thường, đây là sau khi nhập dữ liệu trước, thực hiện ETL và/hoặc tiền xử lý, kết hợp với các nguồn dữ liệu khác, chẳng hạn như dữ liệu phi cấu trúc hoặc bán cấu trúc (vì những dữ liệu này không thể là các quy trình trong hệ thống RDBMS)</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Theo mặc định, sqoop-export nối các hàng mới vào bảng; mỗi bản ghi đầu vào được chuyển đổi thành câu lệnh INSERT thêm một hàng vào bảng cơ sở dữ liệu đích.</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Nếu bảng của bạn có các ràng buộc (ví dụ: cột khóa chính có các giá trị phải là duy nhất) và đã chứa dữ liệu, bạn phải cẩn thận để tránh chèn các bản ghi vi phạm các ràng buộc này.</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Quá trình xuất sẽ không thành công nếu câu lệnh INSERT không thành công.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Chế độ này chủ yếu dành cho việc xuất các bản ghi sang một bảng mới, trống nhằm nhận các kết quả này.</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https://sqoop.apache.org/docs/1.4.7/SqoopUserGuide.html#_literal_sqoop_export_literal</a:t>
            </a:r>
            <a:endParaRPr b="0">
              <a:latin typeface="Arial"/>
              <a:ea typeface="Arial"/>
              <a:cs typeface="Arial"/>
              <a:sym typeface="Arial"/>
            </a:endParaRPr>
          </a:p>
        </p:txBody>
      </p:sp>
      <p:sp>
        <p:nvSpPr>
          <p:cNvPr id="428" name="Google Shape;42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Đối với xuất, có 3 chiến lược chính được triển khai.</a:t>
            </a:r>
            <a:endParaRPr/>
          </a:p>
          <a:p>
            <a:pPr indent="0" lvl="0" marL="0" rtl="0" algn="l">
              <a:spcBef>
                <a:spcPts val="0"/>
              </a:spcBef>
              <a:spcAft>
                <a:spcPts val="0"/>
              </a:spcAft>
              <a:buNone/>
            </a:pPr>
            <a:r>
              <a:rPr b="0" lang="en-US">
                <a:latin typeface="Arial"/>
                <a:ea typeface="Arial"/>
                <a:cs typeface="Arial"/>
                <a:sym typeface="Arial"/>
              </a:rPr>
              <a:t>Chúng tôi đã đề cập đến việc xuất sang một bảng mới được tạo trong trang trình bày trước.</a:t>
            </a:r>
            <a:endParaRPr/>
          </a:p>
          <a:p>
            <a:pPr indent="0" lvl="0" marL="0" rtl="0" algn="l">
              <a:spcBef>
                <a:spcPts val="0"/>
              </a:spcBef>
              <a:spcAft>
                <a:spcPts val="0"/>
              </a:spcAft>
              <a:buNone/>
            </a:pPr>
            <a:r>
              <a:rPr b="0" lang="en-US">
                <a:latin typeface="Arial"/>
                <a:ea typeface="Arial"/>
                <a:cs typeface="Arial"/>
                <a:sym typeface="Arial"/>
              </a:rPr>
              <a:t>Trong slide này và slide tiếp theo, chúng ta sẽ đề cập đến việc xuất sang một bảng hiện có trong RDBMS.</a:t>
            </a:r>
            <a:endParaRPr/>
          </a:p>
          <a:p>
            <a:pPr indent="0" lvl="0" marL="0" rtl="0" algn="l">
              <a:spcBef>
                <a:spcPts val="0"/>
              </a:spcBef>
              <a:spcAft>
                <a:spcPts val="0"/>
              </a:spcAft>
              <a:buNone/>
            </a:pPr>
            <a:r>
              <a:rPr b="0" lang="en-US">
                <a:latin typeface="Arial"/>
                <a:ea typeface="Arial"/>
                <a:cs typeface="Arial"/>
                <a:sym typeface="Arial"/>
              </a:rPr>
              <a:t>Slide này bao gồm các bản cập nhật.</a:t>
            </a:r>
            <a:endParaRPr b="0">
              <a:latin typeface="Arial"/>
              <a:ea typeface="Arial"/>
              <a:cs typeface="Arial"/>
              <a:sym typeface="Arial"/>
            </a:endParaRPr>
          </a:p>
          <a:p>
            <a:pPr indent="0" lvl="0" marL="0" rtl="0" algn="l">
              <a:spcBef>
                <a:spcPts val="0"/>
              </a:spcBef>
              <a:spcAft>
                <a:spcPts val="0"/>
              </a:spcAft>
              <a:buNone/>
            </a:pPr>
            <a:r>
              <a:t/>
            </a:r>
            <a:endParaRPr b="0" u="sng">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Nếu bạn chỉ định đối số --update-key, Sqoop sẽ sửa đổi một tập dữ liệu hiện có trong cơ sở dữ liệu.</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Mỗi bản ghi đầu vào được coi là một câu lệnh CẬP NHẬT (UPDATE) sửa đổi một hàng hiện có.</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Hàng mà một câu lệnh sửa đổi được xác định bởi (các) tên cột được chỉ định bằng --update-key.</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Bất kỳ hàng nào không khớp sẽ âm thầm thất bại trong câu lệnh CẬP NHẬT.</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Đây không được coi là một lỗi và do đó, sẽ không chèn bất kỳ hàng mới nào.</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https://sqoop.apache.org/docs/1.4.7/SqoopUserGuide.html#_inserts_vs_updates</a:t>
            </a:r>
            <a:endParaRPr b="0">
              <a:latin typeface="Arial"/>
              <a:ea typeface="Arial"/>
              <a:cs typeface="Arial"/>
              <a:sym typeface="Arial"/>
            </a:endParaRPr>
          </a:p>
        </p:txBody>
      </p:sp>
      <p:sp>
        <p:nvSpPr>
          <p:cNvPr id="438" name="Google Shape;43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Đối với xuất, có 3 chiến lược chính được triển khai.</a:t>
            </a:r>
            <a:endParaRPr/>
          </a:p>
          <a:p>
            <a:pPr indent="0" lvl="0" marL="0" rtl="0" algn="l">
              <a:spcBef>
                <a:spcPts val="0"/>
              </a:spcBef>
              <a:spcAft>
                <a:spcPts val="0"/>
              </a:spcAft>
              <a:buNone/>
            </a:pPr>
            <a:r>
              <a:rPr b="0" lang="en-US">
                <a:latin typeface="Arial"/>
                <a:ea typeface="Arial"/>
                <a:cs typeface="Arial"/>
                <a:sym typeface="Arial"/>
              </a:rPr>
              <a:t>Chúng tôi đã đề cập đến việc xuất sang một bảng mới được tạo trong trang trình bày trước.</a:t>
            </a:r>
            <a:endParaRPr/>
          </a:p>
          <a:p>
            <a:pPr indent="0" lvl="0" marL="0" rtl="0" algn="l">
              <a:spcBef>
                <a:spcPts val="0"/>
              </a:spcBef>
              <a:spcAft>
                <a:spcPts val="0"/>
              </a:spcAft>
              <a:buNone/>
            </a:pPr>
            <a:r>
              <a:rPr b="0" lang="en-US">
                <a:latin typeface="Arial"/>
                <a:ea typeface="Arial"/>
                <a:cs typeface="Arial"/>
                <a:sym typeface="Arial"/>
              </a:rPr>
              <a:t>Trang trình bày này đề cập đến Upserts (Cập nhật hoặc Chèn).</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Trong phương pháp trước, thao tác CẬP NHẬT trên cơ sở dữ liệu không thành công (sẽ không có bất kỳ thông báo lỗi nào vì CẬP NHẬT không thành công là</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không được coi là một lỗi)</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Thay vì lỗi CẬP NHẬT như trong phương pháp trước, chúng ta có thể đặt Sqoop xuất ở chế độ upsert (cập nhật hoặc chèn).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Ở chế độ Upsert, nếu UPDATE không thành công do hàng không tồn tại, thao tác INSERT sẽ được thực hiện thay thế.</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Chúng tôi làm như vậy bằng cách thêm đối số --update-mode bổ sung với allowinsert.</a:t>
            </a:r>
            <a:endParaRPr>
              <a:latin typeface="Arial"/>
              <a:ea typeface="Arial"/>
              <a:cs typeface="Arial"/>
              <a:sym typeface="Arial"/>
            </a:endParaRPr>
          </a:p>
        </p:txBody>
      </p:sp>
      <p:sp>
        <p:nvSpPr>
          <p:cNvPr id="448" name="Google Shape;44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Truy vấn có thể là DDL, DML hoặc SQL. Đừng thảo luận dài dòng về DDL, DML hay thậm chí là SQL.</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Cho học sinh biết rằng chúng ta sẽ trình bày đây là phần ngôn ngữ truy vấn SQL.</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Chỉ cần cung cấp cho họ những điều cơ bản.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DDL là Data Definition Language (Ngôn ngữ định nghĩa dữ liệu) và được sử dụng để tạo và các bảng sau này.</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DML là Data Manipulation Language (Ngôn ngữ thao tác dữ liệu) và được sử dụng để chèn, cập nhật hoặc xóa tập dữ liệu thực tế.</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SQL là Structured Query Language (Ngôn ngữ truy vấn có cấu trúc) và được sử dụng để truy vấn bộ dữ liệu.</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Sử dụng lệnh con eval để gửi bất kỳ truy vấn SQL nào tới hệ thống RDBMS bên dưới.</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i="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https://sqoop.apache.org/docs/1.4.7/SqoopUserGuide.html#_literal_sqoop_eval_literal</a:t>
            </a:r>
            <a:endParaRPr/>
          </a:p>
          <a:p>
            <a:pPr indent="0" lvl="0" marL="0" rtl="0" algn="l">
              <a:spcBef>
                <a:spcPts val="0"/>
              </a:spcBef>
              <a:spcAft>
                <a:spcPts val="0"/>
              </a:spcAft>
              <a:buNone/>
            </a:pPr>
            <a:r>
              <a:t/>
            </a:r>
            <a:endParaRPr>
              <a:latin typeface="Arial"/>
              <a:ea typeface="Arial"/>
              <a:cs typeface="Arial"/>
              <a:sym typeface="Arial"/>
            </a:endParaRPr>
          </a:p>
        </p:txBody>
      </p:sp>
      <p:sp>
        <p:nvSpPr>
          <p:cNvPr id="458" name="Google Shape;45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Nhớ lại quá trình nhập gia tăng mà chúng tôi phải theo dõi --last-value.</a:t>
            </a:r>
            <a:endParaRPr/>
          </a:p>
          <a:p>
            <a:pPr indent="0" lvl="0" marL="0" rtl="0" algn="l">
              <a:spcBef>
                <a:spcPts val="0"/>
              </a:spcBef>
              <a:spcAft>
                <a:spcPts val="0"/>
              </a:spcAft>
              <a:buNone/>
            </a:pPr>
            <a:r>
              <a:rPr b="0" lang="en-US">
                <a:latin typeface="Arial"/>
                <a:ea typeface="Arial"/>
                <a:cs typeface="Arial"/>
                <a:sym typeface="Arial"/>
              </a:rPr>
              <a:t>Sử dụng jobs, chúng tôi cho phép Sqoop theo dõi những giá trị đó cho chúng tôi.</a:t>
            </a:r>
            <a:endParaRPr/>
          </a:p>
          <a:p>
            <a:pPr indent="0" lvl="0" marL="0" rtl="0" algn="l">
              <a:spcBef>
                <a:spcPts val="0"/>
              </a:spcBef>
              <a:spcAft>
                <a:spcPts val="0"/>
              </a:spcAft>
              <a:buNone/>
            </a:pPr>
            <a:r>
              <a:t/>
            </a:r>
            <a:endParaRPr b="0" u="sng">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Công cụ job cho phép bạn tạo và làm việc với các công việc đã lưu.</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công việc đã lưu ghi nhớ các tham số được sử dụng để chỉ định một công việc, vì vậy chúng có thể được thực hiện lại bằng cách gọi công việc bằng tay cầm của nó.</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Nếu một công việc đã lưu được định cấu hình để thực hiện nhập gia tăng, thì trạng thái liên quan đến các hàng được nhập gần đây nhất sẽ được cập nhật trong công việc đã lưu để cho phép công việc chỉ liên tục nhập các hàng mới nhất.</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Đây là một cách tuyệt vời để lưu trạng thái cuối cùng một cách tự động.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Thông thường, chúng tôi sẽ không nhớ --last-value trong nhập tang dần.</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https://sqoop.apache.org/docs/1.4.7/SqoopUserGuide.html#_literal_sqoop_job_literal</a:t>
            </a:r>
            <a:endParaRPr b="0">
              <a:latin typeface="Arial"/>
              <a:ea typeface="Arial"/>
              <a:cs typeface="Arial"/>
              <a:sym typeface="Arial"/>
            </a:endParaRPr>
          </a:p>
        </p:txBody>
      </p:sp>
      <p:sp>
        <p:nvSpPr>
          <p:cNvPr id="468" name="Google Shape;46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Chúng ta sẽ tạo một công việc rất đơn giản để nhập một bảng.</a:t>
            </a:r>
            <a:endParaRPr/>
          </a:p>
          <a:p>
            <a:pPr indent="0" lvl="0" marL="0" rtl="0" algn="l">
              <a:spcBef>
                <a:spcPts val="0"/>
              </a:spcBef>
              <a:spcAft>
                <a:spcPts val="0"/>
              </a:spcAft>
              <a:buNone/>
            </a:pPr>
            <a:r>
              <a:rPr b="0" lang="en-US">
                <a:latin typeface="Arial"/>
                <a:ea typeface="Arial"/>
                <a:cs typeface="Arial"/>
                <a:sym typeface="Arial"/>
              </a:rPr>
              <a:t>Chúng tôi sẽ lưu công việc. Trước khi thực hiện công việc, chúng tôi sẽ sử dụng --list để hiển thị tất cả các công việc có sẵn để đảm bảo rằng công việc đã được lưu.</a:t>
            </a:r>
            <a:endParaRPr/>
          </a:p>
          <a:p>
            <a:pPr indent="0" lvl="0" marL="0" rtl="0" algn="l">
              <a:spcBef>
                <a:spcPts val="0"/>
              </a:spcBef>
              <a:spcAft>
                <a:spcPts val="0"/>
              </a:spcAft>
              <a:buNone/>
            </a:pPr>
            <a:r>
              <a:rPr b="0" lang="en-US">
                <a:latin typeface="Arial"/>
                <a:ea typeface="Arial"/>
                <a:cs typeface="Arial"/>
                <a:sym typeface="Arial"/>
              </a:rPr>
              <a:t>Sau đó, chúng tôi sẽ sử dụng --exec để thực sự thực hiện công việc.</a:t>
            </a:r>
            <a:endParaRPr b="0">
              <a:latin typeface="Arial"/>
              <a:ea typeface="Arial"/>
              <a:cs typeface="Arial"/>
              <a:sym typeface="Arial"/>
            </a:endParaRPr>
          </a:p>
        </p:txBody>
      </p:sp>
      <p:sp>
        <p:nvSpPr>
          <p:cNvPr id="477" name="Google Shape;47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Chúng ta sẽ xem cách nhập dữ liệu và tải dữ liệu trực tiếp lên Apache Hive.</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Tất cả các đối số nhập hoạt động như mong đợi với lệnh nhập Hive.</a:t>
            </a:r>
            <a:endParaRPr/>
          </a:p>
          <a:p>
            <a:pPr indent="0" lvl="0" marL="0" rtl="0" algn="l">
              <a:spcBef>
                <a:spcPts val="0"/>
              </a:spcBef>
              <a:spcAft>
                <a:spcPts val="0"/>
              </a:spcAft>
              <a:buNone/>
            </a:pPr>
            <a:r>
              <a:rPr lang="en-US">
                <a:latin typeface="Arial"/>
                <a:ea typeface="Arial"/>
                <a:cs typeface="Arial"/>
                <a:sym typeface="Arial"/>
              </a:rPr>
              <a:t>Đây là một phần riêng biệt vì việc nhập vào HDFS và Hive là các hoạt động logic khác nhau dành cho Tổ chức.</a:t>
            </a:r>
            <a:endParaRPr/>
          </a:p>
          <a:p>
            <a:pPr indent="0" lvl="0" marL="0" rtl="0" algn="l">
              <a:spcBef>
                <a:spcPts val="0"/>
              </a:spcBef>
              <a:spcAft>
                <a:spcPts val="0"/>
              </a:spcAft>
              <a:buNone/>
            </a:pPr>
            <a:r>
              <a:rPr lang="en-US">
                <a:latin typeface="Arial"/>
                <a:ea typeface="Arial"/>
                <a:cs typeface="Arial"/>
                <a:sym typeface="Arial"/>
              </a:rPr>
              <a:t>Thông thường, khi tải lên HDFS, đó là khu vực tổ chức nơi một số tiền xử lý/ETL sẽ diễn ra trước khi chuyển đến đích cuối cùng.</a:t>
            </a:r>
            <a:endParaRPr/>
          </a:p>
          <a:p>
            <a:pPr indent="0" lvl="0" marL="0" rtl="0" algn="l">
              <a:spcBef>
                <a:spcPts val="0"/>
              </a:spcBef>
              <a:spcAft>
                <a:spcPts val="0"/>
              </a:spcAft>
              <a:buNone/>
            </a:pPr>
            <a:r>
              <a:rPr lang="en-US">
                <a:latin typeface="Arial"/>
                <a:ea typeface="Arial"/>
                <a:cs typeface="Arial"/>
                <a:sym typeface="Arial"/>
              </a:rPr>
              <a:t>Khi nhập trực tiếp vào Hive, chúng tôi đang bỏ qua (rất có thể là do không có nhu cầu) và hoạt động tiền xử lý/ETL.</a:t>
            </a:r>
            <a:endParaRPr>
              <a:latin typeface="Arial"/>
              <a:ea typeface="Arial"/>
              <a:cs typeface="Arial"/>
              <a:sym typeface="Arial"/>
            </a:endParaRPr>
          </a:p>
        </p:txBody>
      </p:sp>
      <p:sp>
        <p:nvSpPr>
          <p:cNvPr id="486" name="Google Shape;48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Học sinh sẽ chưa biết Apache Hive là gì.</a:t>
            </a:r>
            <a:endParaRPr/>
          </a:p>
          <a:p>
            <a:pPr indent="0" lvl="0" marL="0" rtl="0" algn="l">
              <a:spcBef>
                <a:spcPts val="0"/>
              </a:spcBef>
              <a:spcAft>
                <a:spcPts val="0"/>
              </a:spcAft>
              <a:buNone/>
            </a:pPr>
            <a:r>
              <a:rPr b="0" lang="en-US">
                <a:latin typeface="Arial"/>
                <a:ea typeface="Arial"/>
                <a:cs typeface="Arial"/>
                <a:sym typeface="Arial"/>
              </a:rPr>
              <a:t>Đừng cố giải thích điều này.</a:t>
            </a:r>
            <a:endParaRPr/>
          </a:p>
          <a:p>
            <a:pPr indent="0" lvl="0" marL="0" rtl="0" algn="l">
              <a:spcBef>
                <a:spcPts val="0"/>
              </a:spcBef>
              <a:spcAft>
                <a:spcPts val="0"/>
              </a:spcAft>
              <a:buNone/>
            </a:pPr>
            <a:r>
              <a:rPr b="0" lang="en-US">
                <a:latin typeface="Arial"/>
                <a:ea typeface="Arial"/>
                <a:cs typeface="Arial"/>
                <a:sym typeface="Arial"/>
              </a:rPr>
              <a:t>Chúng tôi sẽ có các chương dành riêng cho Hive sau.</a:t>
            </a:r>
            <a:endParaRPr/>
          </a:p>
          <a:p>
            <a:pPr indent="0" lvl="0" marL="0" rtl="0" algn="l">
              <a:spcBef>
                <a:spcPts val="0"/>
              </a:spcBef>
              <a:spcAft>
                <a:spcPts val="0"/>
              </a:spcAft>
              <a:buNone/>
            </a:pPr>
            <a:r>
              <a:rPr b="0" lang="en-US">
                <a:latin typeface="Arial"/>
                <a:ea typeface="Arial"/>
                <a:cs typeface="Arial"/>
                <a:sym typeface="Arial"/>
              </a:rPr>
              <a:t>Hiện tại, chỉ cần nói với họ rằng Apache Hive là một công cụ xử lý truy vấn hàng loạt.</a:t>
            </a:r>
            <a:endParaRPr/>
          </a:p>
          <a:p>
            <a:pPr indent="0" lvl="0" marL="0" rtl="0" algn="l">
              <a:spcBef>
                <a:spcPts val="0"/>
              </a:spcBef>
              <a:spcAft>
                <a:spcPts val="0"/>
              </a:spcAft>
              <a:buNone/>
            </a:pPr>
            <a:r>
              <a:rPr b="0" lang="en-US">
                <a:latin typeface="Arial"/>
                <a:ea typeface="Arial"/>
                <a:cs typeface="Arial"/>
                <a:sym typeface="Arial"/>
              </a:rPr>
              <a:t>Nhắc họ rằng đó là một trong những công cụ được giới thiệu trong Chương 2, nơi chúng tôi đã giới thiệu nhiều công cụ khác nhau được sử dụng trong hành trình đường ống dẫn dữ liệu.</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Chức năng chính của công cụ nhập của Sqoop là tải dữ liệu của bạn lên các tệp trong HDF</a:t>
            </a:r>
            <a:r>
              <a:rPr b="0" lang="en-US">
                <a:latin typeface="Arial"/>
                <a:ea typeface="Arial"/>
                <a:cs typeface="Arial"/>
                <a:sym typeface="Arial"/>
              </a:rPr>
              <a:t>S.</a:t>
            </a:r>
            <a:endParaRPr/>
          </a:p>
          <a:p>
            <a:pPr indent="0" lvl="0" marL="0" rtl="0" algn="l">
              <a:spcBef>
                <a:spcPts val="0"/>
              </a:spcBef>
              <a:spcAft>
                <a:spcPts val="0"/>
              </a:spcAft>
              <a:buNone/>
            </a:pPr>
            <a:r>
              <a:rPr b="0" lang="en-US">
                <a:latin typeface="Arial"/>
                <a:ea typeface="Arial"/>
                <a:cs typeface="Arial"/>
                <a:sym typeface="Arial"/>
              </a:rPr>
              <a:t>Nếu bạn có một Hive metastore được liên kết với cụm HDFS của mình, Sqoop cũng có thể nhập dữ liệu vào Hive bằng cách tạo và thực thi câu lệnh CREATE TABLE để xác định bố cục của dữ liệu trong Hive.</a:t>
            </a:r>
            <a:endParaRPr/>
          </a:p>
          <a:p>
            <a:pPr indent="0" lvl="0" marL="0" rtl="0" algn="l">
              <a:spcBef>
                <a:spcPts val="0"/>
              </a:spcBef>
              <a:spcAft>
                <a:spcPts val="0"/>
              </a:spcAft>
              <a:buNone/>
            </a:pPr>
            <a:r>
              <a:rPr b="0" lang="en-US">
                <a:latin typeface="Arial"/>
                <a:ea typeface="Arial"/>
                <a:cs typeface="Arial"/>
                <a:sym typeface="Arial"/>
              </a:rPr>
              <a:t>Nhập dữ liệu vào Hive cũng đơn giản như thêm tùy chọn --hive-import vào dòng lệnh Sqoop của bạn.</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Nếu bảng Hive đã tồn tại, bạn có thể chỉ định tùy chọn --hive-overwrite để chỉ ra rằng bảng hiện có trong Hive phải được thay thế.</a:t>
            </a:r>
            <a:endParaRPr/>
          </a:p>
          <a:p>
            <a:pPr indent="0" lvl="0" marL="0" rtl="0" algn="l">
              <a:spcBef>
                <a:spcPts val="0"/>
              </a:spcBef>
              <a:spcAft>
                <a:spcPts val="0"/>
              </a:spcAft>
              <a:buNone/>
            </a:pPr>
            <a:r>
              <a:rPr b="0" lang="en-US">
                <a:latin typeface="Arial"/>
                <a:ea typeface="Arial"/>
                <a:cs typeface="Arial"/>
                <a:sym typeface="Arial"/>
              </a:rPr>
              <a:t>Sau khi dữ liệu của bạn được nhập vào HDFS hoặc bước này bị bỏ qua, Sqoop sẽ tạo tập lệnh Hive chứa thao tác CREATE TABLE xác định các cột của bạn bằng cách sử dụng các loại của Hive và câu lệnh LOAD DATA INPATH để di chuyển các tệp dữ liệu vào thư mục kho của Hive.</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[Reference]</a:t>
            </a:r>
            <a:endParaRPr/>
          </a:p>
          <a:p>
            <a:pPr indent="0" lvl="0" marL="0" rtl="0" algn="l">
              <a:spcBef>
                <a:spcPts val="0"/>
              </a:spcBef>
              <a:spcAft>
                <a:spcPts val="0"/>
              </a:spcAft>
              <a:buNone/>
            </a:pPr>
            <a:r>
              <a:rPr b="0" lang="en-US">
                <a:latin typeface="Arial"/>
                <a:ea typeface="Arial"/>
                <a:cs typeface="Arial"/>
                <a:sym typeface="Arial"/>
              </a:rPr>
              <a:t>https://sqoop.apache.org/docs/1.4.7/SqoopUserGuide.html#_importing_data_into_hive</a:t>
            </a:r>
            <a:endParaRPr b="0">
              <a:latin typeface="Arial"/>
              <a:ea typeface="Arial"/>
              <a:cs typeface="Arial"/>
              <a:sym typeface="Arial"/>
            </a:endParaRPr>
          </a:p>
        </p:txBody>
      </p:sp>
      <p:sp>
        <p:nvSpPr>
          <p:cNvPr id="500" name="Google Shape;50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Học sinh có thể nhầm lẫn về thuật ngữ di căn.</a:t>
            </a:r>
            <a:endParaRPr/>
          </a:p>
          <a:p>
            <a:pPr indent="0" lvl="0" marL="0" rtl="0" algn="l">
              <a:spcBef>
                <a:spcPts val="0"/>
              </a:spcBef>
              <a:spcAft>
                <a:spcPts val="0"/>
              </a:spcAft>
              <a:buNone/>
            </a:pPr>
            <a:r>
              <a:rPr b="0" lang="en-US">
                <a:latin typeface="Arial"/>
                <a:ea typeface="Arial"/>
                <a:cs typeface="Arial"/>
                <a:sym typeface="Arial"/>
              </a:rPr>
              <a:t>Vì chúng ta chưa đề cập đến Hive nên học sinh sẽ không hiểu metastore là gì.</a:t>
            </a:r>
            <a:endParaRPr/>
          </a:p>
          <a:p>
            <a:pPr indent="0" lvl="0" marL="0" rtl="0" algn="l">
              <a:spcBef>
                <a:spcPts val="0"/>
              </a:spcBef>
              <a:spcAft>
                <a:spcPts val="0"/>
              </a:spcAft>
              <a:buNone/>
            </a:pPr>
            <a:r>
              <a:rPr b="0" lang="en-US">
                <a:latin typeface="Arial"/>
                <a:ea typeface="Arial"/>
                <a:cs typeface="Arial"/>
                <a:sym typeface="Arial"/>
              </a:rPr>
              <a:t>Không đi sâu vào chi tiết, hãy cho học sinh biết rằng Hive lưu trữ các bảng thành hai phần.</a:t>
            </a:r>
            <a:endParaRPr/>
          </a:p>
          <a:p>
            <a:pPr indent="0" lvl="0" marL="0" rtl="0" algn="l">
              <a:spcBef>
                <a:spcPts val="0"/>
              </a:spcBef>
              <a:spcAft>
                <a:spcPts val="0"/>
              </a:spcAft>
              <a:buNone/>
            </a:pPr>
            <a:r>
              <a:rPr b="0" lang="en-US">
                <a:latin typeface="Arial"/>
                <a:ea typeface="Arial"/>
                <a:cs typeface="Arial"/>
                <a:sym typeface="Arial"/>
              </a:rPr>
              <a:t>Metastore giữ thông tin lược đồ.</a:t>
            </a:r>
            <a:endParaRPr/>
          </a:p>
          <a:p>
            <a:pPr indent="0" lvl="0" marL="0" rtl="0" algn="l">
              <a:spcBef>
                <a:spcPts val="0"/>
              </a:spcBef>
              <a:spcAft>
                <a:spcPts val="0"/>
              </a:spcAft>
              <a:buNone/>
            </a:pPr>
            <a:r>
              <a:rPr b="0" lang="en-US">
                <a:latin typeface="Arial"/>
                <a:ea typeface="Arial"/>
                <a:cs typeface="Arial"/>
                <a:sym typeface="Arial"/>
              </a:rPr>
              <a:t>Có một kho dữ liệu riêng trên HDFS nơi lưu trữ nội dung thực tế của bảng.</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Lệnh con create-hive-table được sử dụng để tạo định nghĩa của một bảng Hive mới.</a:t>
            </a:r>
            <a:endParaRPr/>
          </a:p>
          <a:p>
            <a:pPr indent="0" lvl="0" marL="0" rtl="0" algn="l">
              <a:spcBef>
                <a:spcPts val="0"/>
              </a:spcBef>
              <a:spcAft>
                <a:spcPts val="0"/>
              </a:spcAft>
              <a:buNone/>
            </a:pPr>
            <a:r>
              <a:rPr b="0" lang="en-US">
                <a:latin typeface="Arial"/>
                <a:ea typeface="Arial"/>
                <a:cs typeface="Arial"/>
                <a:sym typeface="Arial"/>
              </a:rPr>
              <a:t>Nếu bảng hive đã tồn tại, lệnh này sẽ thất bại.</a:t>
            </a:r>
            <a:endParaRPr/>
          </a:p>
          <a:p>
            <a:pPr indent="0" lvl="0" marL="0" rtl="0" algn="l">
              <a:spcBef>
                <a:spcPts val="0"/>
              </a:spcBef>
              <a:spcAft>
                <a:spcPts val="0"/>
              </a:spcAft>
              <a:buNone/>
            </a:pPr>
            <a:r>
              <a:rPr b="0" lang="en-US">
                <a:latin typeface="Arial"/>
                <a:ea typeface="Arial"/>
                <a:cs typeface="Arial"/>
                <a:sym typeface="Arial"/>
              </a:rPr>
              <a:t>Không giống như lệnh --hive-import mà sau đó sẽ chạy lệnh LOAD DATA INPATH hive để tải dữ liệu, lệnh con create-hive-table sẽ không tải dữ liệu.</a:t>
            </a:r>
            <a:endParaRPr/>
          </a:p>
          <a:p>
            <a:pPr indent="0" lvl="0" marL="0" rtl="0" algn="l">
              <a:spcBef>
                <a:spcPts val="0"/>
              </a:spcBef>
              <a:spcAft>
                <a:spcPts val="0"/>
              </a:spcAft>
              <a:buNone/>
            </a:pPr>
            <a:r>
              <a:rPr b="0" lang="en-US">
                <a:latin typeface="Arial"/>
                <a:ea typeface="Arial"/>
                <a:cs typeface="Arial"/>
                <a:sym typeface="Arial"/>
              </a:rPr>
              <a:t>Để nhập dữ liệu vào bảng hive, chúng ta có thể sử dụng hai phương pháp.</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228600" lvl="0" marL="228600" rtl="0" algn="l">
              <a:spcBef>
                <a:spcPts val="0"/>
              </a:spcBef>
              <a:spcAft>
                <a:spcPts val="0"/>
              </a:spcAft>
              <a:buClr>
                <a:schemeClr val="dk1"/>
              </a:buClr>
              <a:buSzPts val="1200"/>
              <a:buFont typeface="Malgun Gothic"/>
              <a:buAutoNum type="arabicPeriod"/>
            </a:pPr>
            <a:r>
              <a:rPr b="0" lang="en-US">
                <a:latin typeface="Arial"/>
                <a:ea typeface="Arial"/>
                <a:cs typeface="Arial"/>
                <a:sym typeface="Arial"/>
              </a:rPr>
              <a:t>Sử dụng lệnh con create-hive-table</a:t>
            </a:r>
            <a:endParaRPr/>
          </a:p>
          <a:p>
            <a:pPr indent="-228600" lvl="1" marL="685800" rtl="0" algn="l">
              <a:spcBef>
                <a:spcPts val="0"/>
              </a:spcBef>
              <a:spcAft>
                <a:spcPts val="0"/>
              </a:spcAft>
              <a:buClr>
                <a:schemeClr val="dk1"/>
              </a:buClr>
              <a:buSzPts val="1200"/>
              <a:buFont typeface="Malgun Gothic"/>
              <a:buAutoNum type="arabicParenR"/>
            </a:pPr>
            <a:r>
              <a:rPr b="0" lang="en-US">
                <a:latin typeface="Arial"/>
                <a:ea typeface="Arial"/>
                <a:cs typeface="Arial"/>
                <a:sym typeface="Arial"/>
              </a:rPr>
              <a:t>Sử dụng tính năng nhập Sqoop để đưa tập dữ liệu từ RDBMS vào</a:t>
            </a:r>
            <a:endParaRPr/>
          </a:p>
          <a:p>
            <a:pPr indent="-228600" lvl="1" marL="685800" rtl="0" algn="l">
              <a:spcBef>
                <a:spcPts val="0"/>
              </a:spcBef>
              <a:spcAft>
                <a:spcPts val="0"/>
              </a:spcAft>
              <a:buClr>
                <a:schemeClr val="dk1"/>
              </a:buClr>
              <a:buSzPts val="1200"/>
              <a:buFont typeface="Malgun Gothic"/>
              <a:buAutoNum type="arabicParenR"/>
            </a:pPr>
            <a:r>
              <a:rPr b="0" lang="en-US">
                <a:latin typeface="Arial"/>
                <a:ea typeface="Arial"/>
                <a:cs typeface="Arial"/>
                <a:sym typeface="Arial"/>
              </a:rPr>
              <a:t>Sử dụng lệnh con create-hive-table để tạo định nghĩa bảng Hive</a:t>
            </a:r>
            <a:endParaRPr b="0">
              <a:latin typeface="Arial"/>
              <a:ea typeface="Arial"/>
              <a:cs typeface="Arial"/>
              <a:sym typeface="Arial"/>
            </a:endParaRPr>
          </a:p>
          <a:p>
            <a:pPr indent="-228600" lvl="1" marL="685800" rtl="0" algn="l">
              <a:spcBef>
                <a:spcPts val="0"/>
              </a:spcBef>
              <a:spcAft>
                <a:spcPts val="0"/>
              </a:spcAft>
              <a:buClr>
                <a:schemeClr val="dk1"/>
              </a:buClr>
              <a:buSzPts val="1200"/>
              <a:buFont typeface="Malgun Gothic"/>
              <a:buAutoNum type="arabicParenR"/>
            </a:pPr>
            <a:r>
              <a:rPr b="0" lang="en-US">
                <a:latin typeface="Arial"/>
                <a:ea typeface="Arial"/>
                <a:cs typeface="Arial"/>
                <a:sym typeface="Arial"/>
              </a:rPr>
              <a:t>Sử dụng lệnh LOAD DATA INPATH Hive để chèn dữ liệu</a:t>
            </a:r>
            <a:endParaRPr b="0">
              <a:latin typeface="Arial"/>
              <a:ea typeface="Arial"/>
              <a:cs typeface="Arial"/>
              <a:sym typeface="Arial"/>
            </a:endParaRPr>
          </a:p>
          <a:p>
            <a:pPr indent="-228600" lvl="0" marL="228600" rtl="0" algn="l">
              <a:spcBef>
                <a:spcPts val="0"/>
              </a:spcBef>
              <a:spcAft>
                <a:spcPts val="0"/>
              </a:spcAft>
              <a:buClr>
                <a:schemeClr val="dk1"/>
              </a:buClr>
              <a:buSzPts val="1200"/>
              <a:buFont typeface="Malgun Gothic"/>
              <a:buAutoNum type="arabicPeriod"/>
            </a:pPr>
            <a:r>
              <a:rPr b="0" lang="en-US">
                <a:latin typeface="Arial"/>
                <a:ea typeface="Arial"/>
                <a:cs typeface="Arial"/>
                <a:sym typeface="Arial"/>
              </a:rPr>
              <a:t>Sử dụng lệnh con nhập với tùy chọn --hive-import</a:t>
            </a:r>
            <a:endParaRPr/>
          </a:p>
          <a:p>
            <a:pPr indent="-152400" lvl="0" marL="228600" rtl="0" algn="l">
              <a:spcBef>
                <a:spcPts val="0"/>
              </a:spcBef>
              <a:spcAft>
                <a:spcPts val="0"/>
              </a:spcAft>
              <a:buClr>
                <a:schemeClr val="dk1"/>
              </a:buClr>
              <a:buSzPts val="1200"/>
              <a:buFont typeface="Malgun Gothic"/>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a:latin typeface="Arial"/>
                <a:ea typeface="Arial"/>
                <a:cs typeface="Arial"/>
                <a:sym typeface="Arial"/>
              </a:rPr>
              <a:t>https://sqoop.apache.org/docs/1.4.7/SqoopUserGuide.html#_literal_sqoop_create_hive_table_literal</a:t>
            </a:r>
            <a:endParaRPr b="0">
              <a:latin typeface="Arial"/>
              <a:ea typeface="Arial"/>
              <a:cs typeface="Arial"/>
              <a:sym typeface="Arial"/>
            </a:endParaRPr>
          </a:p>
        </p:txBody>
      </p:sp>
      <p:sp>
        <p:nvSpPr>
          <p:cNvPr id="510" name="Google Shape;51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làm bài tập sử dụng sách Lab của Chương.</a:t>
            </a:r>
            <a:endParaRPr/>
          </a:p>
        </p:txBody>
      </p:sp>
      <p:sp>
        <p:nvSpPr>
          <p:cNvPr id="520" name="Google Shape;52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lang="en-US">
                <a:latin typeface="Arial"/>
                <a:ea typeface="Arial"/>
                <a:cs typeface="Arial"/>
                <a:sym typeface="Arial"/>
              </a:rPr>
              <a:t>Trước tiên chúng ta sẽ định nghĩa các loại luồng khác nhau trong 2.1. Loại luồng sẽ ảnh hưởng đến công cụ thích hợp để sử dụng trong các chương sắp tới.</a:t>
            </a:r>
            <a:endParaRPr/>
          </a:p>
          <a:p>
            <a:pPr indent="0" lvl="0" marL="0" rtl="0" algn="l">
              <a:spcBef>
                <a:spcPts val="0"/>
              </a:spcBef>
              <a:spcAft>
                <a:spcPts val="0"/>
              </a:spcAft>
              <a:buNone/>
            </a:pPr>
            <a:r>
              <a:rPr lang="en-US">
                <a:latin typeface="Arial"/>
                <a:ea typeface="Arial"/>
                <a:cs typeface="Arial"/>
                <a:sym typeface="Arial"/>
              </a:rPr>
              <a:t>Tiếp theo, chúng tôi sẽ xem xét cách nhập dữ liệu bằng Apache Flume.</a:t>
            </a:r>
            <a:endParaRPr/>
          </a:p>
          <a:p>
            <a:pPr indent="0" lvl="0" marL="0" rtl="0" algn="l">
              <a:spcBef>
                <a:spcPts val="0"/>
              </a:spcBef>
              <a:spcAft>
                <a:spcPts val="0"/>
              </a:spcAft>
              <a:buNone/>
            </a:pPr>
            <a:r>
              <a:rPr lang="en-US">
                <a:latin typeface="Arial"/>
                <a:ea typeface="Arial"/>
                <a:cs typeface="Arial"/>
                <a:sym typeface="Arial"/>
              </a:rPr>
              <a:t>Flume là một công cụ được thiết lập tốt và có nhiều nguồn và đích được tích hợp trong công cụ.</a:t>
            </a:r>
            <a:endParaRPr/>
          </a:p>
          <a:p>
            <a:pPr indent="0" lvl="0" marL="0" rtl="0" algn="l">
              <a:spcBef>
                <a:spcPts val="0"/>
              </a:spcBef>
              <a:spcAft>
                <a:spcPts val="0"/>
              </a:spcAft>
              <a:buNone/>
            </a:pPr>
            <a:r>
              <a:rPr lang="en-US">
                <a:latin typeface="Arial"/>
                <a:ea typeface="Arial"/>
                <a:cs typeface="Arial"/>
                <a:sym typeface="Arial"/>
              </a:rPr>
              <a:t>Tuy đã có tuổi đời nhưng do hoạt động ổn định nên nó vẫn khá được ưa chuộng.</a:t>
            </a:r>
            <a:endParaRPr>
              <a:latin typeface="Arial"/>
              <a:ea typeface="Arial"/>
              <a:cs typeface="Arial"/>
              <a:sym typeface="Arial"/>
            </a:endParaRPr>
          </a:p>
        </p:txBody>
      </p:sp>
      <p:sp>
        <p:nvSpPr>
          <p:cNvPr id="593" name="Google Shape;59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930">
                <a:latin typeface="Arial"/>
                <a:ea typeface="Arial"/>
                <a:cs typeface="Arial"/>
                <a:sym typeface="Arial"/>
              </a:rPr>
              <a:t>[Hướng dẫn của giảng viên]</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Slide này là slide tổng quan về quá trình nhập và xử lý luồng dữ liệu theo thời gian thực.</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Thảo luận về những loại hoạt động có thể được yêu cầu ở đây.</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Hãy cho học sinh biết rằng dữ liệu thường không đến ở định dạng chính xác mà chúng tôi yêu cầu để xử lý chúng tiếp theo.</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Chúng ta thường phải dọn dẹp dữ liệu bao gồm loại bỏ mọi dữ liệu trùng lặp, đồng bộ hóa các cột dữ liệu và loại dữ liệu, xóa các hàng ngoại lệ, xóa các cột không cần thiết, nối các tập dữ liệu, v.v. cột, nối các tập dữ liệu, v.v.</a:t>
            </a:r>
            <a:endParaRPr/>
          </a:p>
          <a:p>
            <a:pPr indent="0" lvl="0" marL="0" marR="0" rtl="0" algn="l">
              <a:lnSpc>
                <a:spcPct val="80000"/>
              </a:lnSpc>
              <a:spcBef>
                <a:spcPts val="279"/>
              </a:spcBef>
              <a:spcAft>
                <a:spcPts val="0"/>
              </a:spcAft>
              <a:buClr>
                <a:schemeClr val="dk1"/>
              </a:buClr>
              <a:buSzPts val="930"/>
              <a:buFont typeface="Arial"/>
              <a:buNone/>
            </a:pPr>
            <a:r>
              <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1" lang="en-US" sz="930">
                <a:solidFill>
                  <a:schemeClr val="dk1"/>
                </a:solidFill>
                <a:latin typeface="Arial"/>
                <a:ea typeface="Arial"/>
                <a:cs typeface="Arial"/>
                <a:sym typeface="Arial"/>
              </a:rPr>
              <a:t>[Thông điệp chính]</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Nhập dữ liệu theo luồng thời gian thực là quá trình lấy luồng dữ liệu và xử lý luồng dữ liệu theo thời gian thực.</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Dữ liệu có thể đến từ nhiều nguồn phát trực tuyến khác nhau như nhật ký web, dữ liệu cảm biến, hệ thống mạng xã hội, v.v.</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Dữ liệu thường sẽ có những thăng trầm (số lượng dữ liệu đến) và thậm chí đôi khi có thể có các đợt dữ liệu (khi dữ liệu đến nhiều hơn những gì hệ thống có thể xử lý trong thời gian thực và yêu cầu lưu vào bộ đệm).</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Hệ thống xử lý và nhập dữ liệu trực tuyến phải có khả năng xử lý tất cả những điều này khi đối mặt với những nghịch cảnh này.</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Nó phải làm như vậy một cách nhất quán và có khả năng chịu lỗi (chúng tôi không muốn xử lý các sự kiện đã được xử lý nhưng đã bị sao chép bởi luồng nguồn vì nhiều lý do).</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Vì chúng tôi đã được xử lý nhưng đã bị sao chép bởi luồng nguồn vì nhiều lý do).</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Khi nhập dữ liệu, chúng tôi cũng thường xử lý dữ liệu đó trước khi lưu vào một nguồn lâu bền.</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Quá trình này được gọi là ETL (Trích xuất, chuyển đổi và tải) cũng như sắp xếp dữ liệu.</a:t>
            </a:r>
            <a:endParaRPr sz="930"/>
          </a:p>
        </p:txBody>
      </p:sp>
      <p:sp>
        <p:nvSpPr>
          <p:cNvPr id="604" name="Google Shape;60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Apache Sqoop là công cụ thường được sử dụng nhất để truyền dữ liệu giữa RDBMS và Hadoop.</a:t>
            </a:r>
            <a:endParaRPr/>
          </a:p>
          <a:p>
            <a:pPr indent="0" lvl="0" marL="0" rtl="0" algn="l">
              <a:spcBef>
                <a:spcPts val="0"/>
              </a:spcBef>
              <a:spcAft>
                <a:spcPts val="0"/>
              </a:spcAft>
              <a:buNone/>
            </a:pPr>
            <a:r>
              <a:rPr b="0" lang="en-US">
                <a:latin typeface="Arial"/>
                <a:ea typeface="Arial"/>
                <a:cs typeface="Arial"/>
                <a:sym typeface="Arial"/>
              </a:rPr>
              <a:t>Có các công cụ dựa trên GUI khác như Apache NiFi, Streamsets, v.v., tuy nhiên, khi việc truyền dữ liệu liên quan đến lượng dữ liệu khổng lồ (không có gì lạ khi mất nhiều giờ để di chuyển một bảng), MapReduce hoạt động rất tốt.</a:t>
            </a:r>
            <a:endParaRPr/>
          </a:p>
          <a:p>
            <a:pPr indent="0" lvl="0" marL="0" rtl="0" algn="l">
              <a:spcBef>
                <a:spcPts val="0"/>
              </a:spcBef>
              <a:spcAft>
                <a:spcPts val="0"/>
              </a:spcAft>
              <a:buNone/>
            </a:pPr>
            <a:r>
              <a:rPr b="0" lang="en-US">
                <a:latin typeface="Arial"/>
                <a:ea typeface="Arial"/>
                <a:cs typeface="Arial"/>
                <a:sym typeface="Arial"/>
              </a:rPr>
              <a:t>Nó đặc biệt tốt vì nó hiếm khi chết giữa chừng khi đang xử lý công việc.</a:t>
            </a:r>
            <a:endParaRPr/>
          </a:p>
          <a:p>
            <a:pPr indent="0" lvl="0" marL="0" rtl="0" algn="l">
              <a:spcBef>
                <a:spcPts val="0"/>
              </a:spcBef>
              <a:spcAft>
                <a:spcPts val="0"/>
              </a:spcAft>
              <a:buNone/>
            </a:pPr>
            <a:r>
              <a:rPr b="0" lang="en-US">
                <a:latin typeface="Arial"/>
                <a:ea typeface="Arial"/>
                <a:cs typeface="Arial"/>
                <a:sym typeface="Arial"/>
              </a:rPr>
              <a:t>Điều này là do MapReduce sử dụng đĩa làm bộ đệm của nó.</a:t>
            </a:r>
            <a:endParaRPr/>
          </a:p>
          <a:p>
            <a:pPr indent="0" lvl="0" marL="0" rtl="0" algn="l">
              <a:spcBef>
                <a:spcPts val="0"/>
              </a:spcBef>
              <a:spcAft>
                <a:spcPts val="0"/>
              </a:spcAft>
              <a:buNone/>
            </a:pPr>
            <a:r>
              <a:rPr b="0" lang="en-US">
                <a:latin typeface="Arial"/>
                <a:ea typeface="Arial"/>
                <a:cs typeface="Arial"/>
                <a:sym typeface="Arial"/>
              </a:rPr>
              <a:t>Các hệ thống khác sử dụng bộ nhớ làm kênh liên lạc dễ bị lỗi hơn do nhiều vấn đề về bộ nhớ.</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Chúng ta cũng sẽ xem Sqoop đã phát triển như thế nào từ Sqoop 1 sang Sqoop 2.</a:t>
            </a:r>
            <a:endParaRPr b="0">
              <a:latin typeface="Arial"/>
              <a:ea typeface="Arial"/>
              <a:cs typeface="Arial"/>
              <a:sym typeface="Arial"/>
            </a:endParaRPr>
          </a:p>
        </p:txBody>
      </p:sp>
      <p:sp>
        <p:nvSpPr>
          <p:cNvPr id="137" name="Google Shape;13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839">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b="0" lang="en-US" sz="839">
                <a:latin typeface="Arial"/>
                <a:ea typeface="Arial"/>
                <a:cs typeface="Arial"/>
                <a:sym typeface="Arial"/>
              </a:rPr>
              <a:t>Khuyến khích học sinh suy nghĩ về một số khó khăn khi xử lý các luồng dữ liệu không giới hạn có thể là gì.</a:t>
            </a:r>
            <a:endParaRPr/>
          </a:p>
          <a:p>
            <a:pPr indent="0" lvl="0" marL="0" rtl="0" algn="l">
              <a:lnSpc>
                <a:spcPct val="80000"/>
              </a:lnSpc>
              <a:spcBef>
                <a:spcPts val="0"/>
              </a:spcBef>
              <a:spcAft>
                <a:spcPts val="0"/>
              </a:spcAft>
              <a:buNone/>
            </a:pPr>
            <a:r>
              <a:rPr b="0" lang="en-US" sz="839">
                <a:latin typeface="Arial"/>
                <a:ea typeface="Arial"/>
                <a:cs typeface="Arial"/>
                <a:sym typeface="Arial"/>
              </a:rPr>
              <a:t>Bắt đầu với ràng buộc mà chúng ta đang cố gắng hiểu rõ hơn trong thời gian thực dựa trên dữ liệu phát trực tuyến.</a:t>
            </a:r>
            <a:endParaRPr/>
          </a:p>
          <a:p>
            <a:pPr indent="0" lvl="0" marL="0" rtl="0" algn="l">
              <a:lnSpc>
                <a:spcPct val="80000"/>
              </a:lnSpc>
              <a:spcBef>
                <a:spcPts val="0"/>
              </a:spcBef>
              <a:spcAft>
                <a:spcPts val="0"/>
              </a:spcAft>
              <a:buNone/>
            </a:pPr>
            <a:r>
              <a:rPr b="0" lang="en-US" sz="839">
                <a:latin typeface="Arial"/>
                <a:ea typeface="Arial"/>
                <a:cs typeface="Arial"/>
                <a:sym typeface="Arial"/>
              </a:rPr>
              <a:t>Để có được cái nhìn sâu sắc đòi hỏi chúng ta phải xử lý dữ liệu khi chúng xuất hiện và theo thứ tự xuất hiện.</a:t>
            </a:r>
            <a:endParaRPr/>
          </a:p>
          <a:p>
            <a:pPr indent="0" lvl="0" marL="0" rtl="0" algn="l">
              <a:lnSpc>
                <a:spcPct val="80000"/>
              </a:lnSpc>
              <a:spcBef>
                <a:spcPts val="0"/>
              </a:spcBef>
              <a:spcAft>
                <a:spcPts val="0"/>
              </a:spcAft>
              <a:buNone/>
            </a:pPr>
            <a:r>
              <a:rPr b="0" lang="en-US" sz="839">
                <a:latin typeface="Arial"/>
                <a:ea typeface="Arial"/>
                <a:cs typeface="Arial"/>
                <a:sym typeface="Arial"/>
              </a:rPr>
              <a:t>Dữ liệu từ thượng nguồn có thể không phải lúc nào cũng đến theo thứ tự.</a:t>
            </a:r>
            <a:endParaRPr/>
          </a:p>
          <a:p>
            <a:pPr indent="0" lvl="0" marL="0" rtl="0" algn="l">
              <a:lnSpc>
                <a:spcPct val="80000"/>
              </a:lnSpc>
              <a:spcBef>
                <a:spcPts val="0"/>
              </a:spcBef>
              <a:spcAft>
                <a:spcPts val="0"/>
              </a:spcAft>
              <a:buNone/>
            </a:pPr>
            <a:r>
              <a:rPr b="0" lang="en-US" sz="839">
                <a:latin typeface="Arial"/>
                <a:ea typeface="Arial"/>
                <a:cs typeface="Arial"/>
                <a:sym typeface="Arial"/>
              </a:rPr>
              <a:t>Có thể đã có sự chậm trễ trong quá trình xử lý ngược dòng hoặc các sự kiện khác đã làm chậm quá trình gửi thư mới.</a:t>
            </a:r>
            <a:endParaRPr b="0" sz="839">
              <a:latin typeface="Arial"/>
              <a:ea typeface="Arial"/>
              <a:cs typeface="Arial"/>
              <a:sym typeface="Arial"/>
            </a:endParaRPr>
          </a:p>
          <a:p>
            <a:pPr indent="0" lvl="0" marL="0" rtl="0" algn="l">
              <a:lnSpc>
                <a:spcPct val="80000"/>
              </a:lnSpc>
              <a:spcBef>
                <a:spcPts val="0"/>
              </a:spcBef>
              <a:spcAft>
                <a:spcPts val="0"/>
              </a:spcAft>
              <a:buNone/>
            </a:pPr>
            <a:r>
              <a:t/>
            </a:r>
            <a:endParaRPr b="0" sz="839">
              <a:latin typeface="Arial"/>
              <a:ea typeface="Arial"/>
              <a:cs typeface="Arial"/>
              <a:sym typeface="Arial"/>
            </a:endParaRPr>
          </a:p>
          <a:p>
            <a:pPr indent="0" lvl="0" marL="0" rtl="0" algn="l">
              <a:lnSpc>
                <a:spcPct val="80000"/>
              </a:lnSpc>
              <a:spcBef>
                <a:spcPts val="0"/>
              </a:spcBef>
              <a:spcAft>
                <a:spcPts val="0"/>
              </a:spcAft>
              <a:buNone/>
            </a:pPr>
            <a:r>
              <a:rPr b="0" lang="en-US" sz="839">
                <a:latin typeface="Arial"/>
                <a:ea typeface="Arial"/>
                <a:cs typeface="Arial"/>
                <a:sym typeface="Arial"/>
              </a:rPr>
              <a:t>Yêu cầu học sinh suy nghĩ về những gì có thể được thực hiện về điều này?</a:t>
            </a:r>
            <a:endParaRPr/>
          </a:p>
          <a:p>
            <a:pPr indent="0" lvl="0" marL="0" rtl="0" algn="l">
              <a:lnSpc>
                <a:spcPct val="80000"/>
              </a:lnSpc>
              <a:spcBef>
                <a:spcPts val="0"/>
              </a:spcBef>
              <a:spcAft>
                <a:spcPts val="0"/>
              </a:spcAft>
              <a:buNone/>
            </a:pPr>
            <a:r>
              <a:rPr b="0" lang="en-US" sz="839">
                <a:latin typeface="Arial"/>
                <a:ea typeface="Arial"/>
                <a:cs typeface="Arial"/>
                <a:sym typeface="Arial"/>
              </a:rPr>
              <a:t>Khuyến khích họ nghĩ về Windows và Watermarks.</a:t>
            </a:r>
            <a:endParaRPr/>
          </a:p>
          <a:p>
            <a:pPr indent="0" lvl="0" marL="0" rtl="0" algn="l">
              <a:lnSpc>
                <a:spcPct val="80000"/>
              </a:lnSpc>
              <a:spcBef>
                <a:spcPts val="0"/>
              </a:spcBef>
              <a:spcAft>
                <a:spcPts val="0"/>
              </a:spcAft>
              <a:buNone/>
            </a:pPr>
            <a:r>
              <a:rPr b="0" lang="en-US" sz="839">
                <a:latin typeface="Arial"/>
                <a:ea typeface="Arial"/>
                <a:cs typeface="Arial"/>
                <a:sym typeface="Arial"/>
              </a:rPr>
              <a:t>Tuy nhiên, học sinh sẽ không quen thuộc với những thuật ngữ này, điều đó không ngăn cản họ suy nghĩ về những thuật ngữ phi kỹ thuật.</a:t>
            </a:r>
            <a:endParaRPr/>
          </a:p>
          <a:p>
            <a:pPr indent="0" lvl="0" marL="0" rtl="0" algn="l">
              <a:lnSpc>
                <a:spcPct val="80000"/>
              </a:lnSpc>
              <a:spcBef>
                <a:spcPts val="0"/>
              </a:spcBef>
              <a:spcAft>
                <a:spcPts val="0"/>
              </a:spcAft>
              <a:buNone/>
            </a:pPr>
            <a:r>
              <a:rPr b="0" lang="en-US" sz="839">
                <a:latin typeface="Arial"/>
                <a:ea typeface="Arial"/>
                <a:cs typeface="Arial"/>
                <a:sym typeface="Arial"/>
              </a:rPr>
              <a:t>Ở đây, vấn đề không phải là thực sự giới thiệu cho sinh viên "khái niệm" về Windows và watermarks.</a:t>
            </a:r>
            <a:endParaRPr/>
          </a:p>
          <a:p>
            <a:pPr indent="0" lvl="0" marL="0" rtl="0" algn="l">
              <a:lnSpc>
                <a:spcPct val="80000"/>
              </a:lnSpc>
              <a:spcBef>
                <a:spcPts val="0"/>
              </a:spcBef>
              <a:spcAft>
                <a:spcPts val="0"/>
              </a:spcAft>
              <a:buNone/>
            </a:pPr>
            <a:r>
              <a:rPr b="0" lang="en-US" sz="839">
                <a:latin typeface="Arial"/>
                <a:ea typeface="Arial"/>
                <a:cs typeface="Arial"/>
                <a:sym typeface="Arial"/>
              </a:rPr>
              <a:t>Giữ cho cuộc thảo luận phi kỹ thuật. Đặt câu hỏi là "Chúng tôi đang tổ chức một sự kiện lớn trên trang web của mình và muốn tính xem người dùng có thể duyệt xem sự kiện trên trang web của chúng tôi như thế nào.</a:t>
            </a:r>
            <a:endParaRPr/>
          </a:p>
          <a:p>
            <a:pPr indent="0" lvl="0" marL="0" rtl="0" algn="l">
              <a:lnSpc>
                <a:spcPct val="80000"/>
              </a:lnSpc>
              <a:spcBef>
                <a:spcPts val="0"/>
              </a:spcBef>
              <a:spcAft>
                <a:spcPts val="0"/>
              </a:spcAft>
              <a:buNone/>
            </a:pPr>
            <a:r>
              <a:rPr b="0" lang="en-US" sz="839">
                <a:latin typeface="Arial"/>
                <a:ea typeface="Arial"/>
                <a:cs typeface="Arial"/>
                <a:sym typeface="Arial"/>
              </a:rPr>
              <a:t>Chúng tôi đã quyết định tổng hợp số lượng cứ sau năm phút.</a:t>
            </a:r>
            <a:endParaRPr/>
          </a:p>
          <a:p>
            <a:pPr indent="0" lvl="0" marL="0" rtl="0" algn="l">
              <a:lnSpc>
                <a:spcPct val="80000"/>
              </a:lnSpc>
              <a:spcBef>
                <a:spcPts val="0"/>
              </a:spcBef>
              <a:spcAft>
                <a:spcPts val="0"/>
              </a:spcAft>
              <a:buNone/>
            </a:pPr>
            <a:r>
              <a:rPr b="0" lang="en-US" sz="839">
                <a:latin typeface="Arial"/>
                <a:ea typeface="Arial"/>
                <a:cs typeface="Arial"/>
                <a:sym typeface="Arial"/>
              </a:rPr>
              <a:t>Đôi khi, vì có quá nhiều người dùng vào trang web của chúng tôi, dữ liệu weblog bị chậm và đến muộn.</a:t>
            </a:r>
            <a:endParaRPr/>
          </a:p>
          <a:p>
            <a:pPr indent="0" lvl="0" marL="0" rtl="0" algn="l">
              <a:lnSpc>
                <a:spcPct val="80000"/>
              </a:lnSpc>
              <a:spcBef>
                <a:spcPts val="0"/>
              </a:spcBef>
              <a:spcAft>
                <a:spcPts val="0"/>
              </a:spcAft>
              <a:buNone/>
            </a:pPr>
            <a:r>
              <a:rPr b="0" lang="en-US" sz="839">
                <a:latin typeface="Arial"/>
                <a:ea typeface="Arial"/>
                <a:cs typeface="Arial"/>
                <a:sym typeface="Arial"/>
              </a:rPr>
              <a:t>Một số điều mà công cụ phát trực tuyến dữ liệu của chúng tôi phải xử lý là gì?"</a:t>
            </a:r>
            <a:endParaRPr/>
          </a:p>
          <a:p>
            <a:pPr indent="0" lvl="0" marL="0" rtl="0" algn="l">
              <a:lnSpc>
                <a:spcPct val="80000"/>
              </a:lnSpc>
              <a:spcBef>
                <a:spcPts val="0"/>
              </a:spcBef>
              <a:spcAft>
                <a:spcPts val="0"/>
              </a:spcAft>
              <a:buNone/>
            </a:pPr>
            <a:r>
              <a:t/>
            </a:r>
            <a:endParaRPr b="0" sz="839">
              <a:latin typeface="Arial"/>
              <a:ea typeface="Arial"/>
              <a:cs typeface="Arial"/>
              <a:sym typeface="Arial"/>
            </a:endParaRPr>
          </a:p>
          <a:p>
            <a:pPr indent="0" lvl="0" marL="0" rtl="0" algn="l">
              <a:lnSpc>
                <a:spcPct val="80000"/>
              </a:lnSpc>
              <a:spcBef>
                <a:spcPts val="0"/>
              </a:spcBef>
              <a:spcAft>
                <a:spcPts val="0"/>
              </a:spcAft>
              <a:buNone/>
            </a:pPr>
            <a:r>
              <a:rPr b="0" lang="en-US" sz="839">
                <a:latin typeface="Arial"/>
                <a:ea typeface="Arial"/>
                <a:cs typeface="Arial"/>
                <a:sym typeface="Arial"/>
              </a:rPr>
              <a:t>Nếu bạn cảm thấy cần nói về Windows/Watermarks, một chiến lược là đặt vào một bối cảnh hoàn toàn khác.</a:t>
            </a:r>
            <a:endParaRPr/>
          </a:p>
          <a:p>
            <a:pPr indent="0" lvl="0" marL="0" rtl="0" algn="l">
              <a:lnSpc>
                <a:spcPct val="80000"/>
              </a:lnSpc>
              <a:spcBef>
                <a:spcPts val="0"/>
              </a:spcBef>
              <a:spcAft>
                <a:spcPts val="0"/>
              </a:spcAft>
              <a:buNone/>
            </a:pPr>
            <a:r>
              <a:rPr b="0" lang="en-US" sz="839">
                <a:latin typeface="Arial"/>
                <a:ea typeface="Arial"/>
                <a:cs typeface="Arial"/>
                <a:sym typeface="Arial"/>
              </a:rPr>
              <a:t>Bạn mới bắt đầu hẹn hò và muốn hẹn hò đi uống cà phê.</a:t>
            </a:r>
            <a:endParaRPr/>
          </a:p>
          <a:p>
            <a:pPr indent="0" lvl="0" marL="0" rtl="0" algn="l">
              <a:lnSpc>
                <a:spcPct val="80000"/>
              </a:lnSpc>
              <a:spcBef>
                <a:spcPts val="0"/>
              </a:spcBef>
              <a:spcAft>
                <a:spcPts val="0"/>
              </a:spcAft>
              <a:buNone/>
            </a:pPr>
            <a:r>
              <a:rPr b="0" lang="en-US" sz="839">
                <a:latin typeface="Arial"/>
                <a:ea typeface="Arial"/>
                <a:cs typeface="Arial"/>
                <a:sym typeface="Arial"/>
              </a:rPr>
              <a:t>Cô ấy (Anh ấy) đang chạy muộn.</a:t>
            </a:r>
            <a:endParaRPr/>
          </a:p>
          <a:p>
            <a:pPr indent="0" lvl="0" marL="0" rtl="0" algn="l">
              <a:lnSpc>
                <a:spcPct val="80000"/>
              </a:lnSpc>
              <a:spcBef>
                <a:spcPts val="0"/>
              </a:spcBef>
              <a:spcAft>
                <a:spcPts val="0"/>
              </a:spcAft>
              <a:buNone/>
            </a:pPr>
            <a:r>
              <a:rPr b="0" lang="en-US" sz="839">
                <a:latin typeface="Arial"/>
                <a:ea typeface="Arial"/>
                <a:cs typeface="Arial"/>
                <a:sym typeface="Arial"/>
              </a:rPr>
              <a:t>Bạn có khoảng thời gian 30 phút để gặp họ và đi chơi.</a:t>
            </a:r>
            <a:endParaRPr/>
          </a:p>
          <a:p>
            <a:pPr indent="0" lvl="0" marL="0" rtl="0" algn="l">
              <a:lnSpc>
                <a:spcPct val="80000"/>
              </a:lnSpc>
              <a:spcBef>
                <a:spcPts val="0"/>
              </a:spcBef>
              <a:spcAft>
                <a:spcPts val="0"/>
              </a:spcAft>
              <a:buNone/>
            </a:pPr>
            <a:r>
              <a:rPr b="0" lang="en-US" sz="839">
                <a:latin typeface="Arial"/>
                <a:ea typeface="Arial"/>
                <a:cs typeface="Arial"/>
                <a:sym typeface="Arial"/>
              </a:rPr>
              <a:t>Tuy nhiên, nếu bạn chạy đến lớp tiếp theo thay vì đi bộ, bạn có thể ở lại thêm khoảng 10 phút nữa.</a:t>
            </a:r>
            <a:endParaRPr/>
          </a:p>
          <a:p>
            <a:pPr indent="0" lvl="0" marL="0" rtl="0" algn="l">
              <a:lnSpc>
                <a:spcPct val="80000"/>
              </a:lnSpc>
              <a:spcBef>
                <a:spcPts val="0"/>
              </a:spcBef>
              <a:spcAft>
                <a:spcPts val="0"/>
              </a:spcAft>
              <a:buNone/>
            </a:pPr>
            <a:r>
              <a:rPr b="0" lang="en-US" sz="839">
                <a:latin typeface="Arial"/>
                <a:ea typeface="Arial"/>
                <a:cs typeface="Arial"/>
                <a:sym typeface="Arial"/>
              </a:rPr>
              <a:t>Vì vậy, trong câu chuyện này, chúng tôi đã giới thiệu loại Window (30 phút) và Watermark (có thể đợi thêm 10 phút nữa).</a:t>
            </a:r>
            <a:endParaRPr/>
          </a:p>
          <a:p>
            <a:pPr indent="0" lvl="0" marL="0" rtl="0" algn="l">
              <a:lnSpc>
                <a:spcPct val="80000"/>
              </a:lnSpc>
              <a:spcBef>
                <a:spcPts val="0"/>
              </a:spcBef>
              <a:spcAft>
                <a:spcPts val="0"/>
              </a:spcAft>
              <a:buNone/>
            </a:pPr>
            <a:r>
              <a:rPr b="0" lang="en-US" sz="839">
                <a:latin typeface="Arial"/>
                <a:ea typeface="Arial"/>
                <a:cs typeface="Arial"/>
                <a:sym typeface="Arial"/>
              </a:rPr>
              <a:t>Sáng tạo. Hãy đến với một câu chuyện phù hợp nhất cho khán giả của bạn.</a:t>
            </a:r>
            <a:endParaRPr b="0" sz="839">
              <a:latin typeface="Arial"/>
              <a:ea typeface="Arial"/>
              <a:cs typeface="Arial"/>
              <a:sym typeface="Arial"/>
            </a:endParaRPr>
          </a:p>
          <a:p>
            <a:pPr indent="0" lvl="0" marL="0" rtl="0" algn="l">
              <a:lnSpc>
                <a:spcPct val="80000"/>
              </a:lnSpc>
              <a:spcBef>
                <a:spcPts val="0"/>
              </a:spcBef>
              <a:spcAft>
                <a:spcPts val="0"/>
              </a:spcAft>
              <a:buNone/>
            </a:pPr>
            <a:r>
              <a:t/>
            </a:r>
            <a:endParaRPr b="0" sz="839" u="sng">
              <a:latin typeface="Arial"/>
              <a:ea typeface="Arial"/>
              <a:cs typeface="Arial"/>
              <a:sym typeface="Arial"/>
            </a:endParaRPr>
          </a:p>
          <a:p>
            <a:pPr indent="0" lvl="0" marL="0" rtl="0" algn="l">
              <a:lnSpc>
                <a:spcPct val="80000"/>
              </a:lnSpc>
              <a:spcBef>
                <a:spcPts val="0"/>
              </a:spcBef>
              <a:spcAft>
                <a:spcPts val="0"/>
              </a:spcAft>
              <a:buNone/>
            </a:pPr>
            <a:r>
              <a:rPr b="1" lang="en-US" sz="839" u="none">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839">
                <a:solidFill>
                  <a:schemeClr val="dk1"/>
                </a:solidFill>
                <a:latin typeface="Arial"/>
                <a:ea typeface="Arial"/>
                <a:cs typeface="Arial"/>
                <a:sym typeface="Arial"/>
              </a:rPr>
              <a:t>Các luồng dữ liệu không giới hạn phải được xử lý trong thời gian thực.</a:t>
            </a:r>
            <a:endParaRPr/>
          </a:p>
          <a:p>
            <a:pPr indent="0" lvl="0" marL="0" rtl="0" algn="l">
              <a:lnSpc>
                <a:spcPct val="80000"/>
              </a:lnSpc>
              <a:spcBef>
                <a:spcPts val="0"/>
              </a:spcBef>
              <a:spcAft>
                <a:spcPts val="0"/>
              </a:spcAft>
              <a:buNone/>
            </a:pPr>
            <a:r>
              <a:rPr b="0" lang="en-US" sz="839">
                <a:solidFill>
                  <a:schemeClr val="dk1"/>
                </a:solidFill>
                <a:latin typeface="Arial"/>
                <a:ea typeface="Arial"/>
                <a:cs typeface="Arial"/>
                <a:sym typeface="Arial"/>
              </a:rPr>
              <a:t>Không có cơ hội để đợi toàn bộ luồng được đọc vì chúng tôi không mong đợi luồng kết thúc.</a:t>
            </a:r>
            <a:endParaRPr/>
          </a:p>
          <a:p>
            <a:pPr indent="0" lvl="0" marL="0" rtl="0" algn="l">
              <a:lnSpc>
                <a:spcPct val="80000"/>
              </a:lnSpc>
              <a:spcBef>
                <a:spcPts val="0"/>
              </a:spcBef>
              <a:spcAft>
                <a:spcPts val="0"/>
              </a:spcAft>
              <a:buNone/>
            </a:pPr>
            <a:r>
              <a:rPr b="0" lang="en-US" sz="839">
                <a:solidFill>
                  <a:schemeClr val="dk1"/>
                </a:solidFill>
                <a:latin typeface="Arial"/>
                <a:ea typeface="Arial"/>
                <a:cs typeface="Arial"/>
                <a:sym typeface="Arial"/>
              </a:rPr>
              <a:t>Các sự kiện trong luồng thường phải được xử lý theo thứ tự cụ thể để tạo kết quả truy vấn có bất kỳ kết quả có ý nghĩa nào.</a:t>
            </a:r>
            <a:endParaRPr/>
          </a:p>
          <a:p>
            <a:pPr indent="0" lvl="0" marL="0" rtl="0" algn="l">
              <a:lnSpc>
                <a:spcPct val="80000"/>
              </a:lnSpc>
              <a:spcBef>
                <a:spcPts val="0"/>
              </a:spcBef>
              <a:spcAft>
                <a:spcPts val="0"/>
              </a:spcAft>
              <a:buNone/>
            </a:pPr>
            <a:r>
              <a:rPr b="0" lang="en-US" sz="839">
                <a:solidFill>
                  <a:schemeClr val="dk1"/>
                </a:solidFill>
                <a:latin typeface="Arial"/>
                <a:ea typeface="Arial"/>
                <a:cs typeface="Arial"/>
                <a:sym typeface="Arial"/>
              </a:rPr>
              <a:t>Ví dụ: nếu chúng tôi đang xử lý dữ liệu cảm biến đến và nhiệt độ trên một trong các cảm biến tăng lên, thì sự kiện đó phải được xử lý với tất cả dữ liệu cảm biến khác xung quanh sự kiện đó để hiểu rõ hơn về những gì đã xảy ra.</a:t>
            </a:r>
            <a:endParaRPr sz="839">
              <a:solidFill>
                <a:schemeClr val="dk1"/>
              </a:solidFill>
              <a:latin typeface="Arial"/>
              <a:ea typeface="Arial"/>
              <a:cs typeface="Arial"/>
              <a:sym typeface="Arial"/>
            </a:endParaRPr>
          </a:p>
        </p:txBody>
      </p:sp>
      <p:sp>
        <p:nvSpPr>
          <p:cNvPr id="696" name="Google Shape;69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4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839">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b="0" lang="en-US" sz="839">
                <a:latin typeface="Arial"/>
                <a:ea typeface="Arial"/>
                <a:cs typeface="Arial"/>
                <a:sym typeface="Arial"/>
              </a:rPr>
              <a:t>Trong kiến trúc Lambda, chúng tôi tạo ra 2 công cụ xử lý.</a:t>
            </a:r>
            <a:endParaRPr/>
          </a:p>
          <a:p>
            <a:pPr indent="0" lvl="0" marL="0" rtl="0" algn="l">
              <a:lnSpc>
                <a:spcPct val="80000"/>
              </a:lnSpc>
              <a:spcBef>
                <a:spcPts val="0"/>
              </a:spcBef>
              <a:spcAft>
                <a:spcPts val="0"/>
              </a:spcAft>
              <a:buNone/>
            </a:pPr>
            <a:r>
              <a:rPr b="0" lang="en-US" sz="839">
                <a:latin typeface="Arial"/>
                <a:ea typeface="Arial"/>
                <a:cs typeface="Arial"/>
                <a:sym typeface="Arial"/>
              </a:rPr>
              <a:t>Công cụ batch xử lý dữ liệu ở trạng thái nghỉ, công cụ luồng xử lý dữ liệu đang chuyển động.</a:t>
            </a:r>
            <a:endParaRPr/>
          </a:p>
          <a:p>
            <a:pPr indent="0" lvl="0" marL="0" rtl="0" algn="l">
              <a:lnSpc>
                <a:spcPct val="80000"/>
              </a:lnSpc>
              <a:spcBef>
                <a:spcPts val="0"/>
              </a:spcBef>
              <a:spcAft>
                <a:spcPts val="0"/>
              </a:spcAft>
              <a:buNone/>
            </a:pPr>
            <a:r>
              <a:rPr b="0" lang="en-US" sz="839">
                <a:latin typeface="Arial"/>
                <a:ea typeface="Arial"/>
                <a:cs typeface="Arial"/>
                <a:sym typeface="Arial"/>
              </a:rPr>
              <a:t>Chúng tôi kết hợp ở đó hai kết quả trong lớp phục vụ.</a:t>
            </a:r>
            <a:endParaRPr/>
          </a:p>
          <a:p>
            <a:pPr indent="0" lvl="0" marL="0" rtl="0" algn="l">
              <a:lnSpc>
                <a:spcPct val="80000"/>
              </a:lnSpc>
              <a:spcBef>
                <a:spcPts val="0"/>
              </a:spcBef>
              <a:spcAft>
                <a:spcPts val="0"/>
              </a:spcAft>
              <a:buNone/>
            </a:pPr>
            <a:r>
              <a:rPr b="0" lang="en-US" sz="839">
                <a:latin typeface="Arial"/>
                <a:ea typeface="Arial"/>
                <a:cs typeface="Arial"/>
                <a:sym typeface="Arial"/>
              </a:rPr>
              <a:t>Phía lô cung cấp cho chúng tôi thông tin chi tiết về lịch sử trong khi quy trình phát trực tuyến cung cấp cho chúng tôi thông tin chi tiết về sự kiện hiện tại theo thời gian thực.</a:t>
            </a:r>
            <a:endParaRPr/>
          </a:p>
          <a:p>
            <a:pPr indent="0" lvl="0" marL="0" rtl="0" algn="l">
              <a:lnSpc>
                <a:spcPct val="80000"/>
              </a:lnSpc>
              <a:spcBef>
                <a:spcPts val="0"/>
              </a:spcBef>
              <a:spcAft>
                <a:spcPts val="0"/>
              </a:spcAft>
              <a:buNone/>
            </a:pPr>
            <a:r>
              <a:rPr b="0" lang="en-US" sz="839">
                <a:latin typeface="Arial"/>
                <a:ea typeface="Arial"/>
                <a:cs typeface="Arial"/>
                <a:sym typeface="Arial"/>
              </a:rPr>
              <a:t>Khi chúng tôi kết hợp hai chế độ xem trong lớp phục vụ, chúng tôi có thể so sánh .vs lịch sử. các sự kiện hiện tại.</a:t>
            </a:r>
            <a:endParaRPr/>
          </a:p>
          <a:p>
            <a:pPr indent="0" lvl="0" marL="0" rtl="0" algn="l">
              <a:lnSpc>
                <a:spcPct val="80000"/>
              </a:lnSpc>
              <a:spcBef>
                <a:spcPts val="0"/>
              </a:spcBef>
              <a:spcAft>
                <a:spcPts val="0"/>
              </a:spcAft>
              <a:buNone/>
            </a:pPr>
            <a:r>
              <a:rPr b="0" lang="en-US" sz="839">
                <a:latin typeface="Arial"/>
                <a:ea typeface="Arial"/>
                <a:cs typeface="Arial"/>
                <a:sym typeface="Arial"/>
              </a:rPr>
              <a:t>Kịch bản trường hợp sử dụng cho kiểu kiến trúc này là phát hiện bất thường.</a:t>
            </a:r>
            <a:endParaRPr/>
          </a:p>
          <a:p>
            <a:pPr indent="0" lvl="0" marL="0" rtl="0" algn="l">
              <a:lnSpc>
                <a:spcPct val="80000"/>
              </a:lnSpc>
              <a:spcBef>
                <a:spcPts val="0"/>
              </a:spcBef>
              <a:spcAft>
                <a:spcPts val="0"/>
              </a:spcAft>
              <a:buNone/>
            </a:pPr>
            <a:r>
              <a:rPr b="0" lang="en-US" sz="839">
                <a:latin typeface="Arial"/>
                <a:ea typeface="Arial"/>
                <a:cs typeface="Arial"/>
                <a:sym typeface="Arial"/>
              </a:rPr>
              <a:t>Trong sản xuất, đây có thể là phát hiện dữ liệu cảm biến nằm ngoài điều kiện hoạt động bình thường.</a:t>
            </a:r>
            <a:endParaRPr/>
          </a:p>
          <a:p>
            <a:pPr indent="0" lvl="0" marL="0" rtl="0" algn="l">
              <a:lnSpc>
                <a:spcPct val="80000"/>
              </a:lnSpc>
              <a:spcBef>
                <a:spcPts val="0"/>
              </a:spcBef>
              <a:spcAft>
                <a:spcPts val="0"/>
              </a:spcAft>
              <a:buNone/>
            </a:pPr>
            <a:r>
              <a:rPr b="0" lang="en-US" sz="839">
                <a:latin typeface="Arial"/>
                <a:ea typeface="Arial"/>
                <a:cs typeface="Arial"/>
                <a:sym typeface="Arial"/>
              </a:rPr>
              <a:t>Trong các trường hợp sử dụng tài chính, đây có thể là phát hiện các giao dịch gian lận.</a:t>
            </a:r>
            <a:endParaRPr/>
          </a:p>
          <a:p>
            <a:pPr indent="0" lvl="0" marL="0" rtl="0" algn="l">
              <a:lnSpc>
                <a:spcPct val="80000"/>
              </a:lnSpc>
              <a:spcBef>
                <a:spcPts val="0"/>
              </a:spcBef>
              <a:spcAft>
                <a:spcPts val="0"/>
              </a:spcAft>
              <a:buNone/>
            </a:pPr>
            <a:r>
              <a:rPr b="0" lang="en-US" sz="839">
                <a:latin typeface="Arial"/>
                <a:ea typeface="Arial"/>
                <a:cs typeface="Arial"/>
                <a:sym typeface="Arial"/>
              </a:rPr>
              <a:t>Nhược điểm của kiến trúc Lambda là doanh nghiệp phải phát triển và duy trì 2 ứng dụng riêng biệt để xử lý dữ liệu theo lô và dữ liệu theo thời gian thực.</a:t>
            </a:r>
            <a:endParaRPr/>
          </a:p>
          <a:p>
            <a:pPr indent="0" lvl="0" marL="0" rtl="0" algn="l">
              <a:lnSpc>
                <a:spcPct val="80000"/>
              </a:lnSpc>
              <a:spcBef>
                <a:spcPts val="0"/>
              </a:spcBef>
              <a:spcAft>
                <a:spcPts val="0"/>
              </a:spcAft>
              <a:buNone/>
            </a:pPr>
            <a:r>
              <a:rPr b="0" lang="en-US" sz="839">
                <a:latin typeface="Arial"/>
                <a:ea typeface="Arial"/>
                <a:cs typeface="Arial"/>
                <a:sym typeface="Arial"/>
              </a:rPr>
              <a:t>Đây là một rào cản lớn đối với nhiều công ty.</a:t>
            </a:r>
            <a:endParaRPr/>
          </a:p>
          <a:p>
            <a:pPr indent="0" lvl="0" marL="0" rtl="0" algn="l">
              <a:lnSpc>
                <a:spcPct val="80000"/>
              </a:lnSpc>
              <a:spcBef>
                <a:spcPts val="0"/>
              </a:spcBef>
              <a:spcAft>
                <a:spcPts val="0"/>
              </a:spcAft>
              <a:buNone/>
            </a:pPr>
            <a:r>
              <a:t/>
            </a:r>
            <a:endParaRPr b="0" sz="839">
              <a:latin typeface="Arial"/>
              <a:ea typeface="Arial"/>
              <a:cs typeface="Arial"/>
              <a:sym typeface="Arial"/>
            </a:endParaRPr>
          </a:p>
          <a:p>
            <a:pPr indent="0" lvl="0" marL="0" rtl="0" algn="l">
              <a:lnSpc>
                <a:spcPct val="80000"/>
              </a:lnSpc>
              <a:spcBef>
                <a:spcPts val="0"/>
              </a:spcBef>
              <a:spcAft>
                <a:spcPts val="0"/>
              </a:spcAft>
              <a:buNone/>
            </a:pPr>
            <a:r>
              <a:rPr b="0" lang="en-US" sz="839">
                <a:latin typeface="Arial"/>
                <a:ea typeface="Arial"/>
                <a:cs typeface="Arial"/>
                <a:sym typeface="Arial"/>
              </a:rPr>
              <a:t>Bằng cách phân loại lại 2 luồng ở trên thành luồng dữ liệu bị chặn và không bị chặn, chúng tôi có thể xử lý hiệu quả cả hai chế độ xem bằng cùng một công cụ.</a:t>
            </a:r>
            <a:endParaRPr/>
          </a:p>
          <a:p>
            <a:pPr indent="0" lvl="0" marL="0" rtl="0" algn="l">
              <a:lnSpc>
                <a:spcPct val="80000"/>
              </a:lnSpc>
              <a:spcBef>
                <a:spcPts val="0"/>
              </a:spcBef>
              <a:spcAft>
                <a:spcPts val="0"/>
              </a:spcAft>
              <a:buNone/>
            </a:pPr>
            <a:r>
              <a:rPr b="0" lang="en-US" sz="839">
                <a:latin typeface="Arial"/>
                <a:ea typeface="Arial"/>
                <a:cs typeface="Arial"/>
                <a:sym typeface="Arial"/>
              </a:rPr>
              <a:t>Đây là cơ sở của kiến trúc Kappa.</a:t>
            </a:r>
            <a:endParaRPr/>
          </a:p>
          <a:p>
            <a:pPr indent="0" lvl="0" marL="0" rtl="0" algn="l">
              <a:lnSpc>
                <a:spcPct val="80000"/>
              </a:lnSpc>
              <a:spcBef>
                <a:spcPts val="0"/>
              </a:spcBef>
              <a:spcAft>
                <a:spcPts val="0"/>
              </a:spcAft>
              <a:buNone/>
            </a:pPr>
            <a:r>
              <a:rPr b="0" lang="en-US" sz="839">
                <a:latin typeface="Arial"/>
                <a:ea typeface="Arial"/>
                <a:cs typeface="Arial"/>
                <a:sym typeface="Arial"/>
              </a:rPr>
              <a:t>Kiến trúc Kappa cho phép các doanh nghiệp phát triển và duy trì một công cụ xử lý và nhập duy nhất vì cả dữ liệu ở trạng thái nghỉ và dữ liệu đang chuyển động đều được coi là luồng dữ liệu.</a:t>
            </a:r>
            <a:endParaRPr b="0" sz="839">
              <a:latin typeface="Arial"/>
              <a:ea typeface="Arial"/>
              <a:cs typeface="Arial"/>
              <a:sym typeface="Arial"/>
            </a:endParaRPr>
          </a:p>
          <a:p>
            <a:pPr indent="0" lvl="0" marL="0" rtl="0" algn="l">
              <a:lnSpc>
                <a:spcPct val="80000"/>
              </a:lnSpc>
              <a:spcBef>
                <a:spcPts val="0"/>
              </a:spcBef>
              <a:spcAft>
                <a:spcPts val="0"/>
              </a:spcAft>
              <a:buNone/>
            </a:pPr>
            <a:r>
              <a:t/>
            </a:r>
            <a:endParaRPr b="0" sz="839">
              <a:latin typeface="Arial"/>
              <a:ea typeface="Arial"/>
              <a:cs typeface="Arial"/>
              <a:sym typeface="Arial"/>
            </a:endParaRPr>
          </a:p>
          <a:p>
            <a:pPr indent="0" lvl="0" marL="0" rtl="0" algn="l">
              <a:lnSpc>
                <a:spcPct val="80000"/>
              </a:lnSpc>
              <a:spcBef>
                <a:spcPts val="0"/>
              </a:spcBef>
              <a:spcAft>
                <a:spcPts val="0"/>
              </a:spcAft>
              <a:buNone/>
            </a:pPr>
            <a:r>
              <a:rPr b="1" lang="en-US" sz="839" u="none">
                <a:latin typeface="Arial"/>
                <a:ea typeface="Arial"/>
                <a:cs typeface="Arial"/>
                <a:sym typeface="Arial"/>
              </a:rPr>
              <a:t>[Thông điệp chính]</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Có rất nhiều sự linh hoạt hơn trong việc nhập và xử lý dữ liệu có giới hạn.</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Điều này là do chúng tôi biết rằng cuối cùng sẽ có kết thúc và do đó, không cần phải xử lý theo thời gian thực.</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Chúng tôi có thể nhập toàn bộ tập dữ liệu trước khi phải xử lý nó.</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Đặt hàng cũng linh hoạt hơn nhiều vì dữ liệu có thể được xử lý sau khi lưu trữ.</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Vì chúng tôi đã lưu trữ toàn bộ tập dữ liệu nên chúng tôi luôn có thể sử dụng dữ liệu để phù hợp với các điều kiện truy vấn của mình.</a:t>
            </a:r>
            <a:endParaRPr b="0" sz="839">
              <a:solidFill>
                <a:schemeClr val="dk1"/>
              </a:solidFill>
              <a:latin typeface="Arial"/>
              <a:ea typeface="Arial"/>
              <a:cs typeface="Arial"/>
              <a:sym typeface="Arial"/>
            </a:endParaRPr>
          </a:p>
          <a:p>
            <a:pPr indent="0" lvl="0" marL="0" marR="0" rtl="0" algn="l">
              <a:lnSpc>
                <a:spcPct val="80000"/>
              </a:lnSpc>
              <a:spcBef>
                <a:spcPts val="252"/>
              </a:spcBef>
              <a:spcAft>
                <a:spcPts val="0"/>
              </a:spcAft>
              <a:buClr>
                <a:schemeClr val="dk1"/>
              </a:buClr>
              <a:buSzPts val="840"/>
              <a:buFont typeface="Arial"/>
              <a:buNone/>
            </a:pPr>
            <a:r>
              <a:t/>
            </a:r>
            <a:endParaRPr b="1" sz="839">
              <a:solidFill>
                <a:schemeClr val="dk1"/>
              </a:solidFill>
              <a:latin typeface="Arial"/>
              <a:ea typeface="Arial"/>
              <a:cs typeface="Arial"/>
              <a:sym typeface="Arial"/>
            </a:endParaRPr>
          </a:p>
          <a:p>
            <a:pPr indent="0" lvl="0" marL="0" marR="0" rtl="0" algn="l">
              <a:lnSpc>
                <a:spcPct val="80000"/>
              </a:lnSpc>
              <a:spcBef>
                <a:spcPts val="252"/>
              </a:spcBef>
              <a:spcAft>
                <a:spcPts val="0"/>
              </a:spcAft>
              <a:buClr>
                <a:schemeClr val="dk1"/>
              </a:buClr>
              <a:buSzPts val="839"/>
              <a:buFont typeface="Arial"/>
              <a:buNone/>
            </a:pPr>
            <a:r>
              <a:rPr b="1" lang="en-US" sz="839">
                <a:solidFill>
                  <a:schemeClr val="dk1"/>
                </a:solidFill>
                <a:latin typeface="Arial"/>
                <a:ea typeface="Arial"/>
                <a:cs typeface="Arial"/>
                <a:sym typeface="Arial"/>
              </a:rPr>
              <a:t>[Tài liệu tham khảo]</a:t>
            </a:r>
            <a:endParaRPr/>
          </a:p>
          <a:p>
            <a:pPr indent="0" lvl="0" marL="0" rtl="0" algn="l">
              <a:lnSpc>
                <a:spcPct val="80000"/>
              </a:lnSpc>
              <a:spcBef>
                <a:spcPts val="0"/>
              </a:spcBef>
              <a:spcAft>
                <a:spcPts val="0"/>
              </a:spcAft>
              <a:buNone/>
            </a:pPr>
            <a:r>
              <a:rPr b="0" lang="en-US" sz="839">
                <a:solidFill>
                  <a:schemeClr val="dk1"/>
                </a:solidFill>
                <a:latin typeface="Arial"/>
                <a:ea typeface="Arial"/>
                <a:cs typeface="Arial"/>
                <a:sym typeface="Arial"/>
              </a:rPr>
              <a:t>https://flink.apache.org/flink-architecture.html</a:t>
            </a:r>
            <a:endParaRPr b="0" sz="839">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sz="839">
              <a:latin typeface="Arial"/>
              <a:ea typeface="Arial"/>
              <a:cs typeface="Arial"/>
              <a:sym typeface="Arial"/>
            </a:endParaRPr>
          </a:p>
        </p:txBody>
      </p:sp>
      <p:sp>
        <p:nvSpPr>
          <p:cNvPr id="747" name="Google Shape;74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110">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Những sinh viên tinh ý có thể quan sát thấy rằng một số chuỗi dữ liệu có thể đến trong ranh giới của lô vi mô nhưng lại kết thúc ở lô vi mô tiếp theo.</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Điều gì xảy ra với các loại dữ liệu này.</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Hãy cho học sinh biết rằng đây sẽ là một trong những cân nhắc thiết kế nền tảng phát trực tuyến, tuy nhiên, đừng đi sâu vào chi tiết.</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Có thể nói rằng trong kiến trúc đơn giản nhất, chúng tôi sẽ đưa sự kiện (tin nhắn) vào lô vi mô nơi nó kết thúc.</a:t>
            </a:r>
            <a:endParaRPr/>
          </a:p>
          <a:p>
            <a:pPr indent="0" lvl="0" marL="0" rtl="0" algn="l">
              <a:lnSpc>
                <a:spcPct val="80000"/>
              </a:lnSpc>
              <a:spcBef>
                <a:spcPts val="0"/>
              </a:spcBef>
              <a:spcAft>
                <a:spcPts val="0"/>
              </a:spcAft>
              <a:buNone/>
            </a:pPr>
            <a:r>
              <a:t/>
            </a:r>
            <a:endParaRPr b="0" sz="111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Trong các chương sau, nơi chúng ta thảo luận chi tiết hơn về xử lý luồng dữ liệu, chúng ta sẽ thảo luận về khái niệm cửa sổ trượt và thác nước.</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Trong những kiến trúc phức tạp hơn này, nơi chúng ta có windows và waterfalls (đối với thư đến muộn), sẽ cần có một hệ thống tinh vi hơn, giữ một bản sao của tất cả thư trong cửa sổ, trong khi chờ thác nước hết hạn.</a:t>
            </a:r>
            <a:endParaRPr b="0" sz="111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0" sz="1110" u="sng">
              <a:latin typeface="Arial"/>
              <a:ea typeface="Arial"/>
              <a:cs typeface="Arial"/>
              <a:sym typeface="Arial"/>
            </a:endParaRPr>
          </a:p>
          <a:p>
            <a:pPr indent="0" lvl="0" marL="0" rtl="0" algn="l">
              <a:lnSpc>
                <a:spcPct val="80000"/>
              </a:lnSpc>
              <a:spcBef>
                <a:spcPts val="0"/>
              </a:spcBef>
              <a:spcAft>
                <a:spcPts val="0"/>
              </a:spcAft>
              <a:buNone/>
            </a:pPr>
            <a:r>
              <a:rPr b="1" lang="en-US" sz="1110" u="none">
                <a:latin typeface="Arial"/>
                <a:ea typeface="Arial"/>
                <a:cs typeface="Arial"/>
                <a:sym typeface="Arial"/>
              </a:rPr>
              <a:t>[Key Message]</a:t>
            </a:r>
            <a:endParaRPr/>
          </a:p>
          <a:p>
            <a:pPr indent="0" lvl="0" marL="0" marR="0" rtl="0" algn="l">
              <a:lnSpc>
                <a:spcPct val="80000"/>
              </a:lnSpc>
              <a:spcBef>
                <a:spcPts val="333"/>
              </a:spcBef>
              <a:spcAft>
                <a:spcPts val="0"/>
              </a:spcAft>
              <a:buClr>
                <a:schemeClr val="dk1"/>
              </a:buClr>
              <a:buSzPts val="1110"/>
              <a:buFont typeface="Arial"/>
              <a:buNone/>
            </a:pPr>
            <a:r>
              <a:rPr b="0" lang="en-US" sz="1110">
                <a:solidFill>
                  <a:schemeClr val="dk1"/>
                </a:solidFill>
                <a:latin typeface="Arial"/>
                <a:ea typeface="Arial"/>
                <a:cs typeface="Arial"/>
                <a:sym typeface="Arial"/>
              </a:rPr>
              <a:t>There are typically 2 ways to process streaming data - micro-batches and event/trigger driven. </a:t>
            </a:r>
            <a:endParaRPr b="0" sz="1110">
              <a:solidFill>
                <a:schemeClr val="dk1"/>
              </a:solidFill>
              <a:latin typeface="Arial"/>
              <a:ea typeface="Arial"/>
              <a:cs typeface="Arial"/>
              <a:sym typeface="Arial"/>
            </a:endParaRPr>
          </a:p>
          <a:p>
            <a:pPr indent="0" lvl="0" marL="0" marR="0" rtl="0" algn="l">
              <a:lnSpc>
                <a:spcPct val="80000"/>
              </a:lnSpc>
              <a:spcBef>
                <a:spcPts val="333"/>
              </a:spcBef>
              <a:spcAft>
                <a:spcPts val="0"/>
              </a:spcAft>
              <a:buClr>
                <a:schemeClr val="dk1"/>
              </a:buClr>
              <a:buSzPts val="1110"/>
              <a:buFont typeface="Arial"/>
              <a:buNone/>
            </a:pPr>
            <a:r>
              <a:rPr b="0" lang="en-US" sz="1110">
                <a:solidFill>
                  <a:schemeClr val="dk1"/>
                </a:solidFill>
                <a:latin typeface="Arial"/>
                <a:ea typeface="Arial"/>
                <a:cs typeface="Arial"/>
                <a:sym typeface="Arial"/>
              </a:rPr>
              <a:t>In micro-batch processing, we cut the incoming stream into mini batches based on some criteria. </a:t>
            </a:r>
            <a:endParaRPr/>
          </a:p>
          <a:p>
            <a:pPr indent="0" lvl="0" marL="0" marR="0" rtl="0" algn="l">
              <a:lnSpc>
                <a:spcPct val="80000"/>
              </a:lnSpc>
              <a:spcBef>
                <a:spcPts val="333"/>
              </a:spcBef>
              <a:spcAft>
                <a:spcPts val="0"/>
              </a:spcAft>
              <a:buClr>
                <a:schemeClr val="dk1"/>
              </a:buClr>
              <a:buSzPts val="1110"/>
              <a:buFont typeface="Arial"/>
              <a:buNone/>
            </a:pPr>
            <a:r>
              <a:rPr b="0" lang="en-US" sz="1110">
                <a:solidFill>
                  <a:schemeClr val="dk1"/>
                </a:solidFill>
                <a:latin typeface="Arial"/>
                <a:ea typeface="Arial"/>
                <a:cs typeface="Arial"/>
                <a:sym typeface="Arial"/>
              </a:rPr>
              <a:t>Typically, time is used as the criteria. </a:t>
            </a:r>
            <a:endParaRPr b="0" sz="1110">
              <a:solidFill>
                <a:schemeClr val="dk1"/>
              </a:solidFill>
              <a:latin typeface="Arial"/>
              <a:ea typeface="Arial"/>
              <a:cs typeface="Arial"/>
              <a:sym typeface="Arial"/>
            </a:endParaRPr>
          </a:p>
          <a:p>
            <a:pPr indent="0" lvl="0" marL="0" marR="0" rtl="0" algn="l">
              <a:lnSpc>
                <a:spcPct val="80000"/>
              </a:lnSpc>
              <a:spcBef>
                <a:spcPts val="333"/>
              </a:spcBef>
              <a:spcAft>
                <a:spcPts val="0"/>
              </a:spcAft>
              <a:buClr>
                <a:schemeClr val="dk1"/>
              </a:buClr>
              <a:buSzPts val="1110"/>
              <a:buFont typeface="Arial"/>
              <a:buNone/>
            </a:pPr>
            <a:r>
              <a:rPr b="0" lang="en-US" sz="1110">
                <a:solidFill>
                  <a:schemeClr val="dk1"/>
                </a:solidFill>
                <a:latin typeface="Arial"/>
                <a:ea typeface="Arial"/>
                <a:cs typeface="Arial"/>
                <a:sym typeface="Arial"/>
              </a:rPr>
              <a:t>So, we might create a new micro-batch every 10 seconds. </a:t>
            </a:r>
            <a:endParaRPr/>
          </a:p>
          <a:p>
            <a:pPr indent="0" lvl="0" marL="0" marR="0" rtl="0" algn="l">
              <a:lnSpc>
                <a:spcPct val="80000"/>
              </a:lnSpc>
              <a:spcBef>
                <a:spcPts val="333"/>
              </a:spcBef>
              <a:spcAft>
                <a:spcPts val="0"/>
              </a:spcAft>
              <a:buClr>
                <a:schemeClr val="dk1"/>
              </a:buClr>
              <a:buSzPts val="1110"/>
              <a:buFont typeface="Arial"/>
              <a:buNone/>
            </a:pPr>
            <a:r>
              <a:rPr b="0" lang="en-US" sz="1110">
                <a:solidFill>
                  <a:schemeClr val="dk1"/>
                </a:solidFill>
                <a:latin typeface="Arial"/>
                <a:ea typeface="Arial"/>
                <a:cs typeface="Arial"/>
                <a:sym typeface="Arial"/>
              </a:rPr>
              <a:t>All streaming data that arrives within each 10 second window is grouped togather and processed togather.  </a:t>
            </a:r>
            <a:endParaRPr/>
          </a:p>
          <a:p>
            <a:pPr indent="0" lvl="0" marL="0" marR="0" rtl="0" algn="l">
              <a:lnSpc>
                <a:spcPct val="80000"/>
              </a:lnSpc>
              <a:spcBef>
                <a:spcPts val="333"/>
              </a:spcBef>
              <a:spcAft>
                <a:spcPts val="0"/>
              </a:spcAft>
              <a:buClr>
                <a:schemeClr val="dk1"/>
              </a:buClr>
              <a:buSzPts val="1110"/>
              <a:buFont typeface="Arial"/>
              <a:buNone/>
            </a:pPr>
            <a:r>
              <a:t/>
            </a:r>
            <a:endParaRPr b="1" sz="1110">
              <a:solidFill>
                <a:schemeClr val="dk1"/>
              </a:solidFill>
              <a:latin typeface="Arial"/>
              <a:ea typeface="Arial"/>
              <a:cs typeface="Arial"/>
              <a:sym typeface="Arial"/>
            </a:endParaRPr>
          </a:p>
        </p:txBody>
      </p:sp>
      <p:sp>
        <p:nvSpPr>
          <p:cNvPr id="801" name="Google Shape;80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4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020">
                <a:latin typeface="Arial"/>
                <a:ea typeface="Arial"/>
                <a:cs typeface="Arial"/>
                <a:sym typeface="Arial"/>
              </a:rPr>
              <a:t>[Hướng dẫn của giảng viên]</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Định nghĩa trình kích hoạt có thể giống như một loại thông báo nhất định đã đến (có thể là dữ liệu cảm biến nằm ngoài giới hạn) hoặc một lượng dữ liệu nhất định đã đến để chúng tôi có thể bắt đầu xử lý.</a:t>
            </a:r>
            <a:endParaRPr/>
          </a:p>
          <a:p>
            <a:pPr indent="0" lvl="0" marL="0" marR="0" rtl="0" algn="l">
              <a:lnSpc>
                <a:spcPct val="80000"/>
              </a:lnSpc>
              <a:spcBef>
                <a:spcPts val="306"/>
              </a:spcBef>
              <a:spcAft>
                <a:spcPts val="0"/>
              </a:spcAft>
              <a:buClr>
                <a:schemeClr val="dk1"/>
              </a:buClr>
              <a:buSzPts val="1020"/>
              <a:buFont typeface="Arial"/>
              <a:buNone/>
            </a:pPr>
            <a:r>
              <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Lưu ý rằng ví dụ thứ hai có vẻ rất giống với micro-batch nơi chúng tôi chờ đợi và nhóm các sự kiện trước khi xử lý chúng.</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Sự khác biệt chính là trong quá trình xử lý micro-batch, mỗi micro-batch sẽ có các kích thước tương tự nhau, chẳng hạn như dữ liệu đã đến trong 10 giây qua.</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Điều này có nghĩa là chúng tôi có thể xác định trước thời điểm một micro-batch mới sẽ được tạo.</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Tuy nhiên, trong trường hợp dựa trên sự kiện, chúng ta không thể biết trước thời điểm các điều kiện nhất định có thể kích hoạt một sự kiện.</a:t>
            </a:r>
            <a:endParaRPr b="0" sz="1020">
              <a:solidFill>
                <a:schemeClr val="dk1"/>
              </a:solidFill>
              <a:latin typeface="Arial"/>
              <a:ea typeface="Arial"/>
              <a:cs typeface="Arial"/>
              <a:sym typeface="Arial"/>
            </a:endParaRPr>
          </a:p>
          <a:p>
            <a:pPr indent="0" lvl="0" marL="0" marR="0" rtl="0" algn="l">
              <a:lnSpc>
                <a:spcPct val="80000"/>
              </a:lnSpc>
              <a:spcBef>
                <a:spcPts val="306"/>
              </a:spcBef>
              <a:spcAft>
                <a:spcPts val="0"/>
              </a:spcAft>
              <a:buClr>
                <a:schemeClr val="dk1"/>
              </a:buClr>
              <a:buSzPts val="1020"/>
              <a:buFont typeface="Arial"/>
              <a:buNone/>
            </a:pPr>
            <a:r>
              <a:t/>
            </a:r>
            <a:endParaRPr b="0" sz="1020">
              <a:latin typeface="Arial"/>
              <a:ea typeface="Arial"/>
              <a:cs typeface="Arial"/>
              <a:sym typeface="Arial"/>
            </a:endParaRPr>
          </a:p>
          <a:p>
            <a:pPr indent="0" lvl="0" marL="0" rtl="0" algn="l">
              <a:lnSpc>
                <a:spcPct val="80000"/>
              </a:lnSpc>
              <a:spcBef>
                <a:spcPts val="0"/>
              </a:spcBef>
              <a:spcAft>
                <a:spcPts val="0"/>
              </a:spcAft>
              <a:buNone/>
            </a:pPr>
            <a:r>
              <a:rPr b="1" lang="en-US" sz="1020" u="none">
                <a:latin typeface="Arial"/>
                <a:ea typeface="Arial"/>
                <a:cs typeface="Arial"/>
                <a:sym typeface="Arial"/>
              </a:rPr>
              <a:t>[Thông điệp chính]</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Như đã đề cập trong slide trước, thường có 2 cách xử lý dữ liệu truyền phát.</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Bên cạnh xử lý dựa trên micro-batch, loại khác là xử lý dựa trên Sự kiện.</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Trong quá trình xử lý sự kiện, chúng tôi thiết lập trình kích hoạt là định nghĩa hoặc quy tắc để tạo sự kiện mới.</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Khi một tin nhắn hoặc nhóm tin nhắn đến đáp ứng các định nghĩa trình kích hoạt mà chúng tôi đã thiết lập, một sự kiện mới sẽ được tạo.</a:t>
            </a:r>
            <a:endParaRPr/>
          </a:p>
          <a:p>
            <a:pPr indent="0" lvl="0" marL="0" marR="0" rtl="0" algn="l">
              <a:lnSpc>
                <a:spcPct val="8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Thông báo nào được bao gồm trong sự kiện mới cũng có thể được xác định trong định nghĩa của trình kích hoạt.</a:t>
            </a:r>
            <a:endParaRPr sz="1020"/>
          </a:p>
        </p:txBody>
      </p:sp>
      <p:sp>
        <p:nvSpPr>
          <p:cNvPr id="845" name="Google Shape;84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4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839">
                <a:latin typeface="Arial"/>
                <a:ea typeface="Arial"/>
                <a:cs typeface="Arial"/>
                <a:sym typeface="Arial"/>
              </a:rPr>
              <a:t>[Hướng dẫn của giảng viên]</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Khi thảo luận về vai trò của nền tảng đệm, đừng chèn ngay Apache Kafka vào vai trò đó.</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Slide này không phải để thảo luận về Kafka.</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Thay vào đó, nó nên giới thiệu cho sinh viên những vấn đề tiềm ẩn của dữ liệu bùng nổ.</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Áp suất ngược và bộ đệm cục bộ là tuyến phòng thủ đầu tiên của chúng tôi nhưng trong một số trường hợp sử dụng, điều này có thể không đủ, dẫn đến mất dữ liệu.</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Trong trường hợp sử dụng như vậy, chúng tôi sẽ yêu cầu một hệ thống tinh vi hơn có thể mở rộng theo các cụm.</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Lý tưởng nhất là nó sẽ lấy một luồng dữ liệu không đều và chuyển đổi thành một luồng đều.</a:t>
            </a:r>
            <a:endParaRPr b="0" sz="839">
              <a:solidFill>
                <a:schemeClr val="dk1"/>
              </a:solidFill>
              <a:latin typeface="Arial"/>
              <a:ea typeface="Arial"/>
              <a:cs typeface="Arial"/>
              <a:sym typeface="Arial"/>
            </a:endParaRPr>
          </a:p>
          <a:p>
            <a:pPr indent="0" lvl="0" marL="0" marR="0" rtl="0" algn="l">
              <a:lnSpc>
                <a:spcPct val="80000"/>
              </a:lnSpc>
              <a:spcBef>
                <a:spcPts val="252"/>
              </a:spcBef>
              <a:spcAft>
                <a:spcPts val="0"/>
              </a:spcAft>
              <a:buClr>
                <a:schemeClr val="dk1"/>
              </a:buClr>
              <a:buSzPts val="840"/>
              <a:buFont typeface="Arial"/>
              <a:buNone/>
            </a:pPr>
            <a:r>
              <a:t/>
            </a:r>
            <a:endParaRPr b="0" sz="839">
              <a:latin typeface="Arial"/>
              <a:ea typeface="Arial"/>
              <a:cs typeface="Arial"/>
              <a:sym typeface="Arial"/>
            </a:endParaRPr>
          </a:p>
          <a:p>
            <a:pPr indent="0" lvl="0" marL="0" rtl="0" algn="l">
              <a:lnSpc>
                <a:spcPct val="80000"/>
              </a:lnSpc>
              <a:spcBef>
                <a:spcPts val="0"/>
              </a:spcBef>
              <a:spcAft>
                <a:spcPts val="0"/>
              </a:spcAft>
              <a:buNone/>
            </a:pPr>
            <a:r>
              <a:rPr b="1" lang="en-US" sz="839" u="none">
                <a:latin typeface="Arial"/>
                <a:ea typeface="Arial"/>
                <a:cs typeface="Arial"/>
                <a:sym typeface="Arial"/>
              </a:rPr>
              <a:t>[Thông điệp chính]</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Lượng dữ liệu đến trong các nguồn dữ liệu truyền trực tuyến sẽ thay đổi theo thời gian.</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Đôi khi có thể có những đợt dữ liệu tràn ngập nền tảng phát trực tuyến.</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Trong tình huống này, chúng ta thường cần một hệ thống áp suất ngược.</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Trong một hệ thống áp suất ngược, các hướng dẫn sẽ được gửi ngược dòng để ngừng gửi dữ liệu mới cho đến khi có thông báo mới.</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Điều này cho phép bước nhảy hiện tại bắt kịp và xóa bộ đệm của nó mà không làm mất bất kỳ dữ liệu nào.</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Do nguồn ngược dòng không thể xóa luồng dữ liệu của nó nữa, nên bộ đệm của nó cũng có thể bắt đầu tràn và áp suất ngược có thể phải được áp dụng thêm cho chuỗi truyền phát.</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Khi có đủ dung lượng bộ đệm, dữ liệu sẽ không bị mất và cuối cùng dữ liệu bùng nổ sẽ được xử lý.</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Tuy nhiên, nếu không có đủ bộ đệm giữa các bước nhảy trong luồng dữ liệu, dữ liệu có thể bị mất.</a:t>
            </a:r>
            <a:endParaRPr/>
          </a:p>
          <a:p>
            <a:pPr indent="0" lvl="0" marL="0" marR="0" rtl="0" algn="l">
              <a:lnSpc>
                <a:spcPct val="80000"/>
              </a:lnSpc>
              <a:spcBef>
                <a:spcPts val="252"/>
              </a:spcBef>
              <a:spcAft>
                <a:spcPts val="0"/>
              </a:spcAft>
              <a:buClr>
                <a:schemeClr val="dk1"/>
              </a:buClr>
              <a:buSzPts val="840"/>
              <a:buFont typeface="Arial"/>
              <a:buNone/>
            </a:pPr>
            <a:r>
              <a:t/>
            </a:r>
            <a:endParaRPr b="0" sz="839">
              <a:solidFill>
                <a:schemeClr val="dk1"/>
              </a:solidFill>
              <a:latin typeface="Arial"/>
              <a:ea typeface="Arial"/>
              <a:cs typeface="Arial"/>
              <a:sym typeface="Arial"/>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Đây là lý do tại sao nhiều doanh nghiệp triển khai các công cụ như Kafka.</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Kafka có khả năng mở rộng và có thể xử lý các đợt dữ liệu.</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Bằng cách đặt một nền tảng chẳng hạn như Kafka ở giữa luồng, chúng tôi có thể chuyển đổi các luồng không đồng đều thành các luồng có lượng dữ liệu bằng hoặc gần bằng nhau.</a:t>
            </a:r>
            <a:endParaRPr sz="839"/>
          </a:p>
        </p:txBody>
      </p:sp>
      <p:sp>
        <p:nvSpPr>
          <p:cNvPr id="893" name="Google Shape;89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4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4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020">
                <a:latin typeface="Arial"/>
                <a:ea typeface="Arial"/>
                <a:cs typeface="Arial"/>
                <a:sym typeface="Arial"/>
              </a:rPr>
              <a:t>[Hướng dẫn của giảng viên]</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Các học sinh sẽ thấy thú vị rằng tên của công cụ bắt nguồn từ Flumes là những dòng sông được sử dụng để vận chuyển các khúc gỗ xuôi dòng sau khi những người thợ đốn gỗ đã cắt chúng.</a:t>
            </a:r>
            <a:endParaRPr/>
          </a:p>
          <a:p>
            <a:pPr indent="0" lvl="0" marL="0" rtl="0" algn="l">
              <a:lnSpc>
                <a:spcPct val="90000"/>
              </a:lnSpc>
              <a:spcBef>
                <a:spcPts val="0"/>
              </a:spcBef>
              <a:spcAft>
                <a:spcPts val="0"/>
              </a:spcAft>
              <a:buNone/>
            </a:pPr>
            <a:r>
              <a:rPr b="0" lang="en-US" sz="1020">
                <a:solidFill>
                  <a:schemeClr val="dk1"/>
                </a:solidFill>
                <a:latin typeface="Arial"/>
                <a:ea typeface="Arial"/>
                <a:cs typeface="Arial"/>
                <a:sym typeface="Arial"/>
              </a:rPr>
              <a:t>Đây là một hệ thống vận chuyển hiệu quả để vận chuyển gỗ tròn (chơi chữ vì chúng tôi sử dụng Flume thường xuyên nhất để thu thập các loại gỗ khác nhau từ các hệ thống) xuôi dòng.</a:t>
            </a:r>
            <a:endParaRPr b="0" sz="102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0" sz="1020">
              <a:latin typeface="Arial"/>
              <a:ea typeface="Arial"/>
              <a:cs typeface="Arial"/>
              <a:sym typeface="Arial"/>
            </a:endParaRPr>
          </a:p>
          <a:p>
            <a:pPr indent="0" lvl="0" marL="0" rtl="0" algn="l">
              <a:lnSpc>
                <a:spcPct val="90000"/>
              </a:lnSpc>
              <a:spcBef>
                <a:spcPts val="0"/>
              </a:spcBef>
              <a:spcAft>
                <a:spcPts val="0"/>
              </a:spcAft>
              <a:buNone/>
            </a:pPr>
            <a:r>
              <a:rPr b="1" lang="en-US" sz="1020" u="none">
                <a:latin typeface="Arial"/>
                <a:ea typeface="Arial"/>
                <a:cs typeface="Arial"/>
                <a:sym typeface="Arial"/>
              </a:rPr>
              <a:t>[Thông điệp chính]</a:t>
            </a:r>
            <a:endParaRPr/>
          </a:p>
          <a:p>
            <a:pPr indent="0" lvl="0" marL="0" marR="0" rtl="0" algn="l">
              <a:lnSpc>
                <a:spcPct val="9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Flume chuyên nhập luồng dữ liệu nhật ký.</a:t>
            </a:r>
            <a:endParaRPr/>
          </a:p>
          <a:p>
            <a:pPr indent="0" lvl="0" marL="0" marR="0" rtl="0" algn="l">
              <a:lnSpc>
                <a:spcPct val="9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“Agents" là trình nền chịu trách nhiệm vận chuyển dữ liệu cùng với siêu dữ liệu.</a:t>
            </a:r>
            <a:endParaRPr/>
          </a:p>
          <a:p>
            <a:pPr indent="0" lvl="0" marL="0" marR="0" rtl="0" algn="l">
              <a:lnSpc>
                <a:spcPct val="9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Nó là…</a:t>
            </a:r>
            <a:endParaRPr b="0" sz="1020">
              <a:solidFill>
                <a:schemeClr val="dk1"/>
              </a:solidFill>
              <a:latin typeface="Arial"/>
              <a:ea typeface="Arial"/>
              <a:cs typeface="Arial"/>
              <a:sym typeface="Arial"/>
            </a:endParaRPr>
          </a:p>
          <a:p>
            <a:pPr indent="-171450" lvl="0" marL="171450" marR="0" rtl="0" algn="l">
              <a:lnSpc>
                <a:spcPct val="90000"/>
              </a:lnSpc>
              <a:spcBef>
                <a:spcPts val="306"/>
              </a:spcBef>
              <a:spcAft>
                <a:spcPts val="0"/>
              </a:spcAft>
              <a:buClr>
                <a:schemeClr val="dk1"/>
              </a:buClr>
              <a:buSzPts val="1020"/>
              <a:buFont typeface="Arial"/>
              <a:buChar char="•"/>
            </a:pPr>
            <a:r>
              <a:rPr b="0" lang="en-US" sz="1020">
                <a:solidFill>
                  <a:schemeClr val="dk1"/>
                </a:solidFill>
                <a:latin typeface="Arial"/>
                <a:ea typeface="Arial"/>
                <a:cs typeface="Arial"/>
                <a:sym typeface="Arial"/>
              </a:rPr>
              <a:t>Phân tán: Nhiều tác nhân có thể làm việc đồng thời theo cách phân tán để thu thập dữ liệu.</a:t>
            </a:r>
            <a:endParaRPr/>
          </a:p>
          <a:p>
            <a:pPr indent="-171450" lvl="0" marL="171450" marR="0" rtl="0" algn="l">
              <a:lnSpc>
                <a:spcPct val="90000"/>
              </a:lnSpc>
              <a:spcBef>
                <a:spcPts val="306"/>
              </a:spcBef>
              <a:spcAft>
                <a:spcPts val="0"/>
              </a:spcAft>
              <a:buClr>
                <a:schemeClr val="dk1"/>
              </a:buClr>
              <a:buSzPts val="1020"/>
              <a:buFont typeface="Arial"/>
              <a:buChar char="•"/>
            </a:pPr>
            <a:r>
              <a:rPr b="0" lang="en-US" sz="1020">
                <a:solidFill>
                  <a:schemeClr val="dk1"/>
                </a:solidFill>
                <a:latin typeface="Arial"/>
                <a:ea typeface="Arial"/>
                <a:cs typeface="Arial"/>
                <a:sym typeface="Arial"/>
              </a:rPr>
              <a:t>Đáng tin cậy: Flume hỗ trợ các giao dịch và đảm bảo rằng không có dữ liệu nào bị mất trong quá trình truyền dữ liệu.</a:t>
            </a:r>
            <a:endParaRPr/>
          </a:p>
          <a:p>
            <a:pPr indent="-171450" lvl="0" marL="171450" marR="0" rtl="0" algn="l">
              <a:lnSpc>
                <a:spcPct val="90000"/>
              </a:lnSpc>
              <a:spcBef>
                <a:spcPts val="306"/>
              </a:spcBef>
              <a:spcAft>
                <a:spcPts val="0"/>
              </a:spcAft>
              <a:buClr>
                <a:schemeClr val="dk1"/>
              </a:buClr>
              <a:buSzPts val="1020"/>
              <a:buFont typeface="Arial"/>
              <a:buChar char="•"/>
            </a:pPr>
            <a:r>
              <a:rPr b="0" lang="en-US" sz="1020">
                <a:solidFill>
                  <a:schemeClr val="dk1"/>
                </a:solidFill>
                <a:latin typeface="Arial"/>
                <a:ea typeface="Arial"/>
                <a:cs typeface="Arial"/>
                <a:sym typeface="Arial"/>
              </a:rPr>
              <a:t>Có sẵn: Người dùng có thể tạo nhiều đường dẫn luồng dữ liệu cho phép truyền dữ liệu tiếp tục khi gặp lỗi dọc theo các đường dẫn nhất định.</a:t>
            </a:r>
            <a:endParaRPr b="0" sz="1020">
              <a:solidFill>
                <a:schemeClr val="dk1"/>
              </a:solidFill>
              <a:latin typeface="Arial"/>
              <a:ea typeface="Arial"/>
              <a:cs typeface="Arial"/>
              <a:sym typeface="Arial"/>
            </a:endParaRPr>
          </a:p>
          <a:p>
            <a:pPr indent="-106679" lvl="0" marL="171450" marR="0" rtl="0" algn="l">
              <a:lnSpc>
                <a:spcPct val="90000"/>
              </a:lnSpc>
              <a:spcBef>
                <a:spcPts val="306"/>
              </a:spcBef>
              <a:spcAft>
                <a:spcPts val="0"/>
              </a:spcAft>
              <a:buClr>
                <a:schemeClr val="dk1"/>
              </a:buClr>
              <a:buSzPts val="1020"/>
              <a:buFont typeface="Arial"/>
              <a:buNone/>
            </a:pPr>
            <a:r>
              <a:t/>
            </a:r>
            <a:endParaRPr b="0" sz="1020">
              <a:solidFill>
                <a:schemeClr val="dk1"/>
              </a:solidFill>
              <a:latin typeface="Arial"/>
              <a:ea typeface="Arial"/>
              <a:cs typeface="Arial"/>
              <a:sym typeface="Arial"/>
            </a:endParaRPr>
          </a:p>
          <a:p>
            <a:pPr indent="0" lvl="0" marL="0" marR="0" rtl="0" algn="l">
              <a:lnSpc>
                <a:spcPct val="9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Ban đầu, Cloudera tạo công cụ này để bổ sung phân phối nền tảng Hadoop của nó.</a:t>
            </a:r>
            <a:endParaRPr/>
          </a:p>
          <a:p>
            <a:pPr indent="0" lvl="0" marL="0" marR="0" rtl="0" algn="l">
              <a:lnSpc>
                <a:spcPct val="90000"/>
              </a:lnSpc>
              <a:spcBef>
                <a:spcPts val="306"/>
              </a:spcBef>
              <a:spcAft>
                <a:spcPts val="0"/>
              </a:spcAft>
              <a:buClr>
                <a:schemeClr val="dk1"/>
              </a:buClr>
              <a:buSzPts val="1020"/>
              <a:buFont typeface="Arial"/>
              <a:buNone/>
            </a:pPr>
            <a:r>
              <a:rPr b="0" lang="en-US" sz="1020">
                <a:solidFill>
                  <a:schemeClr val="dk1"/>
                </a:solidFill>
                <a:latin typeface="Arial"/>
                <a:ea typeface="Arial"/>
                <a:cs typeface="Arial"/>
                <a:sym typeface="Arial"/>
              </a:rPr>
              <a:t>Phiên bản hiện tại được gọi là Flume NG.</a:t>
            </a:r>
            <a:endParaRPr b="0" sz="1020">
              <a:solidFill>
                <a:schemeClr val="dk1"/>
              </a:solidFill>
              <a:latin typeface="Arial"/>
              <a:ea typeface="Arial"/>
              <a:cs typeface="Arial"/>
              <a:sym typeface="Arial"/>
            </a:endParaRPr>
          </a:p>
          <a:p>
            <a:pPr indent="0" lvl="0" marL="0" marR="0" rtl="0" algn="l">
              <a:lnSpc>
                <a:spcPct val="90000"/>
              </a:lnSpc>
              <a:spcBef>
                <a:spcPts val="306"/>
              </a:spcBef>
              <a:spcAft>
                <a:spcPts val="0"/>
              </a:spcAft>
              <a:buClr>
                <a:schemeClr val="dk1"/>
              </a:buClr>
              <a:buSzPts val="1020"/>
              <a:buFont typeface="Arial"/>
              <a:buNone/>
            </a:pPr>
            <a:r>
              <a:t/>
            </a:r>
            <a:endParaRPr b="1" sz="1020">
              <a:solidFill>
                <a:schemeClr val="dk1"/>
              </a:solidFill>
              <a:latin typeface="Arial"/>
              <a:ea typeface="Arial"/>
              <a:cs typeface="Arial"/>
              <a:sym typeface="Arial"/>
            </a:endParaRPr>
          </a:p>
          <a:p>
            <a:pPr indent="0" lvl="0" marL="0" marR="0" rtl="0" algn="l">
              <a:lnSpc>
                <a:spcPct val="90000"/>
              </a:lnSpc>
              <a:spcBef>
                <a:spcPts val="306"/>
              </a:spcBef>
              <a:spcAft>
                <a:spcPts val="0"/>
              </a:spcAft>
              <a:buClr>
                <a:schemeClr val="dk1"/>
              </a:buClr>
              <a:buSzPts val="1020"/>
              <a:buFont typeface="Arial"/>
              <a:buNone/>
            </a:pPr>
            <a:r>
              <a:rPr b="1" lang="en-US" sz="1020">
                <a:solidFill>
                  <a:schemeClr val="dk1"/>
                </a:solidFill>
                <a:latin typeface="Arial"/>
                <a:ea typeface="Arial"/>
                <a:cs typeface="Arial"/>
                <a:sym typeface="Arial"/>
              </a:rPr>
              <a:t>[Tài liệu tham khảo]</a:t>
            </a:r>
            <a:endParaRPr/>
          </a:p>
          <a:p>
            <a:pPr indent="0" lvl="0" marL="0" rtl="0" algn="l">
              <a:lnSpc>
                <a:spcPct val="90000"/>
              </a:lnSpc>
              <a:spcBef>
                <a:spcPts val="0"/>
              </a:spcBef>
              <a:spcAft>
                <a:spcPts val="0"/>
              </a:spcAft>
              <a:buNone/>
            </a:pPr>
            <a:r>
              <a:rPr lang="en-US" sz="1020">
                <a:latin typeface="Arial"/>
                <a:ea typeface="Arial"/>
                <a:cs typeface="Arial"/>
                <a:sym typeface="Arial"/>
              </a:rPr>
              <a:t>https://flume.apache.org/</a:t>
            </a:r>
            <a:endParaRPr sz="1020">
              <a:latin typeface="Arial"/>
              <a:ea typeface="Arial"/>
              <a:cs typeface="Arial"/>
              <a:sym typeface="Arial"/>
            </a:endParaRPr>
          </a:p>
          <a:p>
            <a:pPr indent="0" lvl="0" marL="0" rtl="0" algn="l">
              <a:lnSpc>
                <a:spcPct val="90000"/>
              </a:lnSpc>
              <a:spcBef>
                <a:spcPts val="0"/>
              </a:spcBef>
              <a:spcAft>
                <a:spcPts val="0"/>
              </a:spcAft>
              <a:buNone/>
            </a:pPr>
            <a:r>
              <a:t/>
            </a:r>
            <a:endParaRPr sz="1020">
              <a:latin typeface="Arial"/>
              <a:ea typeface="Arial"/>
              <a:cs typeface="Arial"/>
              <a:sym typeface="Arial"/>
            </a:endParaRPr>
          </a:p>
        </p:txBody>
      </p:sp>
      <p:sp>
        <p:nvSpPr>
          <p:cNvPr id="975" name="Google Shape;97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4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đang giới thiệu các phần của kiến trúc Apache Flume.</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Đừng đi vào chi tiết trên slide này.</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sẽ đề cập đến từng phần trong loạt slide tiếp theo.</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u="sng">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Chúng tôi giới thiệu tất cả các thành phần chính của Apache Flume cùng với sơ đồ về vị trí phù hợp của từng bộ phận.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Việc truyền dữ liệu giữa nguồn dữ liệu và đích là giao dịch và không đồng bộ.</a:t>
            </a:r>
            <a:endParaRPr>
              <a:latin typeface="Arial"/>
              <a:ea typeface="Arial"/>
              <a:cs typeface="Arial"/>
              <a:sym typeface="Arial"/>
            </a:endParaRPr>
          </a:p>
        </p:txBody>
      </p:sp>
      <p:sp>
        <p:nvSpPr>
          <p:cNvPr id="986" name="Google Shape;98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4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sz="1200">
                <a:solidFill>
                  <a:schemeClr val="dk1"/>
                </a:solidFill>
                <a:latin typeface="Arial"/>
                <a:ea typeface="Arial"/>
                <a:cs typeface="Arial"/>
                <a:sym typeface="Arial"/>
              </a:rPr>
              <a:t>[Hướng dẫn của giảng viên]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Một sự kiện Flume hầu như có thể được coi là một gói trong mạng TCP/IP.</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Thông tin tiêu đề có thể được sử dụng để định tuyến các sự kiện tương tự</a:t>
            </a:r>
            <a:r>
              <a:rPr lang="en-US"/>
              <a:t> </a:t>
            </a:r>
            <a:r>
              <a:rPr b="0" lang="en-US" sz="1200">
                <a:solidFill>
                  <a:schemeClr val="dk1"/>
                </a:solidFill>
                <a:latin typeface="Arial"/>
                <a:ea typeface="Arial"/>
                <a:cs typeface="Arial"/>
                <a:sym typeface="Arial"/>
              </a:rPr>
              <a:t>như các gói.</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Sự kiện Flume là đơn vị cơ bản để truyền thông tin trong luồng dữ liệu.</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Nó chứa nội dung thực của luồng dữ liệu trong phần thân cũng như thông tin siêu dữ liệu trong phần đầu.</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Siêu dữ liệu nằm trong các cặp khóa-giá trị.</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số siêu dữ liệu điển hình có thể bao gồm dấu thời gian khi thư được tạo, tên máy chủ từ nơi dữ liệu được gửi, cũng như các giá trị tùy chỉnh.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Trong Flume, có thể chèn các tiêu đề tùy chỉnh, sau đó sử dụng giá trị của các tiêu đề đó để xác định định tuyến khi có nhiều đường dẫn.</a:t>
            </a:r>
            <a:endParaRPr b="0" sz="1200">
              <a:solidFill>
                <a:schemeClr val="dk1"/>
              </a:solidFill>
              <a:latin typeface="Arial"/>
              <a:ea typeface="Arial"/>
              <a:cs typeface="Arial"/>
              <a:sym typeface="Arial"/>
            </a:endParaRPr>
          </a:p>
        </p:txBody>
      </p:sp>
      <p:sp>
        <p:nvSpPr>
          <p:cNvPr id="1039" name="Google Shape;103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4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latin typeface="Arial"/>
                <a:ea typeface="Arial"/>
                <a:cs typeface="Arial"/>
                <a:sym typeface="Arial"/>
              </a:rPr>
              <a:t>[Hướng dẫn của giảng viên]</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Giảng viên không nên xem chi tiết từng nguồn dữ liệu.</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Mục đích của slide là để hiển thị nhiều nguồn dữ liệu có sẵn.</a:t>
            </a:r>
            <a:endParaRPr b="0"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Flume đã xuất hiện từ lâu và chứa nhiều nguồn dữ liệu tích hợp cũng như tùy chỉnh.</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Mặc dù có thể mở rộng và tạo Nguồn ống khói, nhưng hầu hết người dùng sẽ có thể tìm thấy nguồn đã được xây dựng.</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Giới thiệu học sinh đến liên kết dưới đây để biết tất cả các Nguồn có sẵn.</a:t>
            </a:r>
            <a:endParaRPr b="0">
              <a:latin typeface="Arial"/>
              <a:ea typeface="Arial"/>
              <a:cs typeface="Arial"/>
              <a:sym typeface="Arial"/>
            </a:endParaRPr>
          </a:p>
          <a:p>
            <a:pPr indent="0" lvl="0" marL="0" rtl="0" algn="l">
              <a:lnSpc>
                <a:spcPct val="90000"/>
              </a:lnSpc>
              <a:spcBef>
                <a:spcPts val="0"/>
              </a:spcBef>
              <a:spcAft>
                <a:spcPts val="0"/>
              </a:spcAft>
              <a:buNone/>
            </a:pPr>
            <a:r>
              <a:t/>
            </a:r>
            <a:endParaRPr b="0">
              <a:latin typeface="Arial"/>
              <a:ea typeface="Arial"/>
              <a:cs typeface="Arial"/>
              <a:sym typeface="Arial"/>
            </a:endParaRPr>
          </a:p>
          <a:p>
            <a:pPr indent="0" lvl="0" marL="0" rtl="0" algn="l">
              <a:lnSpc>
                <a:spcPct val="90000"/>
              </a:lnSpc>
              <a:spcBef>
                <a:spcPts val="0"/>
              </a:spcBef>
              <a:spcAft>
                <a:spcPts val="0"/>
              </a:spcAft>
              <a:buNone/>
            </a:pPr>
            <a:r>
              <a:rPr b="1" lang="en-US" u="none">
                <a:latin typeface="Arial"/>
                <a:ea typeface="Arial"/>
                <a:cs typeface="Arial"/>
                <a:sym typeface="Arial"/>
              </a:rPr>
              <a:t>[Thông điệp chính]</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Nguồn Flume là một thành phần hoạt động trong Tác nhân Flume. (Tác nhân ống khói trong slide sau)</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Nó chịu trách nhiệm nhận các Sự kiện Flume từ nguồn dữ liệu trực tiếp hoặc các bước nhảy ngược dòng nếu luồng dữ liệu là một luồng phức hợp bao gồm các luồng tác nhân đến tác nhân.</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Chúng tôi giới thiệu một số nguồn dữ liệu phổ biến.</a:t>
            </a:r>
            <a:endParaRPr b="1"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 </a:t>
            </a:r>
            <a:endParaRPr b="1"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lang="en-US">
                <a:latin typeface="Arial"/>
                <a:ea typeface="Arial"/>
                <a:cs typeface="Arial"/>
                <a:sym typeface="Arial"/>
              </a:rPr>
              <a:t>https://flume.apache.org/releases/content/1.9.0/FlumeUserGuide.html#flume-sources</a:t>
            </a:r>
            <a:endParaRPr>
              <a:latin typeface="Arial"/>
              <a:ea typeface="Arial"/>
              <a:cs typeface="Arial"/>
              <a:sym typeface="Arial"/>
            </a:endParaRPr>
          </a:p>
          <a:p>
            <a:pPr indent="0" lvl="0" marL="0" rtl="0" algn="l">
              <a:lnSpc>
                <a:spcPct val="90000"/>
              </a:lnSpc>
              <a:spcBef>
                <a:spcPts val="0"/>
              </a:spcBef>
              <a:spcAft>
                <a:spcPts val="0"/>
              </a:spcAft>
              <a:buNone/>
            </a:pPr>
            <a:r>
              <a:t/>
            </a:r>
            <a:endParaRPr>
              <a:latin typeface="Arial"/>
              <a:ea typeface="Arial"/>
              <a:cs typeface="Arial"/>
              <a:sym typeface="Arial"/>
            </a:endParaRPr>
          </a:p>
        </p:txBody>
      </p:sp>
      <p:sp>
        <p:nvSpPr>
          <p:cNvPr id="1062" name="Google Shape;1062;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5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Thảo luận với học sinh về cách hầu hết mọi thứ trong kỹ thuật liên quan đến sự đánh đổi.</a:t>
            </a:r>
            <a:endParaRPr/>
          </a:p>
          <a:p>
            <a:pPr indent="0" lvl="0" marL="0" rtl="0" algn="l">
              <a:spcBef>
                <a:spcPts val="0"/>
              </a:spcBef>
              <a:spcAft>
                <a:spcPts val="0"/>
              </a:spcAft>
              <a:buNone/>
            </a:pPr>
            <a:r>
              <a:rPr b="0" lang="en-US">
                <a:latin typeface="Arial"/>
                <a:ea typeface="Arial"/>
                <a:cs typeface="Arial"/>
                <a:sym typeface="Arial"/>
              </a:rPr>
              <a:t>Chúng ta có thể có được hiệu suất tốt hơn với chi phí mất dữ liệu tiềm ẩn.</a:t>
            </a:r>
            <a:endParaRPr/>
          </a:p>
          <a:p>
            <a:pPr indent="0" lvl="0" marL="0" rtl="0" algn="l">
              <a:spcBef>
                <a:spcPts val="0"/>
              </a:spcBef>
              <a:spcAft>
                <a:spcPts val="0"/>
              </a:spcAft>
              <a:buNone/>
            </a:pPr>
            <a:r>
              <a:rPr b="0" lang="en-US">
                <a:latin typeface="Arial"/>
                <a:ea typeface="Arial"/>
                <a:cs typeface="Arial"/>
                <a:sym typeface="Arial"/>
              </a:rPr>
              <a:t>Chúng ta có thể đảm bảo rằng dữ liệu không bao giờ bị mất, nhưng với cái giá phải trả là phải lưu tất cả các sự kiện vào ổ đĩa.</a:t>
            </a:r>
            <a:endParaRPr b="0">
              <a:latin typeface="Arial"/>
              <a:ea typeface="Arial"/>
              <a:cs typeface="Arial"/>
              <a:sym typeface="Arial"/>
            </a:endParaRPr>
          </a:p>
          <a:p>
            <a:pPr indent="0" lvl="0" marL="0" rtl="0" algn="l">
              <a:spcBef>
                <a:spcPts val="0"/>
              </a:spcBef>
              <a:spcAft>
                <a:spcPts val="0"/>
              </a:spcAft>
              <a:buNone/>
            </a:pPr>
            <a:r>
              <a:t/>
            </a:r>
            <a:endParaRPr b="0" u="sng">
              <a:latin typeface="Arial"/>
              <a:ea typeface="Arial"/>
              <a:cs typeface="Arial"/>
              <a:sym typeface="Arial"/>
            </a:endParaRPr>
          </a:p>
          <a:p>
            <a:pPr indent="0" lvl="0" marL="0" rtl="0" algn="l">
              <a:spcBef>
                <a:spcPts val="0"/>
              </a:spcBef>
              <a:spcAft>
                <a:spcPts val="0"/>
              </a:spcAft>
              <a:buNone/>
            </a:pPr>
            <a:r>
              <a:rPr b="1" lang="en-US" u="sng">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Kênh Flume là một thành phần thụ động đệm dữ liệu đến từ Nguồn Flume khi chúng được vận chuyển đến Sink.</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Các kênh mang tính chất giao dịch.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Giao dịch có nghĩa là sẽ có một giao thức giữa người gửi và người nhận, thường bao gồm các xác nhận (ack) giữa người gửi và người nhận.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Trong quá trình truyền lâu bền, điều này cũng có thể bao gồm Nhật ký ghi trước, trong đó dữ liệu đã nhận được lưu trữ lâu dài trước khi một xác nhận được gửi lại cho người gửi.</a:t>
            </a:r>
            <a:endParaRPr>
              <a:latin typeface="Arial"/>
              <a:ea typeface="Arial"/>
              <a:cs typeface="Arial"/>
              <a:sym typeface="Arial"/>
            </a:endParaRPr>
          </a:p>
        </p:txBody>
      </p:sp>
      <p:sp>
        <p:nvSpPr>
          <p:cNvPr id="1111" name="Google Shape;111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930">
                <a:latin typeface="Arial"/>
                <a:ea typeface="Arial"/>
                <a:cs typeface="Arial"/>
                <a:sym typeface="Arial"/>
              </a:rPr>
              <a:t>[Hướng dẫn của giảng viên]</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Sử dụng slide này để bắt đầu giới thiệu một số khái niệm mới cho học sinh.</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Một số khái niệm sẽ được giới thiệu hoặc xem xét bao gồm:</a:t>
            </a:r>
            <a:endParaRPr/>
          </a:p>
          <a:p>
            <a:pPr indent="0" lvl="0" marL="0" marR="0" rtl="0" algn="l">
              <a:lnSpc>
                <a:spcPct val="80000"/>
              </a:lnSpc>
              <a:spcBef>
                <a:spcPts val="279"/>
              </a:spcBef>
              <a:spcAft>
                <a:spcPts val="0"/>
              </a:spcAft>
              <a:buClr>
                <a:schemeClr val="dk1"/>
              </a:buClr>
              <a:buSzPts val="930"/>
              <a:buFont typeface="Arial"/>
              <a:buNone/>
            </a:pPr>
            <a:r>
              <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giao dịch</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ghi nhật ký viết trước</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Lưu trữ lâu bền</a:t>
            </a:r>
            <a:endParaRPr/>
          </a:p>
          <a:p>
            <a:pPr indent="0" lvl="0" marL="0" marR="0" rtl="0" algn="l">
              <a:lnSpc>
                <a:spcPct val="80000"/>
              </a:lnSpc>
              <a:spcBef>
                <a:spcPts val="279"/>
              </a:spcBef>
              <a:spcAft>
                <a:spcPts val="0"/>
              </a:spcAft>
              <a:buClr>
                <a:schemeClr val="dk1"/>
              </a:buClr>
              <a:buSzPts val="930"/>
              <a:buFont typeface="Arial"/>
              <a:buNone/>
            </a:pPr>
            <a:r>
              <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Chưa giới thiệu tính chất ACID.</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Khái niệm này sẽ được thảo luận chi tiết trong chương NoSQL.</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t/>
            </a:r>
            <a:endParaRPr b="0" sz="930" u="sng">
              <a:latin typeface="Arial"/>
              <a:ea typeface="Arial"/>
              <a:cs typeface="Arial"/>
              <a:sym typeface="Arial"/>
            </a:endParaRPr>
          </a:p>
          <a:p>
            <a:pPr indent="0" lvl="0" marL="0" rtl="0" algn="l">
              <a:lnSpc>
                <a:spcPct val="80000"/>
              </a:lnSpc>
              <a:spcBef>
                <a:spcPts val="0"/>
              </a:spcBef>
              <a:spcAft>
                <a:spcPts val="0"/>
              </a:spcAft>
              <a:buNone/>
            </a:pPr>
            <a:r>
              <a:rPr b="1" lang="en-US" sz="930" u="none">
                <a:latin typeface="Arial"/>
                <a:ea typeface="Arial"/>
                <a:cs typeface="Arial"/>
                <a:sym typeface="Arial"/>
              </a:rPr>
              <a:t>[Thông điệp chính]</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Mặc dù tất cả các kênh đều là giao dịch (các gói nhận dữ liệu được trao đổi giữa người gửi và người nhận.</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Có thể khôi phục và gửi lại), một số kênh cũng cung cấp tính bền vững thông qua lưu trữ lâu bền và nhật ký ghi trước.</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Các kênh bộ nhớ hy sinh điều này để thay cho hiệu suất nhanh hơn.</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Tuy nhiên, kênh Kafka có thể cung cấp cả tốc độ và độ bền, yêu cầu phải có cụm Kafka.</a:t>
            </a:r>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Cuối cùng, các kênh JDBC vận chuyển dữ liệu trong khi tuân thủ các thuộc tính ACID.</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t/>
            </a:r>
            <a:endParaRPr b="1"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1" lang="en-US" sz="930">
                <a:solidFill>
                  <a:schemeClr val="dk1"/>
                </a:solidFill>
                <a:latin typeface="Arial"/>
                <a:ea typeface="Arial"/>
                <a:cs typeface="Arial"/>
                <a:sym typeface="Arial"/>
              </a:rPr>
              <a:t>[Tài liệu tham khảo] </a:t>
            </a:r>
            <a:endParaRPr b="1"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lang="en-US" sz="930">
                <a:latin typeface="Arial"/>
                <a:ea typeface="Arial"/>
                <a:cs typeface="Arial"/>
                <a:sym typeface="Arial"/>
              </a:rPr>
              <a:t>https://flume.apache.org/releases/content/1.9.0/FlumeUserGuide.html#flume-channels</a:t>
            </a:r>
            <a:endParaRPr/>
          </a:p>
          <a:p>
            <a:pPr indent="0" lvl="0" marL="0" rtl="0" algn="l">
              <a:lnSpc>
                <a:spcPct val="80000"/>
              </a:lnSpc>
              <a:spcBef>
                <a:spcPts val="0"/>
              </a:spcBef>
              <a:spcAft>
                <a:spcPts val="0"/>
              </a:spcAft>
              <a:buNone/>
            </a:pPr>
            <a:r>
              <a:rPr lang="en-US" sz="930">
                <a:latin typeface="Arial"/>
                <a:ea typeface="Arial"/>
                <a:cs typeface="Arial"/>
                <a:sym typeface="Arial"/>
              </a:rPr>
              <a:t>https://en.wikipedia.org/wiki/ACID</a:t>
            </a:r>
            <a:endParaRPr sz="930">
              <a:latin typeface="Arial"/>
              <a:ea typeface="Arial"/>
              <a:cs typeface="Arial"/>
              <a:sym typeface="Arial"/>
            </a:endParaRPr>
          </a:p>
          <a:p>
            <a:pPr indent="0" lvl="0" marL="0" rtl="0" algn="l">
              <a:lnSpc>
                <a:spcPct val="80000"/>
              </a:lnSpc>
              <a:spcBef>
                <a:spcPts val="0"/>
              </a:spcBef>
              <a:spcAft>
                <a:spcPts val="0"/>
              </a:spcAft>
              <a:buNone/>
            </a:pPr>
            <a:r>
              <a:t/>
            </a:r>
            <a:endParaRPr sz="930">
              <a:latin typeface="Arial"/>
              <a:ea typeface="Arial"/>
              <a:cs typeface="Arial"/>
              <a:sym typeface="Arial"/>
            </a:endParaRPr>
          </a:p>
        </p:txBody>
      </p:sp>
      <p:sp>
        <p:nvSpPr>
          <p:cNvPr id="1139" name="Google Shape;1139;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5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Đừng dành quá nhiều thời gian để xem chi tiết về từng Sink.</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Người hướng dẫn nên hướng dẫn học sinh đến trang Flume Sinks bên dưới trong tài liệu tham khảo để biết chi tiết về một Sink cụ thể.</a:t>
            </a:r>
            <a:endParaRPr b="0">
              <a:latin typeface="Arial"/>
              <a:ea typeface="Arial"/>
              <a:cs typeface="Arial"/>
              <a:sym typeface="Arial"/>
            </a:endParaRPr>
          </a:p>
          <a:p>
            <a:pPr indent="0" lvl="0" marL="0" rtl="0" algn="l">
              <a:spcBef>
                <a:spcPts val="0"/>
              </a:spcBef>
              <a:spcAft>
                <a:spcPts val="0"/>
              </a:spcAft>
              <a:buNone/>
            </a:pPr>
            <a:r>
              <a:t/>
            </a:r>
            <a:endParaRPr b="0" u="sng">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Flume Sink là một thành phần tích cực và chịu trách nhiệm xóa Sự kiện khỏi Kênh và vận chuyển đến chặng tiếp theo cho đích cuối cùng.</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Có rất nhiều điểm đến nhưng những điểm chúng tôi sẽ quan tâm nhất là HDFS, HBaseSink và Kafka.</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Tất cả các điểm đến này đều là một phần không thể thiếu của Hadoop hoặc một công cụ hệ sinh thái Hadoop thường được sử dụng.</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https://flume.apache.org/releases/content/1.9.0/FlumeUserGuide.html#flume-sinks</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157" name="Google Shape;115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5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số học sinh có thể không quen thuộc với JVM hoặc Máy ảo Java.</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JVM cho phép các chương trình Java chạy trên một máy ảo - JVM.</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Điều này cho phép các chương trình Java độc lập với máy móc.</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Nó có thể chạy trên mọi nền tảng hỗ trợ Java và JVM. Điều này bao gồm HĐH Windows, Mac OS, Linux, v.v.</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Agent thực sự là đặc điểm của Apache Flume.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Nó là một tiến trình Java chạy trong JVM. Trong Agent, nó lưu trữ các thành phần Nguồn và Sink đang hoạt động.</a:t>
            </a:r>
            <a:endParaRPr>
              <a:latin typeface="Arial"/>
              <a:ea typeface="Arial"/>
              <a:cs typeface="Arial"/>
              <a:sym typeface="Arial"/>
            </a:endParaRPr>
          </a:p>
        </p:txBody>
      </p:sp>
      <p:sp>
        <p:nvSpPr>
          <p:cNvPr id="1169" name="Google Shape;1169;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5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Flume hoạt động bằng cách xác định các luồng dữ liệu thông qua các tệp cấu hình văn bản.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Các cấu hình có thể bao gồm từ một cấu hình nguồn, kênh và cấu hình chìm đến các luồng dữ liệu khá phức tạp liên quan đến nhiều tác nhân, quạt vào, quạt ra, tuyến đa kênh, v.v.</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Tác nhân đọc các tệp cấu hình và kích hoạt các thành phần trong JVM của nó.</a:t>
            </a:r>
            <a:endParaRPr>
              <a:latin typeface="Arial"/>
              <a:ea typeface="Arial"/>
              <a:cs typeface="Arial"/>
              <a:sym typeface="Arial"/>
            </a:endParaRPr>
          </a:p>
        </p:txBody>
      </p:sp>
      <p:sp>
        <p:nvSpPr>
          <p:cNvPr id="1195" name="Google Shape;1195;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5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7" name="Google Shape;122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sẽ không đề cập đến các luồng dữ liệu quá phức tạp, chẳng hạn như việc sử dụng thiết bị chặn, định tuyến theo ngữ cảnh, v.v.</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Điều rút ra cho sinh viên trên trang trình bày này là luồng dữ liệu Flume hợp pháp có thể bao gồm một nguồn, kênh và phần chìm duy nhất để hoàn thành công việc.</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trường hợp sử dụng thực tế cho Flume được trình bày. Bất kỳ hệ thống nào tạo nhật ký và có thể gửi nhật ký qua nhật ký hệ thống sẽ được áp dụng.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Tình trạng này rất phổ biến. Chúng tôi muốn ghi lại nhật ký đã tạo và lưu trữ nó trong HDFS.</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Mặc dù luồng dữ liệu khá đơn giản, nhưng luồng này thể hiện một yêu cầu rất phổ biến đối với nhiều tổ chức.</a:t>
            </a:r>
            <a:endParaRPr>
              <a:latin typeface="Arial"/>
              <a:ea typeface="Arial"/>
              <a:cs typeface="Arial"/>
              <a:sym typeface="Arial"/>
            </a:endParaRPr>
          </a:p>
        </p:txBody>
      </p:sp>
      <p:sp>
        <p:nvSpPr>
          <p:cNvPr id="1228" name="Google Shape;122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5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Học sinh có thể không quen thuộc với quy trình Serde.</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Nối tiếp/Giải tuần tự hóa là quá trình chuyển đổi nội dung của bộ nhớ sang định dạng luồng nhị phân, vận chuyển các byte đó và tạo lại hình ảnh bộ nhớ tại đích.</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trình bày một luồng dữ liệu yêu cầu giao tiếp giữa Agent với Agent.</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Để tạo ra luồng này, Sink upstream và nguồn bước nhảy hiện tại (tức là hai quá trình giao tiếp) cần phải là đường dẫn Avro và nguồn tương ứng.</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Định dạng dữ liệu Avro được sử dụng để tuần tự hóa/giải tuần tự hóa sự kiện khi nó di chuyển qua mạng.</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https://flume.apache.org/FlumeUserGuide.html#setting-multi-agent-flow</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259" name="Google Shape;1259;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5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930">
                <a:latin typeface="Arial"/>
                <a:ea typeface="Arial"/>
                <a:cs typeface="Arial"/>
                <a:sym typeface="Arial"/>
              </a:rPr>
              <a:t>[Hướng dẫn của giảng viên] </a:t>
            </a:r>
            <a:endParaRPr b="1"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Trong luồng dữ liệu ống khói ghép kênh, thuộc tính bộ chọn kênh được sử dụng để chọn kênh đi.</a:t>
            </a:r>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Việc lựa chọn kênh đầu ra có thể được lựa chọn trên cơ sở cân bằng tải và/hoặc khả năng chịu lỗi.</a:t>
            </a:r>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Chiến lược quay vòng đơn giản hoặc chọn ngẫu nhiên giúp cân bằng tải.</a:t>
            </a:r>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Để có khả năng chịu lỗi, nguồn có thể thăm dò một kênh đầu ra cụ thể và chuyển sang kênh khác nếu kênh đó không phản hồi.</a:t>
            </a:r>
            <a:endParaRPr b="0" sz="930">
              <a:latin typeface="Arial"/>
              <a:ea typeface="Arial"/>
              <a:cs typeface="Arial"/>
              <a:sym typeface="Arial"/>
            </a:endParaRPr>
          </a:p>
          <a:p>
            <a:pPr indent="0" lvl="0" marL="0" rtl="0" algn="l">
              <a:lnSpc>
                <a:spcPct val="80000"/>
              </a:lnSpc>
              <a:spcBef>
                <a:spcPts val="0"/>
              </a:spcBef>
              <a:spcAft>
                <a:spcPts val="0"/>
              </a:spcAft>
              <a:buNone/>
            </a:pPr>
            <a:r>
              <a:t/>
            </a:r>
            <a:endParaRPr b="0" sz="930">
              <a:latin typeface="Arial"/>
              <a:ea typeface="Arial"/>
              <a:cs typeface="Arial"/>
              <a:sym typeface="Arial"/>
            </a:endParaRPr>
          </a:p>
          <a:p>
            <a:pPr indent="0" lvl="0" marL="0" rtl="0" algn="l">
              <a:lnSpc>
                <a:spcPct val="80000"/>
              </a:lnSpc>
              <a:spcBef>
                <a:spcPts val="0"/>
              </a:spcBef>
              <a:spcAft>
                <a:spcPts val="0"/>
              </a:spcAft>
              <a:buNone/>
            </a:pPr>
            <a:r>
              <a:rPr b="1" lang="en-US" sz="930" u="none">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Trong luồng dữ liệu này, chúng tôi cho thấy Flume có thể ghép kênh giữa nhiều kênh đầu ra.</a:t>
            </a:r>
            <a:endParaRPr b="0"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Tệp cấu hình sẽ hiển thị nhiều kênh cho một nguồn nhất định. Đây là một cấu hình ví dụ:</a:t>
            </a:r>
            <a:endParaRPr/>
          </a:p>
          <a:p>
            <a:pPr indent="0" lvl="0" marL="0" rtl="0" algn="l">
              <a:lnSpc>
                <a:spcPct val="80000"/>
              </a:lnSpc>
              <a:spcBef>
                <a:spcPts val="0"/>
              </a:spcBef>
              <a:spcAft>
                <a:spcPts val="0"/>
              </a:spcAft>
              <a:buNone/>
            </a:pPr>
            <a:r>
              <a:t/>
            </a:r>
            <a:endParaRPr b="0"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&lt;Agent&gt;.sources = &lt;Source&gt;</a:t>
            </a:r>
            <a:r>
              <a:rPr lang="en-US" sz="930">
                <a:latin typeface="Arial"/>
                <a:ea typeface="Arial"/>
                <a:cs typeface="Arial"/>
                <a:sym typeface="Arial"/>
              </a:rPr>
              <a:t> </a:t>
            </a:r>
            <a:endParaRPr b="0"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&lt;Agent&gt;.sinks = &lt;Sink1&gt; &lt;Sink2&gt;</a:t>
            </a:r>
            <a:r>
              <a:rPr lang="en-US" sz="930">
                <a:latin typeface="Arial"/>
                <a:ea typeface="Arial"/>
                <a:cs typeface="Arial"/>
                <a:sym typeface="Arial"/>
              </a:rPr>
              <a:t> </a:t>
            </a:r>
            <a:r>
              <a:rPr b="0" lang="en-US" sz="930">
                <a:solidFill>
                  <a:schemeClr val="dk1"/>
                </a:solidFill>
                <a:latin typeface="Arial"/>
                <a:ea typeface="Arial"/>
                <a:cs typeface="Arial"/>
                <a:sym typeface="Arial"/>
              </a:rPr>
              <a:t> &lt;Sink3&gt;</a:t>
            </a:r>
            <a:r>
              <a:rPr lang="en-US" sz="930">
                <a:latin typeface="Arial"/>
                <a:ea typeface="Arial"/>
                <a:cs typeface="Arial"/>
                <a:sym typeface="Arial"/>
              </a:rPr>
              <a:t> </a:t>
            </a:r>
            <a:endParaRPr b="0"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&lt;Agent&gt;.channels = &lt;Channel1&gt; &lt;Channel2&gt; &lt;Channel3&gt;</a:t>
            </a:r>
            <a:r>
              <a:rPr lang="en-US" sz="930">
                <a:latin typeface="Arial"/>
                <a:ea typeface="Arial"/>
                <a:cs typeface="Arial"/>
                <a:sym typeface="Arial"/>
              </a:rPr>
              <a:t> </a:t>
            </a:r>
            <a:r>
              <a:rPr b="0" lang="en-US" sz="930">
                <a:solidFill>
                  <a:schemeClr val="dk1"/>
                </a:solidFill>
                <a:latin typeface="Arial"/>
                <a:ea typeface="Arial"/>
                <a:cs typeface="Arial"/>
                <a:sym typeface="Arial"/>
              </a:rPr>
              <a:t> # set channel for source</a:t>
            </a:r>
            <a:r>
              <a:rPr lang="en-US" sz="930">
                <a:latin typeface="Arial"/>
                <a:ea typeface="Arial"/>
                <a:cs typeface="Arial"/>
                <a:sym typeface="Arial"/>
              </a:rPr>
              <a:t> </a:t>
            </a:r>
            <a:endParaRPr b="0" sz="93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b="0" lang="en-US" sz="930">
                <a:solidFill>
                  <a:schemeClr val="dk1"/>
                </a:solidFill>
                <a:latin typeface="Arial"/>
                <a:ea typeface="Arial"/>
                <a:cs typeface="Arial"/>
                <a:sym typeface="Arial"/>
              </a:rPr>
              <a:t>&lt;Agent&gt;.sources.&lt;Source&gt;.channels = &lt;Channel1&gt; &lt;Channel2&gt; &lt;Channel3&gt;</a:t>
            </a:r>
            <a:r>
              <a:rPr lang="en-US" sz="930">
                <a:latin typeface="Arial"/>
                <a:ea typeface="Arial"/>
                <a:cs typeface="Arial"/>
                <a:sym typeface="Arial"/>
              </a:rPr>
              <a:t> </a:t>
            </a:r>
            <a:r>
              <a:rPr b="0" lang="en-US" sz="930">
                <a:solidFill>
                  <a:schemeClr val="dk1"/>
                </a:solidFill>
                <a:latin typeface="Arial"/>
                <a:ea typeface="Arial"/>
                <a:cs typeface="Arial"/>
                <a:sym typeface="Arial"/>
              </a:rPr>
              <a:t> ... # set channel for sink</a:t>
            </a:r>
            <a:r>
              <a:rPr lang="en-US" sz="930">
                <a:latin typeface="Arial"/>
                <a:ea typeface="Arial"/>
                <a:cs typeface="Arial"/>
                <a:sym typeface="Arial"/>
              </a:rPr>
              <a:t> </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&lt;Agent&gt;.sinks.&lt;Sink1&gt;.channel = &lt;Channel1&gt;</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&lt;Agent&gt;.sinks.&lt;Sink2&gt;.channel = &lt;Channel2&gt;</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0" lang="en-US" sz="930">
                <a:solidFill>
                  <a:schemeClr val="dk1"/>
                </a:solidFill>
                <a:latin typeface="Arial"/>
                <a:ea typeface="Arial"/>
                <a:cs typeface="Arial"/>
                <a:sym typeface="Arial"/>
              </a:rPr>
              <a:t>&lt;Agent&gt;.sinks.&lt;Sink3&gt;.channel = &lt;Channel3&gt;</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t/>
            </a:r>
            <a:endParaRPr b="0"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t/>
            </a:r>
            <a:endParaRPr b="1"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t/>
            </a:r>
            <a:endParaRPr b="1"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b="1" lang="en-US" sz="930">
                <a:solidFill>
                  <a:schemeClr val="dk1"/>
                </a:solidFill>
                <a:latin typeface="Arial"/>
                <a:ea typeface="Arial"/>
                <a:cs typeface="Arial"/>
                <a:sym typeface="Arial"/>
              </a:rPr>
              <a:t>[Tài liệu tham khảo] </a:t>
            </a:r>
            <a:endParaRPr b="1" sz="930">
              <a:solidFill>
                <a:schemeClr val="dk1"/>
              </a:solidFill>
              <a:latin typeface="Arial"/>
              <a:ea typeface="Arial"/>
              <a:cs typeface="Arial"/>
              <a:sym typeface="Arial"/>
            </a:endParaRPr>
          </a:p>
          <a:p>
            <a:pPr indent="0" lvl="0" marL="0" marR="0" rtl="0" algn="l">
              <a:lnSpc>
                <a:spcPct val="80000"/>
              </a:lnSpc>
              <a:spcBef>
                <a:spcPts val="279"/>
              </a:spcBef>
              <a:spcAft>
                <a:spcPts val="0"/>
              </a:spcAft>
              <a:buClr>
                <a:schemeClr val="dk1"/>
              </a:buClr>
              <a:buSzPts val="930"/>
              <a:buFont typeface="Arial"/>
              <a:buNone/>
            </a:pPr>
            <a:r>
              <a:rPr lang="en-US" sz="930">
                <a:latin typeface="Arial"/>
                <a:ea typeface="Arial"/>
                <a:cs typeface="Arial"/>
                <a:sym typeface="Arial"/>
              </a:rPr>
              <a:t>https://flume.apache.org/releases/content/1.9.0/FlumeUserGuide.html#multiplexing-the-flow</a:t>
            </a:r>
            <a:endParaRPr sz="930">
              <a:latin typeface="Arial"/>
              <a:ea typeface="Arial"/>
              <a:cs typeface="Arial"/>
              <a:sym typeface="Arial"/>
            </a:endParaRPr>
          </a:p>
          <a:p>
            <a:pPr indent="0" lvl="0" marL="0" rtl="0" algn="l">
              <a:lnSpc>
                <a:spcPct val="80000"/>
              </a:lnSpc>
              <a:spcBef>
                <a:spcPts val="0"/>
              </a:spcBef>
              <a:spcAft>
                <a:spcPts val="0"/>
              </a:spcAft>
              <a:buNone/>
            </a:pPr>
            <a:r>
              <a:t/>
            </a:r>
            <a:endParaRPr sz="930">
              <a:latin typeface="Arial"/>
              <a:ea typeface="Arial"/>
              <a:cs typeface="Arial"/>
              <a:sym typeface="Arial"/>
            </a:endParaRPr>
          </a:p>
        </p:txBody>
      </p:sp>
      <p:sp>
        <p:nvSpPr>
          <p:cNvPr id="1301" name="Google Shape;1301;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5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 </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Chúng tôi đã thấy Apache Sqoop, cũng được sử dụng để thu thập dữ liệu từ các nguồn khác nhau và tải chúng vào HDFS.</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Nhắc lại những kiến thức đã học ở bài trước.</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Hỏi họ sự khác biệt giữa họ là gì?</a:t>
            </a:r>
            <a:endParaRPr>
              <a:latin typeface="Arial"/>
              <a:ea typeface="Arial"/>
              <a:cs typeface="Arial"/>
              <a:sym typeface="Arial"/>
            </a:endParaRPr>
          </a:p>
        </p:txBody>
      </p:sp>
      <p:sp>
        <p:nvSpPr>
          <p:cNvPr id="1369" name="Google Shape;1369;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5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9" name="Google Shape;137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110">
                <a:latin typeface="Arial"/>
                <a:ea typeface="Arial"/>
                <a:cs typeface="Arial"/>
                <a:sym typeface="Arial"/>
              </a:rPr>
              <a:t>[Hướng dẫn của giảng viên]</a:t>
            </a:r>
            <a:endParaRPr b="0" sz="1110">
              <a:latin typeface="Arial"/>
              <a:ea typeface="Arial"/>
              <a:cs typeface="Arial"/>
              <a:sym typeface="Arial"/>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Thảo luận về ưu và nhược điểm của việc sử dụng tệp cấu hình để thiết lập luồng dữ liệu.</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Hãy tưởng tượng một luồng dữ liệu rất phức tạp phải được thiết lập thủ công.</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Điều này có thể nhận được khá lộn xộn. Tuy nhiên, bây giờ hãy tưởng tượng chúng ta có một công cụ tạo tệp cấu hình theo chương trình.</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Vì cấu trúc và giao thức của tệp khá đơn giản nên sẽ không mất nhiều công sức để tạo một ứng dụng như vậy.</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Vì Flume sử dụng "tệp văn bản" làm phương tiện để cấu hình, nên việc tạo một ứng dụng như vậy khá dễ dàng.</a:t>
            </a:r>
            <a:endParaRPr b="0" sz="111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0" sz="1110" u="sng">
              <a:latin typeface="Arial"/>
              <a:ea typeface="Arial"/>
              <a:cs typeface="Arial"/>
              <a:sym typeface="Arial"/>
            </a:endParaRPr>
          </a:p>
          <a:p>
            <a:pPr indent="0" lvl="0" marL="0" rtl="0" algn="l">
              <a:lnSpc>
                <a:spcPct val="90000"/>
              </a:lnSpc>
              <a:spcBef>
                <a:spcPts val="0"/>
              </a:spcBef>
              <a:spcAft>
                <a:spcPts val="0"/>
              </a:spcAft>
              <a:buNone/>
            </a:pPr>
            <a:r>
              <a:rPr b="1" lang="en-US" sz="1110" u="none">
                <a:latin typeface="Arial"/>
                <a:ea typeface="Arial"/>
                <a:cs typeface="Arial"/>
                <a:sym typeface="Arial"/>
              </a:rPr>
              <a:t>[Thông điệp chính]</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Việc thiết lập luồng dữ liệu Flume cũng đơn giản như tạo tệp cấu hình văn bản.</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Tệp cấu hình cần xác định từng nguồn, kênh và phần chìm.</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Cần bao gồm các thuộc tính cho từng nguồn, kênh và phần chìm cũng như cách các thành phần được kết nối.</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Điều này đặc biệt quan trọng khi thông tin cấu hình cho nhiều tác nhân nằm trong một tệp cấu hình duy nhất.</a:t>
            </a:r>
            <a:endParaRPr/>
          </a:p>
          <a:p>
            <a:pPr indent="0" lvl="0" marL="0" rtl="0" algn="l">
              <a:lnSpc>
                <a:spcPct val="90000"/>
              </a:lnSpc>
              <a:spcBef>
                <a:spcPts val="0"/>
              </a:spcBef>
              <a:spcAft>
                <a:spcPts val="0"/>
              </a:spcAft>
              <a:buNone/>
            </a:pPr>
            <a:r>
              <a:rPr b="0" lang="en-US" sz="1110">
                <a:solidFill>
                  <a:schemeClr val="dk1"/>
                </a:solidFill>
                <a:latin typeface="Arial"/>
                <a:ea typeface="Arial"/>
                <a:cs typeface="Arial"/>
                <a:sym typeface="Arial"/>
              </a:rPr>
              <a:t>Các thuộc tính trong tệp cấu hình có định dạng khóa = giá trị.</a:t>
            </a:r>
            <a:endParaRPr b="0" sz="111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1" sz="1110">
              <a:solidFill>
                <a:schemeClr val="dk1"/>
              </a:solidFill>
              <a:latin typeface="Arial"/>
              <a:ea typeface="Arial"/>
              <a:cs typeface="Arial"/>
              <a:sym typeface="Arial"/>
            </a:endParaRPr>
          </a:p>
          <a:p>
            <a:pPr indent="0" lvl="0" marL="0" marR="0" rtl="0" algn="l">
              <a:lnSpc>
                <a:spcPct val="90000"/>
              </a:lnSpc>
              <a:spcBef>
                <a:spcPts val="333"/>
              </a:spcBef>
              <a:spcAft>
                <a:spcPts val="0"/>
              </a:spcAft>
              <a:buClr>
                <a:schemeClr val="dk1"/>
              </a:buClr>
              <a:buSzPts val="1110"/>
              <a:buFont typeface="Arial"/>
              <a:buNone/>
            </a:pPr>
            <a:r>
              <a:rPr b="1" lang="en-US" sz="1110">
                <a:solidFill>
                  <a:schemeClr val="dk1"/>
                </a:solidFill>
                <a:latin typeface="Arial"/>
                <a:ea typeface="Arial"/>
                <a:cs typeface="Arial"/>
                <a:sym typeface="Arial"/>
              </a:rPr>
              <a:t>[Tài liệu tham khảo] </a:t>
            </a:r>
            <a:endParaRPr b="1" sz="1110">
              <a:solidFill>
                <a:schemeClr val="dk1"/>
              </a:solidFill>
              <a:latin typeface="Arial"/>
              <a:ea typeface="Arial"/>
              <a:cs typeface="Arial"/>
              <a:sym typeface="Arial"/>
            </a:endParaRPr>
          </a:p>
          <a:p>
            <a:pPr indent="0" lvl="0" marL="0" marR="0" rtl="0" algn="l">
              <a:lnSpc>
                <a:spcPct val="90000"/>
              </a:lnSpc>
              <a:spcBef>
                <a:spcPts val="333"/>
              </a:spcBef>
              <a:spcAft>
                <a:spcPts val="0"/>
              </a:spcAft>
              <a:buClr>
                <a:schemeClr val="dk1"/>
              </a:buClr>
              <a:buSzPts val="1110"/>
              <a:buFont typeface="Arial"/>
              <a:buNone/>
            </a:pPr>
            <a:r>
              <a:rPr lang="en-US" sz="1110">
                <a:latin typeface="Arial"/>
                <a:ea typeface="Arial"/>
                <a:cs typeface="Arial"/>
                <a:sym typeface="Arial"/>
              </a:rPr>
              <a:t>https://flume.apache.org/releases/content/1.9.0/FlumeUserGuide.html#configuration</a:t>
            </a:r>
            <a:endParaRPr sz="1110">
              <a:latin typeface="Arial"/>
              <a:ea typeface="Arial"/>
              <a:cs typeface="Arial"/>
              <a:sym typeface="Arial"/>
            </a:endParaRPr>
          </a:p>
          <a:p>
            <a:pPr indent="0" lvl="0" marL="0" rtl="0" algn="l">
              <a:lnSpc>
                <a:spcPct val="90000"/>
              </a:lnSpc>
              <a:spcBef>
                <a:spcPts val="0"/>
              </a:spcBef>
              <a:spcAft>
                <a:spcPts val="0"/>
              </a:spcAft>
              <a:buNone/>
            </a:pPr>
            <a:r>
              <a:t/>
            </a:r>
            <a:endParaRPr sz="1110">
              <a:latin typeface="Arial"/>
              <a:ea typeface="Arial"/>
              <a:cs typeface="Arial"/>
              <a:sym typeface="Arial"/>
            </a:endParaRPr>
          </a:p>
        </p:txBody>
      </p:sp>
      <p:sp>
        <p:nvSpPr>
          <p:cNvPr id="1380" name="Google Shape;1380;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Có lẽ trường hợp sử dụng lâu đời nhất và thường được trích dẫn nhất cho Hadoop và Big Data là sử dụng HDFS làm Data Lake (Hồ dữ liệu)</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Điều này cho phép Doanh nghiệp hợp nhất dữ liệu từ các silo dữ liệu khác nhau, nội dung SNS (dịch vụ mạng xã hội) khác, tích lũy EDW mà không phải xóa dữ liệu cũ hơn, v.v.</a:t>
            </a:r>
            <a:endParaRPr/>
          </a:p>
        </p:txBody>
      </p:sp>
      <p:sp>
        <p:nvSpPr>
          <p:cNvPr id="161" name="Google Shape;16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6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6" name="Google Shape;1396;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sz="1200">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Vì vậy, ví dụ: một cấu hình hướng đến agent1 có tên kênh là myChannel sẽ có cấu trúc tên sau:</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agent1.channels.myChannel.&lt;some channel specific parameter&gt;</a:t>
            </a:r>
            <a:endParaRPr/>
          </a:p>
          <a:p>
            <a:pPr indent="0" lvl="1" marL="421640" rtl="0" algn="l">
              <a:spcBef>
                <a:spcPts val="0"/>
              </a:spcBef>
              <a:spcAft>
                <a:spcPts val="0"/>
              </a:spcAft>
              <a:buNone/>
            </a:pPr>
            <a:r>
              <a:rPr b="0" lang="en-US" sz="1200">
                <a:latin typeface="Arial"/>
                <a:ea typeface="Arial"/>
                <a:cs typeface="Arial"/>
                <a:sym typeface="Arial"/>
              </a:rPr>
              <a:t>agent1.channels.myChannel.type = FILE</a:t>
            </a:r>
            <a:endParaRPr/>
          </a:p>
          <a:p>
            <a:pPr indent="0" lvl="1" marL="421640" rtl="0" algn="l">
              <a:spcBef>
                <a:spcPts val="0"/>
              </a:spcBef>
              <a:spcAft>
                <a:spcPts val="0"/>
              </a:spcAft>
              <a:buNone/>
            </a:pPr>
            <a:r>
              <a:rPr b="0" lang="en-US" sz="1200">
                <a:latin typeface="Arial"/>
                <a:ea typeface="Arial"/>
                <a:cs typeface="Arial"/>
                <a:sym typeface="Arial"/>
              </a:rPr>
              <a:t>agent1.channels.myChannel.capacity = 1000</a:t>
            </a:r>
            <a:endParaRPr/>
          </a:p>
          <a:p>
            <a:pPr indent="0" lvl="0" marL="0" rtl="0" algn="l">
              <a:spcBef>
                <a:spcPts val="0"/>
              </a:spcBef>
              <a:spcAft>
                <a:spcPts val="0"/>
              </a:spcAft>
              <a:buNone/>
            </a:pPr>
            <a:r>
              <a:t/>
            </a:r>
            <a:endParaRPr b="0" sz="1200">
              <a:latin typeface="Arial"/>
              <a:ea typeface="Arial"/>
              <a:cs typeface="Arial"/>
              <a:sym typeface="Arial"/>
            </a:endParaRPr>
          </a:p>
          <a:p>
            <a:pPr indent="0" lvl="0" marL="0" rtl="0" algn="l">
              <a:spcBef>
                <a:spcPts val="0"/>
              </a:spcBef>
              <a:spcAft>
                <a:spcPts val="0"/>
              </a:spcAft>
              <a:buNone/>
            </a:pPr>
            <a:r>
              <a:t/>
            </a:r>
            <a:endParaRPr b="0" sz="1200" u="sng">
              <a:latin typeface="Arial"/>
              <a:ea typeface="Arial"/>
              <a:cs typeface="Arial"/>
              <a:sym typeface="Arial"/>
            </a:endParaRPr>
          </a:p>
          <a:p>
            <a:pPr indent="0" lvl="0" marL="0" rtl="0" algn="l">
              <a:spcBef>
                <a:spcPts val="0"/>
              </a:spcBef>
              <a:spcAft>
                <a:spcPts val="0"/>
              </a:spcAft>
              <a:buNone/>
            </a:pPr>
            <a:r>
              <a:rPr b="1" lang="en-US" sz="1200" u="none">
                <a:latin typeface="Arial"/>
                <a:ea typeface="Arial"/>
                <a:cs typeface="Arial"/>
                <a:sym typeface="Arial"/>
              </a:rPr>
              <a:t>[Thông điệp chính]</a:t>
            </a:r>
            <a:endParaRPr b="1" sz="1200" u="none">
              <a:solidFill>
                <a:schemeClr val="dk1"/>
              </a:solidFill>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Với mỗi loại linh kiện cụ thể sẽ có những thông số tương ứng cho linh kiện đó.</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Ví dụ: một spooldir sẽ yêu cầu một đường dẫn đến spooldir.</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Nguồn Netcat sẽ yêu cầu tên máy chủ và cổng mà dữ liệu sẽ đến.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Tệp cấu hình ở định dạng tệp thuộc tính Java. Về cơ bản, đó là định dạng cặp khóa:giá trị.</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Điều quan trọng là dựa trên tên phân cấp.</a:t>
            </a:r>
            <a:endParaRPr sz="1200">
              <a:latin typeface="Arial"/>
              <a:ea typeface="Arial"/>
              <a:cs typeface="Arial"/>
              <a:sym typeface="Arial"/>
            </a:endParaRPr>
          </a:p>
        </p:txBody>
      </p:sp>
      <p:sp>
        <p:nvSpPr>
          <p:cNvPr id="1397" name="Google Shape;1397;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6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Ở đây chúng tôi cung cấp một tệp cấu hình hoạt động đầy đủ.</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lắng nghe trên cổng 4444 trên máy chủ cục bộ để tìm nguồn Netcat.</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Dữ liệu được vận chuyển qua một kênh bộ nhớ.</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Số sự kiện tối đa có thể được lưu trữ trong kênh bộ nhớ được đặt thành 1000.</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Trong mỗi giao dịch giữa nguồn và phần sink, có thể tham gia tối đa 100 sự kiện.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Đầu ra chìm là một logger.</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Sau đó, khi chúng tôi kích hoạt luồng dữ liệu này (slide tiếp theo), chúng tôi sẽ đặt cấp độ bộ ghi thành INFO và gửi đầu ra tới bàn điều khiển.</a:t>
            </a:r>
            <a:endParaRPr>
              <a:latin typeface="Arial"/>
              <a:ea typeface="Arial"/>
              <a:cs typeface="Arial"/>
              <a:sym typeface="Arial"/>
            </a:endParaRPr>
          </a:p>
        </p:txBody>
      </p:sp>
      <p:sp>
        <p:nvSpPr>
          <p:cNvPr id="1409" name="Google Shape;1409;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6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4" name="Google Shape;142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u="none">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Khi bắt đầu Flume agent, có một số tham số phải được chuyển cho lệnh.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Đầu tiên là vị trí của thư mục conf Flume nơi lưu trữ tất cả các cài đặt cấu hình cho Apache Flume.</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Tiếp theo, chúng ta cần xác định tệp cấu hình cho luồng dữ liệu.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Cuối cùng, chúng tôi cần cung cấp tên của agent mà chúng tôi đang bắt đầu.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Tệp cấu hình luồng dữ liệu có thể chứa hướng dẫn cho nhiều agent.</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Agent này sẽ chỉ tuân theo các cấu hình cho a1.</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Nó sẽ bỏ qua tất cả các cài đặt cấu hình khác hướng đến các agent khác.</a:t>
            </a:r>
            <a:endParaRPr>
              <a:latin typeface="Arial"/>
              <a:ea typeface="Arial"/>
              <a:cs typeface="Arial"/>
              <a:sym typeface="Arial"/>
            </a:endParaRPr>
          </a:p>
        </p:txBody>
      </p:sp>
      <p:sp>
        <p:nvSpPr>
          <p:cNvPr id="1425" name="Google Shape;1425;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6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bài tập sử dụng sách TN chương.</a:t>
            </a:r>
            <a:endParaRPr/>
          </a:p>
        </p:txBody>
      </p:sp>
      <p:sp>
        <p:nvSpPr>
          <p:cNvPr id="1435" name="Google Shape;1435;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6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3" name="Google Shape;1493;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4" name="Google Shape;1494;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6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0" name="Google Shape;1500;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300"/>
              <a:buFont typeface="Arial"/>
              <a:buNone/>
            </a:pPr>
            <a:r>
              <a:rPr b="1" lang="en-US">
                <a:latin typeface="Arial"/>
                <a:ea typeface="Arial"/>
                <a:cs typeface="Arial"/>
                <a:sym typeface="Arial"/>
              </a:rPr>
              <a:t>[Hướng dẫn của giảng viên]</a:t>
            </a:r>
            <a:endParaRPr>
              <a:latin typeface="Arial"/>
              <a:ea typeface="Arial"/>
              <a:cs typeface="Arial"/>
              <a:sym typeface="Arial"/>
            </a:endParaRPr>
          </a:p>
          <a:p>
            <a:pPr indent="0" lvl="0" marL="0" rtl="0" algn="l">
              <a:lnSpc>
                <a:spcPct val="80000"/>
              </a:lnSpc>
              <a:spcBef>
                <a:spcPts val="0"/>
              </a:spcBef>
              <a:spcAft>
                <a:spcPts val="0"/>
              </a:spcAft>
              <a:buNone/>
            </a:pPr>
            <a:r>
              <a:rPr lang="en-US">
                <a:latin typeface="Arial"/>
                <a:ea typeface="Arial"/>
                <a:cs typeface="Arial"/>
                <a:sym typeface="Arial"/>
              </a:rPr>
              <a:t>Bài này gồm Sáu phần.</a:t>
            </a:r>
            <a:endParaRPr sz="2100"/>
          </a:p>
          <a:p>
            <a:pPr indent="0" lvl="0" marL="0" rtl="0" algn="l">
              <a:lnSpc>
                <a:spcPct val="80000"/>
              </a:lnSpc>
              <a:spcBef>
                <a:spcPts val="0"/>
              </a:spcBef>
              <a:spcAft>
                <a:spcPts val="0"/>
              </a:spcAft>
              <a:buNone/>
            </a:pPr>
            <a:r>
              <a:rPr b="1" lang="en-US" u="sng">
                <a:latin typeface="Arial"/>
                <a:ea typeface="Arial"/>
                <a:cs typeface="Arial"/>
                <a:sym typeface="Arial"/>
              </a:rPr>
              <a:t>Phần 1: Đầu tiên chúng ta đề cập đến các tính năng chính của NiFi. Sau đó, chúng tôi tiếp tục với việc xác định từng khái niệm và thành phần cốt lõi của NiFi bao gồm FlowFile, Bộ xử lý, Kết nối, Nhóm quy trình, Bộ điều khiển luồng. Cuối cùng, chúng ta đề cập đến Kiến trúc NiFi.</a:t>
            </a:r>
            <a:endParaRPr sz="2100"/>
          </a:p>
          <a:p>
            <a:pPr indent="0" lvl="0" marL="0" rtl="0" algn="l">
              <a:lnSpc>
                <a:spcPct val="80000"/>
              </a:lnSpc>
              <a:spcBef>
                <a:spcPts val="0"/>
              </a:spcBef>
              <a:spcAft>
                <a:spcPts val="0"/>
              </a:spcAft>
              <a:buNone/>
            </a:pPr>
            <a:r>
              <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endParaRPr sz="2100"/>
          </a:p>
          <a:p>
            <a:pPr indent="0" lvl="0" marL="0" marR="0" rtl="0" algn="l">
              <a:lnSpc>
                <a:spcPct val="80000"/>
              </a:lnSpc>
              <a:spcBef>
                <a:spcPts val="90"/>
              </a:spcBef>
              <a:spcAft>
                <a:spcPts val="0"/>
              </a:spcAft>
              <a:buClr>
                <a:schemeClr val="dk1"/>
              </a:buClr>
              <a:buSzPts val="300"/>
              <a:buFont typeface="Arial"/>
              <a:buNone/>
            </a:pPr>
            <a:r>
              <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tôi đề cập đến từng danh mục và mô tả ngắn gọn một số bộ xử lý được sử dụng phổ biến hơn trong mỗi danh mục.</a:t>
            </a:r>
            <a:endParaRPr sz="2100"/>
          </a:p>
          <a:p>
            <a:pPr indent="0" lvl="0" marL="0" marR="0" rtl="0" algn="l">
              <a:lnSpc>
                <a:spcPct val="80000"/>
              </a:lnSpc>
              <a:spcBef>
                <a:spcPts val="90"/>
              </a:spcBef>
              <a:spcAft>
                <a:spcPts val="0"/>
              </a:spcAft>
              <a:buClr>
                <a:schemeClr val="dk1"/>
              </a:buClr>
              <a:buSzPts val="300"/>
              <a:buFont typeface="Arial"/>
              <a:buNone/>
            </a:pPr>
            <a:r>
              <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Phần 4: Phần này giới thiệu khái niệm về Kết nối và Mối quan hệ. Chúng tôi tìm hiểu cách tạo kết nối giữa các bộ xử lý dựa trên các mối quan hệ. Chúng tôi thấy rằng các kết nối có khả năng xếp hàng vào bộ đệm lưu trữ FlowFiles.</a:t>
            </a:r>
            <a:endParaRPr sz="2100"/>
          </a:p>
          <a:p>
            <a:pPr indent="0" lvl="0" marL="0" marR="0" rtl="0" algn="l">
              <a:lnSpc>
                <a:spcPct val="80000"/>
              </a:lnSpc>
              <a:spcBef>
                <a:spcPts val="90"/>
              </a:spcBef>
              <a:spcAft>
                <a:spcPts val="0"/>
              </a:spcAft>
              <a:buClr>
                <a:schemeClr val="dk1"/>
              </a:buClr>
              <a:buSzPts val="300"/>
              <a:buFont typeface="Arial"/>
              <a:buNone/>
            </a:pPr>
            <a:r>
              <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Phần 5 : Trong Phần này, học sinh học cách kết hợp các bộ xử lý và kết nối với nhau để tạo ra các luồng dữ liệu thực tế.</a:t>
            </a:r>
            <a:endParaRPr sz="2100"/>
          </a:p>
          <a:p>
            <a:pPr indent="0" lvl="0" marL="0" marR="0" rtl="0" algn="l">
              <a:lnSpc>
                <a:spcPct val="80000"/>
              </a:lnSpc>
              <a:spcBef>
                <a:spcPts val="90"/>
              </a:spcBef>
              <a:spcAft>
                <a:spcPts val="0"/>
              </a:spcAft>
              <a:buClr>
                <a:schemeClr val="dk1"/>
              </a:buClr>
              <a:buSzPts val="300"/>
              <a:buFont typeface="Arial"/>
              <a:buNone/>
            </a:pPr>
            <a:r>
              <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Phần 6: Trong Phần này, học viên tìm hiểu cách nhóm các luồng dữ liệu theo nhóm để tạo Nhóm Quy trình.</a:t>
            </a:r>
            <a:endParaRPr sz="2100"/>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PG có thể được sử dụng để kết hợp một cách hợp lý các luồng dữ liệu có thể được sử dụng lại cũng như được lưu dưới dạng mẫu.</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t/>
            </a:r>
            <a:endParaRPr>
              <a:latin typeface="Arial"/>
              <a:ea typeface="Arial"/>
              <a:cs typeface="Arial"/>
              <a:sym typeface="Arial"/>
            </a:endParaRPr>
          </a:p>
          <a:p>
            <a:pPr indent="0" lvl="0" marL="0" rtl="0" algn="l">
              <a:lnSpc>
                <a:spcPct val="80000"/>
              </a:lnSpc>
              <a:spcBef>
                <a:spcPts val="0"/>
              </a:spcBef>
              <a:spcAft>
                <a:spcPts val="0"/>
              </a:spcAft>
              <a:buNone/>
            </a:pPr>
            <a:r>
              <a:rPr b="1" lang="en-US" u="none">
                <a:latin typeface="Arial"/>
                <a:ea typeface="Arial"/>
                <a:cs typeface="Arial"/>
                <a:sym typeface="Arial"/>
              </a:rPr>
              <a:t>[Thông điệp chính]</a:t>
            </a:r>
            <a:endParaRPr u="none">
              <a:latin typeface="Arial"/>
              <a:ea typeface="Arial"/>
              <a:cs typeface="Arial"/>
              <a:sym typeface="Arial"/>
            </a:endParaRPr>
          </a:p>
          <a:p>
            <a:pPr indent="0" lvl="0" marL="0" rtl="0" algn="l">
              <a:lnSpc>
                <a:spcPct val="600000"/>
              </a:lnSpc>
              <a:spcBef>
                <a:spcPts val="1000"/>
              </a:spcBef>
              <a:spcAft>
                <a:spcPts val="0"/>
              </a:spcAft>
              <a:buNone/>
            </a:pPr>
            <a:r>
              <a:rPr lang="en-US">
                <a:latin typeface="Arial"/>
                <a:ea typeface="Arial"/>
                <a:cs typeface="Arial"/>
                <a:sym typeface="Arial"/>
              </a:rPr>
              <a:t>Trong bài này, bạn sẽ học được</a:t>
            </a:r>
            <a:endParaRPr>
              <a:latin typeface="Arial"/>
              <a:ea typeface="Arial"/>
              <a:cs typeface="Arial"/>
              <a:sym typeface="Arial"/>
            </a:endParaRPr>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 khái niệm và thành phần cốt lõi của Apache NiFi.</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Giao diện người dùng tổng thể cho Apache NiFi.</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 bộ xử lý Apache NiFi thường được sử dụng trong mỗi danh mục.</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Cách tạo kết nối giữa các bộ xử lý dựa trên các mối quan hệ.</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Cách đặt bộ xử lý và kết nối với nhau để tạo luồng dữ liệu thực tế.</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Cách nhóm các luồng dữ liệu theo nhóm để tạo Nhóm quy trình.</a:t>
            </a:r>
            <a:endParaRPr>
              <a:latin typeface="Arial"/>
              <a:ea typeface="Arial"/>
              <a:cs typeface="Arial"/>
              <a:sym typeface="Arial"/>
            </a:endParaRPr>
          </a:p>
        </p:txBody>
      </p:sp>
      <p:sp>
        <p:nvSpPr>
          <p:cNvPr id="1501" name="Google Shape;1501;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6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0" name="Google Shape;1520;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Đây chỉ là slide giới thiệu. Chúng tôi sẽ xác định tất cả các chi tiết trong một vài slide tiếp theo, vì vậy hãy giữ cho slide này nhẹ nhàng</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b="1" sz="1200" u="none">
              <a:solidFill>
                <a:schemeClr val="dk1"/>
              </a:solidFill>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Apache NiFi là một công cụ dựa trên trình duyệt với Giao diện người dùng đồ họa để tạo luồng dữ liệu.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tạo các luồng dữ liệu bằng thao tác nhấp và kéo để chọn bộ xử lý và kết nối chúng với các bộ xử lý khác.</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Các menu nhấp chuột dễ sử dụng cho phép chúng tôi định cấu hình các bộ xử lý này.</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Người dùng không cần phải có bất kỳ kỹ năng lập trình nào để sử dụng NiFi.</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521" name="Google Shape;1521;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6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0" name="Google Shape;153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1110">
                <a:latin typeface="Arial"/>
                <a:ea typeface="Arial"/>
                <a:cs typeface="Arial"/>
                <a:sym typeface="Arial"/>
              </a:rPr>
              <a:t>[Hướng dẫn của giảng viên]</a:t>
            </a:r>
            <a:endParaRPr/>
          </a:p>
          <a:p>
            <a:pPr indent="0" lvl="0" marL="0" rtl="0" algn="l">
              <a:lnSpc>
                <a:spcPct val="80000"/>
              </a:lnSpc>
              <a:spcBef>
                <a:spcPts val="0"/>
              </a:spcBef>
              <a:spcAft>
                <a:spcPts val="0"/>
              </a:spcAft>
              <a:buNone/>
            </a:pPr>
            <a:r>
              <a:rPr b="0" lang="en-US" sz="1110">
                <a:latin typeface="Arial"/>
                <a:ea typeface="Arial"/>
                <a:cs typeface="Arial"/>
                <a:sym typeface="Arial"/>
              </a:rPr>
              <a:t>Đây là một cái nhìn cấp cao về những gì NiFi cung cấp.</a:t>
            </a:r>
            <a:endParaRPr/>
          </a:p>
          <a:p>
            <a:pPr indent="0" lvl="0" marL="0" rtl="0" algn="l">
              <a:lnSpc>
                <a:spcPct val="80000"/>
              </a:lnSpc>
              <a:spcBef>
                <a:spcPts val="0"/>
              </a:spcBef>
              <a:spcAft>
                <a:spcPts val="0"/>
              </a:spcAft>
              <a:buNone/>
            </a:pPr>
            <a:r>
              <a:rPr b="0" lang="en-US" sz="1110">
                <a:latin typeface="Arial"/>
                <a:ea typeface="Arial"/>
                <a:cs typeface="Arial"/>
                <a:sym typeface="Arial"/>
              </a:rPr>
              <a:t>Chúng ta không thảo luận chi tiết thực tế của các công cụ.</a:t>
            </a:r>
            <a:endParaRPr/>
          </a:p>
          <a:p>
            <a:pPr indent="0" lvl="0" marL="0" rtl="0" algn="l">
              <a:lnSpc>
                <a:spcPct val="80000"/>
              </a:lnSpc>
              <a:spcBef>
                <a:spcPts val="0"/>
              </a:spcBef>
              <a:spcAft>
                <a:spcPts val="0"/>
              </a:spcAft>
              <a:buNone/>
            </a:pPr>
            <a:r>
              <a:t/>
            </a:r>
            <a:endParaRPr b="0" sz="1110" u="none">
              <a:latin typeface="Arial"/>
              <a:ea typeface="Arial"/>
              <a:cs typeface="Arial"/>
              <a:sym typeface="Arial"/>
            </a:endParaRPr>
          </a:p>
          <a:p>
            <a:pPr indent="0" lvl="0" marL="0" rtl="0" algn="l">
              <a:lnSpc>
                <a:spcPct val="80000"/>
              </a:lnSpc>
              <a:spcBef>
                <a:spcPts val="0"/>
              </a:spcBef>
              <a:spcAft>
                <a:spcPts val="0"/>
              </a:spcAft>
              <a:buNone/>
            </a:pPr>
            <a:r>
              <a:rPr b="1" lang="en-US" sz="1110" u="none">
                <a:latin typeface="Arial"/>
                <a:ea typeface="Arial"/>
                <a:cs typeface="Arial"/>
                <a:sym typeface="Arial"/>
              </a:rPr>
              <a:t>[Thông điệp chính]</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Quản lý luồng NiFi cung cấp phân phối được đảm bảo thông qua việc sử dụng WAL (ghi nhật ký ghi trước).</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Việc mất dữ liệu do dữ liệu dồn dập được xử lý bằng cách lưu vào bộ nhớ đệm trên tất cả các kết nối cũng như áp suất ngược.</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Ở áp suất ngược, bạn thiết lập số liệu thống kê tối đa mà nếu đạt quá mức sẽ kích hoạt áp suất ngược.</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Tính năng này ngăn bộ xử lý ngược dòng gửi thêm bất kỳ tệp luồng nào một cách hiệu quả cho đến khi bộ đệm hàng đợi kết nối được rút cạn đến mức có thể chấp nhận được.</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Các tệp luồng xếp hàng trong bộ đệm có thể được xử lý với nhiều cài đặt ưu tiên khác nhau từ đơn giản như FIFO đến cũ nhất, v.v.</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Ngoài các ưu tiên, bạn cũng có thể thiết lập các yếu tố quản lý luồng sẽ ảnh hưởng đến QoS.</a:t>
            </a:r>
            <a:endParaRPr/>
          </a:p>
          <a:p>
            <a:pPr indent="0" lvl="0" marL="0" rtl="0" algn="l">
              <a:lnSpc>
                <a:spcPct val="80000"/>
              </a:lnSpc>
              <a:spcBef>
                <a:spcPts val="0"/>
              </a:spcBef>
              <a:spcAft>
                <a:spcPts val="0"/>
              </a:spcAft>
              <a:buNone/>
            </a:pPr>
            <a:r>
              <a:rPr b="0" lang="en-US" sz="1110">
                <a:solidFill>
                  <a:schemeClr val="dk1"/>
                </a:solidFill>
                <a:latin typeface="Arial"/>
                <a:ea typeface="Arial"/>
                <a:cs typeface="Arial"/>
                <a:sym typeface="Arial"/>
              </a:rPr>
              <a:t>Trong một số phần của quy trình, chúng ta không thể mất bất kỳ dữ liệu nào. Trong một số luồng, (chẳng hạn như âm thanh hoặc video), một số mất mát có thể chấp nhận được và thay vào đó, chúng tôi có thể ưu tiên độ trễ hoặc thông lượng.</a:t>
            </a:r>
            <a:endParaRPr b="0" sz="111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1" sz="1110">
              <a:solidFill>
                <a:schemeClr val="dk1"/>
              </a:solidFill>
              <a:latin typeface="Arial"/>
              <a:ea typeface="Arial"/>
              <a:cs typeface="Arial"/>
              <a:sym typeface="Arial"/>
            </a:endParaRPr>
          </a:p>
          <a:p>
            <a:pPr indent="0" lvl="0" marL="0" marR="0" rtl="0" algn="l">
              <a:lnSpc>
                <a:spcPct val="80000"/>
              </a:lnSpc>
              <a:spcBef>
                <a:spcPts val="333"/>
              </a:spcBef>
              <a:spcAft>
                <a:spcPts val="0"/>
              </a:spcAft>
              <a:buClr>
                <a:schemeClr val="dk1"/>
              </a:buClr>
              <a:buSzPts val="1110"/>
              <a:buFont typeface="Arial"/>
              <a:buNone/>
            </a:pPr>
            <a:r>
              <a:rPr b="1" lang="en-US" sz="1110">
                <a:solidFill>
                  <a:schemeClr val="dk1"/>
                </a:solidFill>
                <a:latin typeface="Arial"/>
                <a:ea typeface="Arial"/>
                <a:cs typeface="Arial"/>
                <a:sym typeface="Arial"/>
              </a:rPr>
              <a:t>[Reference]</a:t>
            </a:r>
            <a:endParaRPr b="1" sz="1110">
              <a:solidFill>
                <a:schemeClr val="dk1"/>
              </a:solidFill>
              <a:latin typeface="Arial"/>
              <a:ea typeface="Arial"/>
              <a:cs typeface="Arial"/>
              <a:sym typeface="Arial"/>
            </a:endParaRPr>
          </a:p>
          <a:p>
            <a:pPr indent="0" lvl="0" marL="0" rtl="0" algn="l">
              <a:lnSpc>
                <a:spcPct val="80000"/>
              </a:lnSpc>
              <a:spcBef>
                <a:spcPts val="0"/>
              </a:spcBef>
              <a:spcAft>
                <a:spcPts val="0"/>
              </a:spcAft>
              <a:buNone/>
            </a:pPr>
            <a:r>
              <a:rPr lang="en-US" sz="1110">
                <a:solidFill>
                  <a:schemeClr val="dk1"/>
                </a:solidFill>
                <a:latin typeface="Arial"/>
                <a:ea typeface="Arial"/>
                <a:cs typeface="Arial"/>
                <a:sym typeface="Arial"/>
              </a:rPr>
              <a:t>https://nifi.apache.org/docs.html</a:t>
            </a:r>
            <a:endParaRPr sz="111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1" sz="111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1" sz="1110">
              <a:solidFill>
                <a:schemeClr val="dk1"/>
              </a:solidFill>
              <a:latin typeface="Arial"/>
              <a:ea typeface="Arial"/>
              <a:cs typeface="Arial"/>
              <a:sym typeface="Arial"/>
            </a:endParaRPr>
          </a:p>
        </p:txBody>
      </p:sp>
      <p:sp>
        <p:nvSpPr>
          <p:cNvPr id="1531" name="Google Shape;1531;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6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7" name="Google Shape;1547;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Đây là một cái nhìn cao cấp về những gì NiFi cung cấp. Chúng tôi không thảo luận chi tiết thực tế của các công cụ.</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Người dùng tạo các luồng dữ liệu bằng lệnh và điều khiển trực quan (nhấp và kéo, v.v.).</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Bạn có thể tạo và lưu các quy trình thường dùng làm mẫu để sử dụng lại. Ngoài ra, NiFi tự động theo dõi lịch sử FlowFile của dữ liệu để chúng ta có thể dễ dàng theo dõi dòng dữ liệu. (Dữ liệu đã được sửa đổi, sao chép, truy cập như thế nào, v.v.)</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sz="1200">
              <a:solidFill>
                <a:schemeClr val="dk1"/>
              </a:solidFill>
              <a:latin typeface="Arial"/>
              <a:ea typeface="Arial"/>
              <a:cs typeface="Arial"/>
              <a:sym typeface="Arial"/>
            </a:endParaRPr>
          </a:p>
          <a:p>
            <a:pPr indent="0" lvl="0" marL="0" rtl="0" algn="l">
              <a:spcBef>
                <a:spcPts val="0"/>
              </a:spcBef>
              <a:spcAft>
                <a:spcPts val="0"/>
              </a:spcAft>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1548" name="Google Shape;1548;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6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2" name="Google Shape;1562;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Đây là một cái nhìn cao cấp về những gì NiFi cung cấp. Chúng tôi không thảo luận chi tiết thực tế của các công cụ.</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NiFi cung cấp 3 nền tảng bảo mật, Xác thực (chứng minh bạn là ai), Ủy quyền (thiết lập các chính sách bảo mật kiểm soát những gì và cách bạn có thể truy cập các mục) và Mã hóa (Mã hóa cả dữ liệu ở trạng thái nghỉ và dữ liệu đang chuyển động) .</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Nhiều người dùng đều sử dụng một Canvas duy nhất để tạo luồng dữ liệu của họ và mỗi người dùng, nhóm hoặc giáo viên có thể được cấp các quyền khác nhau.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Vì Canvas được chia sẻ nên các nhóm khác biết về các luồng dữ liệu được tạo nhưng có thể không có quyền xem hoặc sửa đổi các chi tiết của luồng dữ liệu.</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1563" name="Google Shape;1563;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i="0" lang="en-US" sz="1200">
                <a:solidFill>
                  <a:schemeClr val="dk1"/>
                </a:solidFill>
              </a:rPr>
              <a:t>Đặt câu hỏi cho học sinh.</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0"/>
              </a:spcBef>
              <a:spcAft>
                <a:spcPts val="0"/>
              </a:spcAft>
              <a:buClr>
                <a:schemeClr val="dk1"/>
              </a:buClr>
              <a:buSzPts val="1200"/>
              <a:buFont typeface="Arial"/>
              <a:buNone/>
            </a:pPr>
            <a:r>
              <a:rPr b="0" lang="en-US">
                <a:latin typeface="Arial"/>
                <a:ea typeface="Arial"/>
                <a:cs typeface="Arial"/>
                <a:sym typeface="Arial"/>
              </a:rPr>
              <a:t>Apache Sqoop là gì? Đoán xem từ nào sẽ điền vào chỗ trống.</a:t>
            </a:r>
            <a:endParaRPr/>
          </a:p>
        </p:txBody>
      </p:sp>
      <p:sp>
        <p:nvSpPr>
          <p:cNvPr id="195" name="Google Shape;1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7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7" name="Google Shape;1577;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Đây là một cái nhìn cao cấp về những gì NiFi cung cấp. Chúng tôi không thảo luận chi tiết thực tế của các công cụ.</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Bộ xử lý NiFi, đầu nối, v.v. có thể được mở rộng. Nó đã có hơn 280 bộ xử lý tích hợp sẵn.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NiFi có thể chạy trên một node hoặc dưới dạng một cụm. Trong một cụm, dữ liệu được phân chia giữa nhiều nút tất cả đều đang chạy cùng một đặc tả luồng dữ liệu.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Trong một node, Trình điều khiển FlowFile có thể tăng hoặc giảm số lượng luồng đồng thời để xử lý song song.</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[Reference]</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1578" name="Google Shape;1578;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7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Trong loạt trang trình bày tiếp theo, chúng ta sẽ phân tích luồng dữ liệu và tất cả các thành phần có liên quan trong luồng dữ liệu.</a:t>
            </a:r>
            <a:endParaRPr/>
          </a:p>
          <a:p>
            <a:pPr indent="0" lvl="0" marL="0" rtl="0" algn="l">
              <a:spcBef>
                <a:spcPts val="0"/>
              </a:spcBef>
              <a:spcAft>
                <a:spcPts val="0"/>
              </a:spcAft>
              <a:buNone/>
            </a:pPr>
            <a:r>
              <a:rPr b="0" lang="en-US">
                <a:latin typeface="Arial"/>
                <a:ea typeface="Arial"/>
                <a:cs typeface="Arial"/>
                <a:sym typeface="Arial"/>
              </a:rPr>
              <a:t>Chúng tôi sẽ giải thích từng phần một cách riêng biệt.</a:t>
            </a:r>
            <a:endParaRPr/>
          </a:p>
          <a:p>
            <a:pPr indent="0" lvl="0" marL="0" rtl="0" algn="l">
              <a:spcBef>
                <a:spcPts val="0"/>
              </a:spcBef>
              <a:spcAft>
                <a:spcPts val="0"/>
              </a:spcAft>
              <a:buNone/>
            </a:pPr>
            <a:r>
              <a:t/>
            </a:r>
            <a:endParaRPr b="0" u="none">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FlowFile là đơn vị dữ liệu cơ bản chảy qua luồng dữ liệu.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Nó bao gồm 2 phần.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Có một phần thuộc tính được lưu trữ dưới dạng cặp Khóa-Giá trị.</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Điều này lưu trữ nhiều siêu dữ liệu và các thuộc tính khác, cả do hệ thống xác định và do người dùng xác định.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Phần khác là một con trỏ tham chiếu đến nội dung thực của FlowFile.</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Bản thân nội dung thực tế không được lưu trữ trong FlowFile vì điều đó sẽ cực kỳ kém hiệu quả.</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Chỉ một con trỏ tham chiếu đến dữ liệu được lưu trữ lâu dài.</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1593" name="Google Shape;1593;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7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1" name="Google Shape;1631;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Bộ xử lý làm công việc thực tế.</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Có nhiều loại bộ xử lý bao gồm định tuyến, chuyển đổi và hòa giải.</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tôi thực hiện một số tác vụ trên bộ xử lý và sau đó gửi tác vụ đó xuống bộ xử lý tiếp theo thông qua một trình kết nối.</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Tùy thuộc vào bộ xử lý, mỗi bộ xử lý có một bộ thông số dành riêng cho bộ xử lý đó mà người dùng có thể định cấu hình.</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1632" name="Google Shape;1632;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7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2" name="Google Shape;1672;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Một kết nối vận chuyển các tệp luồng giữa các bộ xử lý.</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tự động có khả năng lưu vào bộ đệm và đóng vai trò như hàng đợi đối với các tệp luồng đến.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Có thể kiểm tra hàng đợi cũng như làm trống hàng đợi.</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1673" name="Google Shape;1673;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7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5" name="Google Shape;1715;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Bộ điều khiển luồng là bộ não của NiFi.</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Nó quản lý tất cả các luồng trong nút NiFi và thực thi luồng dữ liệu trong đó.</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Nó hoạt động như một bộ lập lịch để phân bổ tài nguyên cho luồng dữ liệu và luồng của nó.</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Nó cũng cho phép thêm Dịch vụ bộ điều khiển.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Các dịch vụ đó quản lý các tài nguyên dùng chung như kết nối với cơ sở dữ liệu (chuỗi kết nối JDBC) hoặc thông tin đăng nhập vào dịch vụ đám mây (khóa truy cập và từ bí mật)</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1716" name="Google Shape;1716;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7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3" name="Google Shape;1763;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latin typeface="Arial"/>
                <a:ea typeface="Arial"/>
                <a:cs typeface="Arial"/>
                <a:sym typeface="Arial"/>
              </a:rPr>
              <a:t>[Hướng dẫn của giảng viên]</a:t>
            </a:r>
            <a:endParaRPr b="0">
              <a:latin typeface="Arial"/>
              <a:ea typeface="Arial"/>
              <a:cs typeface="Arial"/>
              <a:sym typeface="Arial"/>
            </a:endParaRPr>
          </a:p>
          <a:p>
            <a:pPr indent="0" lvl="0" marL="0" rtl="0" algn="l">
              <a:lnSpc>
                <a:spcPct val="90000"/>
              </a:lnSpc>
              <a:spcBef>
                <a:spcPts val="0"/>
              </a:spcBef>
              <a:spcAft>
                <a:spcPts val="0"/>
              </a:spcAft>
              <a:buNone/>
            </a:pPr>
            <a:r>
              <a:rPr b="0" lang="en-US">
                <a:latin typeface="Arial"/>
                <a:ea typeface="Arial"/>
                <a:cs typeface="Arial"/>
                <a:sym typeface="Arial"/>
              </a:rPr>
              <a:t>Theo một số cách, các nhóm quy trình cũng có thể được coi là thư mục con nơi chúng tôi lưu trữ luồng dữ liệu cho một dự án cụ thể.</a:t>
            </a:r>
            <a:endParaRPr/>
          </a:p>
          <a:p>
            <a:pPr indent="0" lvl="0" marL="0" rtl="0" algn="l">
              <a:lnSpc>
                <a:spcPct val="90000"/>
              </a:lnSpc>
              <a:spcBef>
                <a:spcPts val="0"/>
              </a:spcBef>
              <a:spcAft>
                <a:spcPts val="0"/>
              </a:spcAft>
              <a:buNone/>
            </a:pPr>
            <a:r>
              <a:rPr b="0" lang="en-US">
                <a:latin typeface="Arial"/>
                <a:ea typeface="Arial"/>
                <a:cs typeface="Arial"/>
                <a:sym typeface="Arial"/>
              </a:rPr>
              <a:t>Bên trong, chúng ta có thể tạo thêm các nhóm quy trình.</a:t>
            </a:r>
            <a:endParaRPr b="0">
              <a:latin typeface="Arial"/>
              <a:ea typeface="Arial"/>
              <a:cs typeface="Arial"/>
              <a:sym typeface="Arial"/>
            </a:endParaRPr>
          </a:p>
          <a:p>
            <a:pPr indent="0" lvl="0" marL="0" rtl="0" algn="l">
              <a:lnSpc>
                <a:spcPct val="90000"/>
              </a:lnSpc>
              <a:spcBef>
                <a:spcPts val="0"/>
              </a:spcBef>
              <a:spcAft>
                <a:spcPts val="0"/>
              </a:spcAft>
              <a:buNone/>
            </a:pPr>
            <a:r>
              <a:t/>
            </a:r>
            <a:endParaRPr>
              <a:latin typeface="Arial"/>
              <a:ea typeface="Arial"/>
              <a:cs typeface="Arial"/>
              <a:sym typeface="Arial"/>
            </a:endParaRPr>
          </a:p>
          <a:p>
            <a:pPr indent="0" lvl="0" marL="0" rtl="0" algn="l">
              <a:lnSpc>
                <a:spcPct val="90000"/>
              </a:lnSpc>
              <a:spcBef>
                <a:spcPts val="0"/>
              </a:spcBef>
              <a:spcAft>
                <a:spcPts val="0"/>
              </a:spcAft>
              <a:buNone/>
            </a:pPr>
            <a:r>
              <a:rPr b="0" lang="en-US">
                <a:latin typeface="Arial"/>
                <a:ea typeface="Arial"/>
                <a:cs typeface="Arial"/>
                <a:sym typeface="Arial"/>
              </a:rPr>
              <a:t>Vì vậy, các nhóm quy trình có thể được hiểu theo 2 cách:</a:t>
            </a:r>
            <a:endParaRPr b="0">
              <a:latin typeface="Arial"/>
              <a:ea typeface="Arial"/>
              <a:cs typeface="Arial"/>
              <a:sym typeface="Arial"/>
            </a:endParaRPr>
          </a:p>
          <a:p>
            <a:pPr indent="-171450" lvl="0" marL="171450" marR="0" rtl="0" algn="l">
              <a:lnSpc>
                <a:spcPct val="90000"/>
              </a:lnSpc>
              <a:spcBef>
                <a:spcPts val="360"/>
              </a:spcBef>
              <a:spcAft>
                <a:spcPts val="0"/>
              </a:spcAft>
              <a:buClr>
                <a:schemeClr val="dk1"/>
              </a:buClr>
              <a:buSzPts val="1200"/>
              <a:buFont typeface="Arial"/>
              <a:buChar char="•"/>
            </a:pPr>
            <a:r>
              <a:rPr b="0" lang="en-US">
                <a:latin typeface="Arial"/>
                <a:ea typeface="Arial"/>
                <a:cs typeface="Arial"/>
                <a:sym typeface="Arial"/>
              </a:rPr>
              <a:t>thư mục con để tổ chức các luồng dữ liệu</a:t>
            </a:r>
            <a:endParaRPr b="0">
              <a:latin typeface="Arial"/>
              <a:ea typeface="Arial"/>
              <a:cs typeface="Arial"/>
              <a:sym typeface="Arial"/>
            </a:endParaRPr>
          </a:p>
          <a:p>
            <a:pPr indent="-171450" lvl="0" marL="171450" marR="0" rtl="0" algn="l">
              <a:lnSpc>
                <a:spcPct val="90000"/>
              </a:lnSpc>
              <a:spcBef>
                <a:spcPts val="360"/>
              </a:spcBef>
              <a:spcAft>
                <a:spcPts val="0"/>
              </a:spcAft>
              <a:buClr>
                <a:schemeClr val="dk1"/>
              </a:buClr>
              <a:buSzPts val="1200"/>
              <a:buFont typeface="Arial"/>
              <a:buChar char="•"/>
            </a:pPr>
            <a:r>
              <a:rPr b="0" lang="en-US">
                <a:latin typeface="Arial"/>
                <a:ea typeface="Arial"/>
                <a:cs typeface="Arial"/>
                <a:sym typeface="Arial"/>
              </a:rPr>
              <a:t>nhóm quy trình để tổ chức chức năng luồng dữ liệu</a:t>
            </a:r>
            <a:endParaRPr b="0">
              <a:latin typeface="Arial"/>
              <a:ea typeface="Arial"/>
              <a:cs typeface="Arial"/>
              <a:sym typeface="Arial"/>
            </a:endParaRPr>
          </a:p>
          <a:p>
            <a:pPr indent="-95250" lvl="0" marL="171450" marR="0" rtl="0" algn="l">
              <a:lnSpc>
                <a:spcPct val="9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lnSpc>
                <a:spcPct val="90000"/>
              </a:lnSpc>
              <a:spcBef>
                <a:spcPts val="0"/>
              </a:spcBef>
              <a:spcAft>
                <a:spcPts val="0"/>
              </a:spcAft>
              <a:buNone/>
            </a:pPr>
            <a:r>
              <a:rPr b="1" lang="en-US" u="none">
                <a:latin typeface="Arial"/>
                <a:ea typeface="Arial"/>
                <a:cs typeface="Arial"/>
                <a:sym typeface="Arial"/>
              </a:rPr>
              <a:t>[Thông điệp chính]</a:t>
            </a:r>
            <a:endParaRPr b="1" u="none">
              <a:latin typeface="Arial"/>
              <a:ea typeface="Arial"/>
              <a:cs typeface="Arial"/>
              <a:sym typeface="Arial"/>
            </a:endParaRPr>
          </a:p>
          <a:p>
            <a:pPr indent="0" lvl="0" marL="0" rtl="0" algn="l">
              <a:lnSpc>
                <a:spcPct val="90000"/>
              </a:lnSpc>
              <a:spcBef>
                <a:spcPts val="0"/>
              </a:spcBef>
              <a:spcAft>
                <a:spcPts val="0"/>
              </a:spcAft>
              <a:buNone/>
            </a:pPr>
            <a:r>
              <a:rPr b="0" lang="en-US" u="none">
                <a:latin typeface="Arial"/>
                <a:ea typeface="Arial"/>
                <a:cs typeface="Arial"/>
                <a:sym typeface="Arial"/>
              </a:rPr>
              <a:t>Người dùng có thể nhóm bộ xử lý và trình kết nối để tạo nhóm quy trình.Sau khi được nhóm lại, chúng sẽ xuất hiện dưới dạng một mục duy nhất trên Canvas.Có thể nhấp đúp vào một nhóm quy trình và đi sâu vào nhóm quy trình đó.Các nhóm quy trình có thể được lồng vào nhau - tức là các nhóm quy trình bên trong các nhóm quy trình.Không có giới hạn đối với độ sâu của lồng ghép.</a:t>
            </a:r>
            <a:endParaRPr b="0" u="none">
              <a:latin typeface="Arial"/>
              <a:ea typeface="Arial"/>
              <a:cs typeface="Arial"/>
              <a:sym typeface="Arial"/>
            </a:endParaRPr>
          </a:p>
          <a:p>
            <a:pPr indent="0" lvl="0" marL="0" rtl="0" algn="l">
              <a:lnSpc>
                <a:spcPct val="90000"/>
              </a:lnSpc>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1"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1" sz="1200">
              <a:solidFill>
                <a:schemeClr val="dk1"/>
              </a:solidFill>
              <a:latin typeface="Arial"/>
              <a:ea typeface="Arial"/>
              <a:cs typeface="Arial"/>
              <a:sym typeface="Arial"/>
            </a:endParaRPr>
          </a:p>
        </p:txBody>
      </p:sp>
      <p:sp>
        <p:nvSpPr>
          <p:cNvPr id="1764" name="Google Shape;1764;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7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3" name="Google Shape;1803;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Chúng ta đã thấy khái niệm cốt lõi của Apache NiFi.</a:t>
            </a:r>
            <a:endParaRPr/>
          </a:p>
          <a:p>
            <a:pPr indent="0" lvl="0" marL="0" rtl="0" algn="l">
              <a:spcBef>
                <a:spcPts val="0"/>
              </a:spcBef>
              <a:spcAft>
                <a:spcPts val="0"/>
              </a:spcAft>
              <a:buNone/>
            </a:pPr>
            <a:r>
              <a:rPr b="0" lang="en-US">
                <a:latin typeface="Arial"/>
                <a:ea typeface="Arial"/>
                <a:cs typeface="Arial"/>
                <a:sym typeface="Arial"/>
              </a:rPr>
              <a:t>Đây là bài Quiz dành cho học sinh nhắc nhở học sinh về những gì đã học được trong bài này.</a:t>
            </a:r>
            <a:endParaRPr/>
          </a:p>
          <a:p>
            <a:pPr indent="0" lvl="0" marL="0" rtl="0" algn="l">
              <a:spcBef>
                <a:spcPts val="0"/>
              </a:spcBef>
              <a:spcAft>
                <a:spcPts val="0"/>
              </a:spcAft>
              <a:buNone/>
            </a:pPr>
            <a:r>
              <a:rPr b="0" lang="en-US">
                <a:latin typeface="Arial"/>
                <a:ea typeface="Arial"/>
                <a:cs typeface="Arial"/>
                <a:sym typeface="Arial"/>
              </a:rPr>
              <a:t>Hãy để họ tự đưa ra câu trả lời và sửa câu trả lời của họ.</a:t>
            </a:r>
            <a:endParaRPr b="0">
              <a:latin typeface="Arial"/>
              <a:ea typeface="Arial"/>
              <a:cs typeface="Arial"/>
              <a:sym typeface="Arial"/>
            </a:endParaRPr>
          </a:p>
          <a:p>
            <a:pPr indent="0" lvl="0" marL="0" rtl="0" algn="l">
              <a:spcBef>
                <a:spcPts val="0"/>
              </a:spcBef>
              <a:spcAft>
                <a:spcPts val="0"/>
              </a:spcAft>
              <a:buNone/>
            </a:pPr>
            <a:r>
              <a:t/>
            </a:r>
            <a:endParaRPr b="0" sz="1200">
              <a:solidFill>
                <a:schemeClr val="dk1"/>
              </a:solidFill>
              <a:latin typeface="Arial"/>
              <a:ea typeface="Arial"/>
              <a:cs typeface="Arial"/>
              <a:sym typeface="Arial"/>
            </a:endParaRPr>
          </a:p>
          <a:p>
            <a:pPr indent="0" lvl="0" marL="0" rtl="0" algn="l">
              <a:spcBef>
                <a:spcPts val="0"/>
              </a:spcBef>
              <a:spcAft>
                <a:spcPts val="0"/>
              </a:spcAft>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4" name="Google Shape;1804;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7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5" name="Google Shape;1835;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6" name="Google Shape;1836;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7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2" name="Google Shape;1872;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Có 3 thành phần chính.</a:t>
            </a:r>
            <a:endParaRPr/>
          </a:p>
          <a:p>
            <a:pPr indent="0" lvl="0" marL="0" marR="0" rtl="0" algn="l">
              <a:lnSpc>
                <a:spcPct val="9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Máy chủ web, Bộ điều khiển luồng (thêm về điều này trong trang trình bày trước) và tất cả các kho lưu trữ (chúng tôi đề cập đến từng kho lưu trữ trong loạt trang trình bày tiếp theo)</a:t>
            </a:r>
            <a:endParaRPr/>
          </a:p>
          <a:p>
            <a:pPr indent="0" lvl="0" marL="0" marR="0" rtl="0" algn="l">
              <a:lnSpc>
                <a:spcPct val="9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Điểm mấu chốt là NiFi chạy trong một JVM.</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Tất cả các phần của NiFi chạy dưới dạng luồng trong JVM.</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Trong Bộ điều khiển luồng, có thể có nhiều luồng đang chạy, mỗi luồng điều khiển các bộ xử lý khác nhau hoặc thậm chí nhiều luồng cho một bộ xử lý.</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Tiện ích mở rộng là bộ xử lý tùy chỉnh và các thành phần khác.</a:t>
            </a:r>
            <a:endParaRPr b="0"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(p76~81)</a:t>
            </a:r>
            <a:endParaRPr b="0"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1"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1" sz="1200">
              <a:solidFill>
                <a:schemeClr val="dk1"/>
              </a:solidFill>
              <a:latin typeface="Arial"/>
              <a:ea typeface="Arial"/>
              <a:cs typeface="Arial"/>
              <a:sym typeface="Arial"/>
            </a:endParaRPr>
          </a:p>
        </p:txBody>
      </p:sp>
      <p:sp>
        <p:nvSpPr>
          <p:cNvPr id="1873" name="Google Shape;1873;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7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1" name="Google Shape;1911;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u="none">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Trong 3 slide bày tiếp theo, chúng ta sẽ thảo luận về từng tệp dữ liệu được duy trì trong quá trình vận hành một luồng dữ liệu.</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Kho lưu trữ FlowFile theo dõi trạng thái hiện tại của các tệp luồng đang hoạt động.</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Kho lưu trữ này sẽ thay đổi theo thời gian và nội dung cũ hơn sẽ biến mất trong khi các bản ghi mới xuất hiện khi dữ liệu chảy.</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Chúng ta sẽ thấy rằng kho lưu trữ Nguồn gốc lưu giữ bản ghi của tất cả các tệp luồng cũ vì đây là bản ghi lịch sử.</a:t>
            </a:r>
            <a:endParaRPr/>
          </a:p>
          <a:p>
            <a:pPr indent="0" lvl="0" marL="0" rtl="0" algn="l">
              <a:spcBef>
                <a:spcPts val="0"/>
              </a:spcBef>
              <a:spcAft>
                <a:spcPts val="0"/>
              </a:spcAft>
              <a:buNone/>
            </a:pPr>
            <a:r>
              <a:t/>
            </a:r>
            <a:endParaRPr b="0" sz="1200">
              <a:solidFill>
                <a:schemeClr val="dk1"/>
              </a:solidFill>
              <a:latin typeface="Arial"/>
              <a:ea typeface="Arial"/>
              <a:cs typeface="Arial"/>
              <a:sym typeface="Arial"/>
            </a:endParaRPr>
          </a:p>
          <a:p>
            <a:pPr indent="0" lvl="0" marL="0" rtl="0" algn="l">
              <a:spcBef>
                <a:spcPts val="0"/>
              </a:spcBef>
              <a:spcAft>
                <a:spcPts val="0"/>
              </a:spcAft>
              <a:buNone/>
            </a:pPr>
            <a:r>
              <a:rPr b="0" lang="en-US" sz="1200">
                <a:solidFill>
                  <a:schemeClr val="dk1"/>
                </a:solidFill>
                <a:latin typeface="Arial"/>
                <a:ea typeface="Arial"/>
                <a:cs typeface="Arial"/>
                <a:sym typeface="Arial"/>
              </a:rPr>
              <a:t>Kho lưu trữ FlowFile là nhật ký chỉ chứa trạng thái mới nhất của FlowFiles đang sử dụng trong hệ thống.</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Đây là hình ảnh mới nhất về dòng chảy và giúp khôi phục nhanh chóng sau sự cố mất điện.</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1912" name="Google Shape;1912;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Khi Hadoop lần đầu tiên ra mắt, Cloudera cảm thấy họ cần thêm các công cụ hệ sinh thái hữu ích để làm cho nền tảng Hadoop trở nên thân thiện và dễ tiếp cận hơn đối với người dùng và nhà phát triển.</a:t>
            </a:r>
            <a:endParaRPr/>
          </a:p>
          <a:p>
            <a:pPr indent="0" lvl="0" marL="0" rtl="0" algn="l">
              <a:spcBef>
                <a:spcPts val="0"/>
              </a:spcBef>
              <a:spcAft>
                <a:spcPts val="0"/>
              </a:spcAft>
              <a:buNone/>
            </a:pPr>
            <a:r>
              <a:rPr b="0" lang="en-US">
                <a:latin typeface="Arial"/>
                <a:ea typeface="Arial"/>
                <a:cs typeface="Arial"/>
                <a:sym typeface="Arial"/>
              </a:rPr>
              <a:t>Sqoop ban đầu được phát triển và duy trì bởi Cloudera, sau đó được ấp ủ như một dự án Apache vào ngày 23 tháng 7 năm 2011.</a:t>
            </a:r>
            <a:endParaRPr/>
          </a:p>
          <a:p>
            <a:pPr indent="0" lvl="0" marL="0" rtl="0" algn="l">
              <a:spcBef>
                <a:spcPts val="0"/>
              </a:spcBef>
              <a:spcAft>
                <a:spcPts val="0"/>
              </a:spcAft>
              <a:buNone/>
            </a:pPr>
            <a:r>
              <a:rPr b="0" lang="en-US">
                <a:latin typeface="Arial"/>
                <a:ea typeface="Arial"/>
                <a:cs typeface="Arial"/>
                <a:sym typeface="Arial"/>
              </a:rPr>
              <a:t>Vào tháng 4 năm 2012, dự án Sqoop được quảng bá là dự án cấp cao nhất của Apache.</a:t>
            </a:r>
            <a:endParaRPr b="0">
              <a:latin typeface="Arial"/>
              <a:ea typeface="Arial"/>
              <a:cs typeface="Arial"/>
              <a:sym typeface="Arial"/>
            </a:endParaRPr>
          </a:p>
          <a:p>
            <a:pPr indent="0" lvl="0" marL="0" rtl="0" algn="l">
              <a:spcBef>
                <a:spcPts val="0"/>
              </a:spcBef>
              <a:spcAft>
                <a:spcPts val="0"/>
              </a:spcAft>
              <a:buNone/>
            </a:pPr>
            <a:r>
              <a:t/>
            </a:r>
            <a:endParaRPr b="0" u="sng">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b="0" u="none">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Sqoop là một công cụ được tối ưu hóa để truyền dữ liệu giữa Hadoop và RDBMS.</a:t>
            </a:r>
            <a:endParaRPr/>
          </a:p>
          <a:p>
            <a:pPr indent="0" lvl="0" marL="0" rtl="0" algn="l">
              <a:spcBef>
                <a:spcPts val="0"/>
              </a:spcBef>
              <a:spcAft>
                <a:spcPts val="0"/>
              </a:spcAft>
              <a:buNone/>
            </a:pPr>
            <a:r>
              <a:rPr b="0" lang="en-US">
                <a:latin typeface="Arial"/>
                <a:ea typeface="Arial"/>
                <a:cs typeface="Arial"/>
                <a:sym typeface="Arial"/>
              </a:rPr>
              <a:t>Có những công cụ khác như Apache Spark SQL cũng sử dụng JDBC để kết nối với cơ sở dữ liệu, tuy nhiên, mọi lệnh con và tùy chọn trong Sqoop đã được tối ưu hóa để có hiệu suất tốt nhất.</a:t>
            </a:r>
            <a:endParaRPr/>
          </a:p>
          <a:p>
            <a:pPr indent="0" lvl="0" marL="0" rtl="0" algn="l">
              <a:spcBef>
                <a:spcPts val="0"/>
              </a:spcBef>
              <a:spcAft>
                <a:spcPts val="0"/>
              </a:spcAft>
              <a:buNone/>
            </a:pPr>
            <a:r>
              <a:rPr b="0" lang="en-US">
                <a:latin typeface="Arial"/>
                <a:ea typeface="Arial"/>
                <a:cs typeface="Arial"/>
                <a:sym typeface="Arial"/>
              </a:rPr>
              <a:t>Apache NiFi là một công cụ khác có khả năng thay thế Sqoop bằng giao diện dựa trên GUI của nó.</a:t>
            </a:r>
            <a:endParaRPr/>
          </a:p>
          <a:p>
            <a:pPr indent="0" lvl="0" marL="0" rtl="0" algn="l">
              <a:spcBef>
                <a:spcPts val="0"/>
              </a:spcBef>
              <a:spcAft>
                <a:spcPts val="0"/>
              </a:spcAft>
              <a:buNone/>
            </a:pPr>
            <a:r>
              <a:rPr b="0" lang="en-US">
                <a:latin typeface="Arial"/>
                <a:ea typeface="Arial"/>
                <a:cs typeface="Arial"/>
                <a:sym typeface="Arial"/>
              </a:rPr>
              <a:t>Tuy nhiên, một lần nữa, khi nói đến hiệu suất, Sqoop có lợi thế.</a:t>
            </a:r>
            <a:endParaRPr/>
          </a:p>
          <a:p>
            <a:pPr indent="0" lvl="0" marL="0" rtl="0" algn="l">
              <a:spcBef>
                <a:spcPts val="0"/>
              </a:spcBef>
              <a:spcAft>
                <a:spcPts val="0"/>
              </a:spcAft>
              <a:buNone/>
            </a:pPr>
            <a:r>
              <a:rPr b="0" lang="en-US">
                <a:latin typeface="Arial"/>
                <a:ea typeface="Arial"/>
                <a:cs typeface="Arial"/>
                <a:sym typeface="Arial"/>
              </a:rPr>
              <a:t>Một số công việc chuyển đổi dữ liệu có thể mất hàng giờ để nhập một bảng từ EDW.</a:t>
            </a:r>
            <a:endParaRPr/>
          </a:p>
          <a:p>
            <a:pPr indent="0" lvl="0" marL="0" rtl="0" algn="l">
              <a:spcBef>
                <a:spcPts val="0"/>
              </a:spcBef>
              <a:spcAft>
                <a:spcPts val="0"/>
              </a:spcAft>
              <a:buNone/>
            </a:pPr>
            <a:r>
              <a:rPr b="0" lang="en-US">
                <a:latin typeface="Arial"/>
                <a:ea typeface="Arial"/>
                <a:cs typeface="Arial"/>
                <a:sym typeface="Arial"/>
              </a:rPr>
              <a:t>Kịch bản này MapReduce linh hoạt và linh hoạt một cách đáng ngạc nhiên.</a:t>
            </a:r>
            <a:endParaRPr/>
          </a:p>
          <a:p>
            <a:pPr indent="0" lvl="0" marL="0" rtl="0" algn="l">
              <a:spcBef>
                <a:spcPts val="0"/>
              </a:spcBef>
              <a:spcAft>
                <a:spcPts val="0"/>
              </a:spcAft>
              <a:buNone/>
            </a:pPr>
            <a:r>
              <a:rPr b="0" lang="en-US">
                <a:latin typeface="Arial"/>
                <a:ea typeface="Arial"/>
                <a:cs typeface="Arial"/>
                <a:sym typeface="Arial"/>
              </a:rPr>
              <a:t>Nó sẽ rất hiếm khi thất bại khi công việc đã thực sự bắt đầu thành công.</a:t>
            </a:r>
            <a:endParaRPr b="0">
              <a:latin typeface="Arial"/>
              <a:ea typeface="Arial"/>
              <a:cs typeface="Arial"/>
              <a:sym typeface="Arial"/>
            </a:endParaRPr>
          </a:p>
        </p:txBody>
      </p:sp>
      <p:sp>
        <p:nvSpPr>
          <p:cNvPr id="206" name="Google Shape;20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8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6" name="Google Shape;1996;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Kho lưu trữ nội dung chứa nội dung thực tế của các tệp luồng.</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Nói cách khác, đây là dữ liệu thực tế được chuyển đổi và di chuyển qua luồng dữ liệu.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Bản thân FlowFile có tham chiếu đến nội dung thực tế này.</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1997" name="Google Shape;1997;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p8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8" name="Google Shape;2078;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Kho lưu trữ nguồn gốc theo dõi từng thay đổi về dữ liệu trong một tệp dòng.</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Mặc dù kho lưu trữ tệp dòng liên tục thay đổi và nội dung cũ hơn bị xóa, nhưng kho lưu trữ Nguồn gốc khá đầy đủ.</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Nó đang theo dõi mọi tệp luồng trong suốt vòng đời hoàn chỉnh của nó trong luồng.</a:t>
            </a:r>
            <a:endParaRPr b="1" sz="1200">
              <a:solidFill>
                <a:schemeClr val="dk1"/>
              </a:solidFill>
              <a:latin typeface="Arial"/>
              <a:ea typeface="Arial"/>
              <a:cs typeface="Arial"/>
              <a:sym typeface="Arial"/>
            </a:endParaRPr>
          </a:p>
        </p:txBody>
      </p:sp>
      <p:sp>
        <p:nvSpPr>
          <p:cNvPr id="2079" name="Google Shape;2079;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8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6" name="Google Shape;2146;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Thảo luận với học sinh về sự tương đồng với các kiến trúc master/slave khác.</a:t>
            </a:r>
            <a:endParaRPr/>
          </a:p>
          <a:p>
            <a:pPr indent="0" lvl="0" marL="0" rtl="0" algn="l">
              <a:spcBef>
                <a:spcPts val="0"/>
              </a:spcBef>
              <a:spcAft>
                <a:spcPts val="0"/>
              </a:spcAft>
              <a:buNone/>
            </a:pPr>
            <a:r>
              <a:rPr b="0" lang="en-US">
                <a:latin typeface="Arial"/>
                <a:ea typeface="Arial"/>
                <a:cs typeface="Arial"/>
                <a:sym typeface="Arial"/>
              </a:rPr>
              <a:t>Trước đây, chúng ta đã từng thấy một số node chính nhận nhịp tim và thông tin trạng thái từ tất cả các worker node.</a:t>
            </a:r>
            <a:endParaRPr b="0">
              <a:latin typeface="Arial"/>
              <a:ea typeface="Arial"/>
              <a:cs typeface="Arial"/>
              <a:sym typeface="Arial"/>
            </a:endParaRPr>
          </a:p>
          <a:p>
            <a:pPr indent="0" lvl="0" marL="0" rtl="0" algn="l">
              <a:spcBef>
                <a:spcPts val="0"/>
              </a:spcBef>
              <a:spcAft>
                <a:spcPts val="0"/>
              </a:spcAft>
              <a:buNone/>
            </a:pPr>
            <a:r>
              <a:t/>
            </a:r>
            <a:endParaRPr b="0" u="none">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Apache NiFi có thể chạy trên một node hoặc là một phần của cụm.</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Trong trường hợp là một cụm, ZooKeeper đóng vai trò là điều phối và chịu trách nhiệm đảm bảo rằng có một Điều phối cụm được bầu chọn.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Điều này rất giống với HDFS hoặc YARN trong đó ZooKeeper chịu trách nhiệm xác định ai là node chính hiện tại trong mỗi dịch vụ này.</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Tuy nhiên, đối với việc điều phối thực tế trong cụm, điều phối của cụm sẽ chịu trách nhiệm.</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Nó nhận nhịp tim và báo cáo trạng thái từ tất cả các node tham gia.</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Sau đó, nó biết liệu có node nào bị lỗi hay không và loại bỏ node đó khỏi cụm.</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Nếu một node muốn tham gia, nó cũng đảm bảo rằng node đó ở trạng thái tham gia cụm.</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2147" name="Google Shape;2147;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p8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7" name="Google Shape;2337;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latin typeface="Arial"/>
                <a:ea typeface="Arial"/>
                <a:cs typeface="Arial"/>
                <a:sym typeface="Arial"/>
              </a:rPr>
              <a:t>[Hướng dẫn của giảng viên]</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Vai trò của Node chính khá khác so với Điều phối cụm.</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Mục đích của nó là xác định node sẽ thực thi các bộ xử lý bị giới hạn trong hoạt động của một node.</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Liệt kê nội dung của một thư mục HDFS là một ví dụ điển hình.</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Chúng tôi không muốn 10 hoặc thậm chí 100 node NiFi có khả năng nhận được cùng một danh sách thư mục.</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Điều này sẽ tạo gánh nặng cho dịch vụ HDFS và chúng tôi không cần từng người để có được danh sách đó.</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Thay vào đó, Node chính nhận danh sách đó và sau đó phát đến tất cả các node khác.</a:t>
            </a:r>
            <a:endParaRPr b="0"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0">
              <a:latin typeface="Arial"/>
              <a:ea typeface="Arial"/>
              <a:cs typeface="Arial"/>
              <a:sym typeface="Arial"/>
            </a:endParaRPr>
          </a:p>
          <a:p>
            <a:pPr indent="0" lvl="0" marL="0" rtl="0" algn="l">
              <a:lnSpc>
                <a:spcPct val="90000"/>
              </a:lnSpc>
              <a:spcBef>
                <a:spcPts val="0"/>
              </a:spcBef>
              <a:spcAft>
                <a:spcPts val="0"/>
              </a:spcAft>
              <a:buNone/>
            </a:pPr>
            <a:r>
              <a:rPr b="1" lang="en-US" u="none">
                <a:latin typeface="Arial"/>
                <a:ea typeface="Arial"/>
                <a:cs typeface="Arial"/>
                <a:sym typeface="Arial"/>
              </a:rPr>
              <a:t>[Thông điệp chính]</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Người dùng có thể làm việc từ bất kỳ node NiFi nào.</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Mỗi node NiFi cung cấp một Dịch vụ web.</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Mọi thay đổi từ bất kỳ node nào sẽ được tự động truyền đến tất cả các node khác.</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Trên thực tế, yêu cầu đối với một node mới tham gia cụm là node đó phải có canvas trống hoặc bản sao chính xác.</a:t>
            </a:r>
            <a:endParaRPr/>
          </a:p>
          <a:p>
            <a:pPr indent="0" lvl="0" marL="0" rtl="0" algn="l">
              <a:lnSpc>
                <a:spcPct val="90000"/>
              </a:lnSpc>
              <a:spcBef>
                <a:spcPts val="0"/>
              </a:spcBef>
              <a:spcAft>
                <a:spcPts val="0"/>
              </a:spcAft>
              <a:buNone/>
            </a:pPr>
            <a:r>
              <a:rPr b="0" lang="en-US" sz="1200">
                <a:solidFill>
                  <a:schemeClr val="dk1"/>
                </a:solidFill>
                <a:latin typeface="Arial"/>
                <a:ea typeface="Arial"/>
                <a:cs typeface="Arial"/>
                <a:sym typeface="Arial"/>
              </a:rPr>
              <a:t>Bất cứ khi nào một bộ xử lý chỉ yêu cầu một node duy nhất để xử lý, thì node chính sẽ đảm nhận nhiệm vụ đó.</a:t>
            </a:r>
            <a:endParaRPr b="1" sz="12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b="1" sz="1200">
              <a:solidFill>
                <a:schemeClr val="dk1"/>
              </a:solidFill>
              <a:latin typeface="Arial"/>
              <a:ea typeface="Arial"/>
              <a:cs typeface="Arial"/>
              <a:sym typeface="Arial"/>
            </a:endParaRPr>
          </a:p>
        </p:txBody>
      </p:sp>
      <p:sp>
        <p:nvSpPr>
          <p:cNvPr id="2338" name="Google Shape;2338;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p8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8" name="Google Shape;2528;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u="none"/>
          </a:p>
          <a:p>
            <a:pPr indent="0" lvl="0" marL="0" rtl="0" algn="l">
              <a:spcBef>
                <a:spcPts val="0"/>
              </a:spcBef>
              <a:spcAft>
                <a:spcPts val="0"/>
              </a:spcAft>
              <a:buNone/>
            </a:pPr>
            <a:r>
              <a:rPr b="0" lang="en-US" sz="1200">
                <a:solidFill>
                  <a:schemeClr val="dk1"/>
                </a:solidFill>
                <a:latin typeface="Arial"/>
                <a:ea typeface="Arial"/>
                <a:cs typeface="Arial"/>
                <a:sym typeface="Arial"/>
              </a:rPr>
              <a:t>GUI Apache NiFi được truy cập thông qua trình duyệt web.</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Thông thường, nó có thể truy cập được tại cổng 8080 trên bất kỳ nút nào chạy NiFi.</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sz="1200">
              <a:solidFill>
                <a:schemeClr val="dk1"/>
              </a:solidFill>
              <a:latin typeface="Arial"/>
              <a:ea typeface="Arial"/>
              <a:cs typeface="Arial"/>
              <a:sym typeface="Arial"/>
            </a:endParaRPr>
          </a:p>
          <a:p>
            <a:pPr indent="0" lvl="0" marL="0" rtl="0" algn="l">
              <a:spcBef>
                <a:spcPts val="0"/>
              </a:spcBef>
              <a:spcAft>
                <a:spcPts val="0"/>
              </a:spcAft>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(p83~91)</a:t>
            </a:r>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https://nifi.apache.org/docs/nifi-docs/html/user-guide.html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2529" name="Google Shape;2529;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8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8" name="Google Shape;2538;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ta sẽ đi qua từng phần trong vài slide tiếp theo.</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Tổng quan về các phần khác nhau của canvas.</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2539" name="Google Shape;2539;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p8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7" name="Google Shape;2567;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Chúng tôi sẽ xem xét chi tiết hơn, một số chứ không phải tất cả các mục trong menu.</a:t>
            </a:r>
            <a:endParaRPr/>
          </a:p>
          <a:p>
            <a:pPr indent="0" lvl="0" marL="0" rtl="0" algn="l">
              <a:spcBef>
                <a:spcPts val="0"/>
              </a:spcBef>
              <a:spcAft>
                <a:spcPts val="0"/>
              </a:spcAft>
              <a:buNone/>
            </a:pPr>
            <a:r>
              <a:rPr b="0" lang="en-US">
                <a:latin typeface="Arial"/>
                <a:ea typeface="Arial"/>
                <a:cs typeface="Arial"/>
                <a:sym typeface="Arial"/>
              </a:rPr>
              <a:t>Trong slide này, chỉ cần giới thiệu các tùy chọn này hiện có tại đây.</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Một điểm quan trọng đối với học sinh là menu Trợ giúp.</a:t>
            </a:r>
            <a:endParaRPr/>
          </a:p>
          <a:p>
            <a:pPr indent="0" lvl="0" marL="0" rtl="0" algn="l">
              <a:spcBef>
                <a:spcPts val="0"/>
              </a:spcBef>
              <a:spcAft>
                <a:spcPts val="0"/>
              </a:spcAft>
              <a:buNone/>
            </a:pPr>
            <a:r>
              <a:rPr b="0" lang="en-US">
                <a:latin typeface="Arial"/>
                <a:ea typeface="Arial"/>
                <a:cs typeface="Arial"/>
                <a:sym typeface="Arial"/>
              </a:rPr>
              <a:t>Nguồn thông tin tốt nhất về phiên bản NiFi hiện tại mà học sinh đang chạy nằm trong menu Trợ giúp đó.</a:t>
            </a:r>
            <a:endParaRPr/>
          </a:p>
          <a:p>
            <a:pPr indent="0" lvl="0" marL="0" rtl="0" algn="l">
              <a:spcBef>
                <a:spcPts val="0"/>
              </a:spcBef>
              <a:spcAft>
                <a:spcPts val="0"/>
              </a:spcAft>
              <a:buNone/>
            </a:pPr>
            <a:r>
              <a:rPr b="0" lang="en-US">
                <a:latin typeface="Arial"/>
                <a:ea typeface="Arial"/>
                <a:cs typeface="Arial"/>
                <a:sym typeface="Arial"/>
              </a:rPr>
              <a:t>Họ cũng có thể tìm thấy thông tin trên web, nhưng phiên bản có thể khác và hướng dẫn không áp dụng được.</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Giới thiệu các tùy chọn khác nhau có sẵn trong Global Menu</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2568" name="Google Shape;2568;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p8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7" name="Google Shape;2577;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u="none">
                <a:latin typeface="Arial"/>
                <a:ea typeface="Arial"/>
                <a:cs typeface="Arial"/>
                <a:sym typeface="Arial"/>
              </a:rPr>
              <a:t>[Thông điệp chính]</a:t>
            </a:r>
            <a:endParaRPr u="none"/>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Người dùng có thể sử dụng tùy chọn Tìm kiếm để nhanh chóng tìm thấy bất kỳ thành phần nào.</a:t>
            </a:r>
            <a:endParaRPr b="1" sz="1200">
              <a:solidFill>
                <a:schemeClr val="dk1"/>
              </a:solidFill>
              <a:latin typeface="Arial"/>
              <a:ea typeface="Arial"/>
              <a:cs typeface="Arial"/>
              <a:sym typeface="Arial"/>
            </a:endParaRPr>
          </a:p>
        </p:txBody>
      </p:sp>
      <p:sp>
        <p:nvSpPr>
          <p:cNvPr id="2578" name="Google Shape;2578;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p8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7" name="Google Shape;2587;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Mục đích của loạt slide tiếp theo là cung cấp cho sinh viên cái nhìn tổng quan về các thành phần giao diện người dùng khác nhau trong Apache NiFi.</a:t>
            </a:r>
            <a:endParaRPr/>
          </a:p>
          <a:p>
            <a:pPr indent="0" lvl="0" marL="0" rtl="0" algn="l">
              <a:spcBef>
                <a:spcPts val="0"/>
              </a:spcBef>
              <a:spcAft>
                <a:spcPts val="0"/>
              </a:spcAft>
              <a:buNone/>
            </a:pPr>
            <a:r>
              <a:rPr b="0" lang="en-US">
                <a:latin typeface="Arial"/>
                <a:ea typeface="Arial"/>
                <a:cs typeface="Arial"/>
                <a:sym typeface="Arial"/>
              </a:rPr>
              <a:t>Không đi vào chi tiết trong các slide này.</a:t>
            </a:r>
            <a:endParaRPr/>
          </a:p>
          <a:p>
            <a:pPr indent="0" lvl="0" marL="0" rtl="0" algn="l">
              <a:spcBef>
                <a:spcPts val="0"/>
              </a:spcBef>
              <a:spcAft>
                <a:spcPts val="0"/>
              </a:spcAft>
              <a:buNone/>
            </a:pPr>
            <a:r>
              <a:rPr b="0" lang="en-US">
                <a:latin typeface="Arial"/>
                <a:ea typeface="Arial"/>
                <a:cs typeface="Arial"/>
                <a:sym typeface="Arial"/>
              </a:rPr>
              <a:t>Chúng ta sẽ đề cập đến tất cả chúng một cách chi tiết sau phần tổng quan.</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Mỗi thành phần trong thanh công cụ sẽ được đề cập rộng rãi trong phần có liên quan.</a:t>
            </a:r>
            <a:endParaRPr b="0">
              <a:latin typeface="Arial"/>
              <a:ea typeface="Arial"/>
              <a:cs typeface="Arial"/>
              <a:sym typeface="Arial"/>
            </a:endParaRPr>
          </a:p>
          <a:p>
            <a:pPr indent="0" lvl="0" marL="0" rtl="0" algn="l">
              <a:spcBef>
                <a:spcPts val="0"/>
              </a:spcBef>
              <a:spcAft>
                <a:spcPts val="0"/>
              </a:spcAft>
              <a:buNone/>
            </a:pPr>
            <a:r>
              <a:t/>
            </a:r>
            <a:endParaRPr b="0" u="none">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Thanh công cụ thành phần được giới thiệu.</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Đây có lẽ là thành phần canvas nhất.</a:t>
            </a:r>
            <a:endParaRPr b="0" sz="1200">
              <a:solidFill>
                <a:schemeClr val="dk1"/>
              </a:solidFill>
              <a:latin typeface="Arial"/>
              <a:ea typeface="Arial"/>
              <a:cs typeface="Arial"/>
              <a:sym typeface="Arial"/>
            </a:endParaRPr>
          </a:p>
        </p:txBody>
      </p:sp>
      <p:sp>
        <p:nvSpPr>
          <p:cNvPr id="2588" name="Google Shape;2588;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p9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9" name="Google Shape;2629;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Khi học sinh bắt đầu tạo luồng dữ liệu, họ sẽ làm quen với các chỉ báo trạng thái này.</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Giới thiệu Thanh trạng thái.</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Thanh trạng thái được chia thành các phần hợp lý.</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Mỗi phần như vậy đã được phân chia và giới thiệu.</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2630" name="Google Shape;2630;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Điểm mấu chốt khi so sánh Sqoop 1 và Sqoop 2 là Sqoop 1 là ứng dụng phía máy khách trong khi Sqoop 2 là ứng dụng máy khách-máy chủ.</a:t>
            </a:r>
            <a:endParaRPr/>
          </a:p>
          <a:p>
            <a:pPr indent="0" lvl="0" marL="0" rtl="0" algn="l">
              <a:spcBef>
                <a:spcPts val="0"/>
              </a:spcBef>
              <a:spcAft>
                <a:spcPts val="0"/>
              </a:spcAft>
              <a:buNone/>
            </a:pPr>
            <a:r>
              <a:rPr b="0" lang="en-US">
                <a:latin typeface="Arial"/>
                <a:ea typeface="Arial"/>
                <a:cs typeface="Arial"/>
                <a:sym typeface="Arial"/>
              </a:rPr>
              <a:t>Người dùng Sqoop 2 kết nối thông qua Máy chủ Sqoop.</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Học sinh có thể không quen thuộc với JDBC.</a:t>
            </a:r>
            <a:endParaRPr/>
          </a:p>
          <a:p>
            <a:pPr indent="0" lvl="0" marL="0" rtl="0" algn="l">
              <a:spcBef>
                <a:spcPts val="0"/>
              </a:spcBef>
              <a:spcAft>
                <a:spcPts val="0"/>
              </a:spcAft>
              <a:buNone/>
            </a:pPr>
            <a:r>
              <a:rPr b="0" lang="en-US">
                <a:latin typeface="Arial"/>
                <a:ea typeface="Arial"/>
                <a:cs typeface="Arial"/>
                <a:sym typeface="Arial"/>
              </a:rPr>
              <a:t>Đừng dành nhiều thời gian để cố gắng giải thích nó vì nó sẽ ngăn cản chủ đề chính.</a:t>
            </a:r>
            <a:endParaRPr/>
          </a:p>
          <a:p>
            <a:pPr indent="0" lvl="0" marL="0" rtl="0" algn="l">
              <a:spcBef>
                <a:spcPts val="0"/>
              </a:spcBef>
              <a:spcAft>
                <a:spcPts val="0"/>
              </a:spcAft>
              <a:buNone/>
            </a:pPr>
            <a:r>
              <a:rPr b="0" lang="en-US">
                <a:latin typeface="Arial"/>
                <a:ea typeface="Arial"/>
                <a:cs typeface="Arial"/>
                <a:sym typeface="Arial"/>
              </a:rPr>
              <a:t>Kết nối cơ sở dữ liệu Java là một giao diện lập trình ứng dụng cho ngôn ngữ lập trình Java, giao diện này xác định cách máy khách có thể truy cập cơ sở dữ liệu.</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Nó là một công nghệ truy cập dữ liệu dựa trên Java được sử dụng để kết nối cơ sở dữ liệu Java.</a:t>
            </a:r>
            <a:endParaRPr/>
          </a:p>
          <a:p>
            <a:pPr indent="0" lvl="0" marL="0" rtl="0" algn="l">
              <a:spcBef>
                <a:spcPts val="0"/>
              </a:spcBef>
              <a:spcAft>
                <a:spcPts val="0"/>
              </a:spcAft>
              <a:buNone/>
            </a:pPr>
            <a:r>
              <a:rPr b="0" lang="en-US">
                <a:latin typeface="Arial"/>
                <a:ea typeface="Arial"/>
                <a:cs typeface="Arial"/>
                <a:sym typeface="Arial"/>
              </a:rPr>
              <a:t>Nó là một phần của nền tảng Java Standard Edition, từ Oracle Corporation.</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rtl="0" algn="l">
              <a:spcBef>
                <a:spcPts val="0"/>
              </a:spcBef>
              <a:spcAft>
                <a:spcPts val="0"/>
              </a:spcAft>
              <a:buNone/>
            </a:pPr>
            <a:r>
              <a:rPr b="0" lang="en-US">
                <a:latin typeface="Arial"/>
                <a:ea typeface="Arial"/>
                <a:cs typeface="Arial"/>
                <a:sym typeface="Arial"/>
              </a:rPr>
              <a:t>Phiên bản ban đầu của Sqoop là một ứng dụng phía máy khách.</a:t>
            </a:r>
            <a:endParaRPr/>
          </a:p>
          <a:p>
            <a:pPr indent="0" lvl="0" marL="0" rtl="0" algn="l">
              <a:spcBef>
                <a:spcPts val="0"/>
              </a:spcBef>
              <a:spcAft>
                <a:spcPts val="0"/>
              </a:spcAft>
              <a:buNone/>
            </a:pPr>
            <a:r>
              <a:rPr b="0" lang="en-US">
                <a:latin typeface="Arial"/>
                <a:ea typeface="Arial"/>
                <a:cs typeface="Arial"/>
                <a:sym typeface="Arial"/>
              </a:rPr>
              <a:t>Máy khách truy cập trực tiếp cơ sở dữ liệu thông qua các trình kết nối JDBC bằng tác vụ Bản đồ.</a:t>
            </a:r>
            <a:endParaRPr/>
          </a:p>
          <a:p>
            <a:pPr indent="0" lvl="0" marL="0" rtl="0" algn="l">
              <a:spcBef>
                <a:spcPts val="0"/>
              </a:spcBef>
              <a:spcAft>
                <a:spcPts val="0"/>
              </a:spcAft>
              <a:buNone/>
            </a:pPr>
            <a:r>
              <a:rPr b="0" lang="en-US">
                <a:latin typeface="Arial"/>
                <a:ea typeface="Arial"/>
                <a:cs typeface="Arial"/>
                <a:sym typeface="Arial"/>
              </a:rPr>
              <a:t>Tuy nhiên, sau khi tạo Sqoop 1, một số hạn chế đã được xác định và đã được sửa trong Sqoop 2.</a:t>
            </a:r>
            <a:endParaRPr b="0">
              <a:latin typeface="Arial"/>
              <a:ea typeface="Arial"/>
              <a:cs typeface="Arial"/>
              <a:sym typeface="Arial"/>
            </a:endParaRPr>
          </a:p>
        </p:txBody>
      </p:sp>
      <p:sp>
        <p:nvSpPr>
          <p:cNvPr id="222" name="Google Shape;22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0" name="Shape 2650"/>
        <p:cNvGrpSpPr/>
        <p:nvPr/>
      </p:nvGrpSpPr>
      <p:grpSpPr>
        <a:xfrm>
          <a:off x="0" y="0"/>
          <a:ext cx="0" cy="0"/>
          <a:chOff x="0" y="0"/>
          <a:chExt cx="0" cy="0"/>
        </a:xfrm>
      </p:grpSpPr>
      <p:sp>
        <p:nvSpPr>
          <p:cNvPr id="2651" name="Google Shape;2651;p8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2" name="Google Shape;2652;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300"/>
              <a:buFont typeface="Arial"/>
              <a:buNone/>
            </a:pPr>
            <a:r>
              <a:rPr b="1" lang="en-US">
                <a:latin typeface="Arial"/>
                <a:ea typeface="Arial"/>
                <a:cs typeface="Arial"/>
                <a:sym typeface="Arial"/>
              </a:rPr>
              <a:t>[Hướng dẫn của giảng viên]</a:t>
            </a:r>
            <a:endParaRPr>
              <a:latin typeface="Arial"/>
              <a:ea typeface="Arial"/>
              <a:cs typeface="Arial"/>
              <a:sym typeface="Arial"/>
            </a:endParaRPr>
          </a:p>
          <a:p>
            <a:pPr indent="0" lvl="0" marL="0" rtl="0" algn="l">
              <a:lnSpc>
                <a:spcPct val="80000"/>
              </a:lnSpc>
              <a:spcBef>
                <a:spcPts val="0"/>
              </a:spcBef>
              <a:spcAft>
                <a:spcPts val="0"/>
              </a:spcAft>
              <a:buNone/>
            </a:pPr>
            <a:r>
              <a:rPr lang="en-US">
                <a:latin typeface="Arial"/>
                <a:ea typeface="Arial"/>
                <a:cs typeface="Arial"/>
                <a:sym typeface="Arial"/>
              </a:rPr>
              <a:t>Bài này gồm Sáu phần.</a:t>
            </a:r>
            <a:endParaRPr sz="2100"/>
          </a:p>
          <a:p>
            <a:pPr indent="0" lvl="0" marL="0" rtl="0" algn="l">
              <a:lnSpc>
                <a:spcPct val="80000"/>
              </a:lnSpc>
              <a:spcBef>
                <a:spcPts val="0"/>
              </a:spcBef>
              <a:spcAft>
                <a:spcPts val="0"/>
              </a:spcAft>
              <a:buNone/>
            </a:pPr>
            <a:r>
              <a:rPr lang="en-US">
                <a:latin typeface="Arial"/>
                <a:ea typeface="Arial"/>
                <a:cs typeface="Arial"/>
                <a:sym typeface="Arial"/>
              </a:rPr>
              <a:t>Phần 1: Đầu tiên chúng ta đề cập đến các tính năng chính của NiFi. Sau đó, chúng ta làm theo việc xác định từng khái niệm và thành phần cốt lõi của NiFi bao gồm FlowFile, Bộ xử lý, Kết nối, Nhóm quy trình, Bộ điều khiển luồng. Cuối cùng, chúng ta đề cập đến Kiến trúc NiFi.</a:t>
            </a:r>
            <a:endParaRPr sz="2100"/>
          </a:p>
          <a:p>
            <a:pPr indent="0" lvl="0" marL="0" rtl="0" algn="l">
              <a:lnSpc>
                <a:spcPct val="80000"/>
              </a:lnSpc>
              <a:spcBef>
                <a:spcPts val="0"/>
              </a:spcBef>
              <a:spcAft>
                <a:spcPts val="0"/>
              </a:spcAft>
              <a:buNone/>
            </a:pPr>
            <a:r>
              <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b="1" lang="en-US" u="sng">
                <a:latin typeface="Arial"/>
                <a:ea typeface="Arial"/>
                <a:cs typeface="Arial"/>
                <a:sym typeface="Arial"/>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endParaRPr b="1" u="sng">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t/>
            </a:r>
            <a:endParaRPr b="1" u="sng">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ta đề cập đến từng danh mục và mô tả ngắn gọn một số bộ xử lý được sử dụng phổ biến hơn trong mỗi danh mục.</a:t>
            </a:r>
            <a:endParaRPr sz="2100"/>
          </a:p>
          <a:p>
            <a:pPr indent="0" lvl="0" marL="0" marR="0" rtl="0" algn="l">
              <a:lnSpc>
                <a:spcPct val="80000"/>
              </a:lnSpc>
              <a:spcBef>
                <a:spcPts val="90"/>
              </a:spcBef>
              <a:spcAft>
                <a:spcPts val="0"/>
              </a:spcAft>
              <a:buClr>
                <a:schemeClr val="dk1"/>
              </a:buClr>
              <a:buSzPts val="300"/>
              <a:buFont typeface="Arial"/>
              <a:buNone/>
            </a:pPr>
            <a:r>
              <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Phần 4: Phần này giới thiệu khái niệm về Kết nối và Mối quan hệ. Chúng ta tìm hiểu cách tạo kết nối giữa các bộ xử lý dựa trên các mối quan hệ. Chúng tôi thấy rằng các kết nối có khả năng xếp hàng vào bộ đệm lưu trữ FlowFiles.</a:t>
            </a:r>
            <a:endParaRPr sz="2100"/>
          </a:p>
          <a:p>
            <a:pPr indent="0" lvl="0" marL="0" marR="0" rtl="0" algn="l">
              <a:lnSpc>
                <a:spcPct val="80000"/>
              </a:lnSpc>
              <a:spcBef>
                <a:spcPts val="90"/>
              </a:spcBef>
              <a:spcAft>
                <a:spcPts val="0"/>
              </a:spcAft>
              <a:buClr>
                <a:schemeClr val="dk1"/>
              </a:buClr>
              <a:buSzPts val="300"/>
              <a:buFont typeface="Arial"/>
              <a:buNone/>
            </a:pPr>
            <a:r>
              <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Phần 5 : Trong Phần này, học sinh học cách kết hợp các bộ xử lý và kết nối với nhau để tạo ra các luồng dữ liệu thực tế.</a:t>
            </a:r>
            <a:endParaRPr sz="2100"/>
          </a:p>
          <a:p>
            <a:pPr indent="0" lvl="0" marL="0" marR="0" rtl="0" algn="l">
              <a:lnSpc>
                <a:spcPct val="80000"/>
              </a:lnSpc>
              <a:spcBef>
                <a:spcPts val="90"/>
              </a:spcBef>
              <a:spcAft>
                <a:spcPts val="0"/>
              </a:spcAft>
              <a:buClr>
                <a:schemeClr val="dk1"/>
              </a:buClr>
              <a:buSzPts val="300"/>
              <a:buFont typeface="Arial"/>
              <a:buNone/>
            </a:pPr>
            <a:r>
              <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Phần 6: Trong Phần này, học sinh tìm hiểu cách nhóm các luồng dữ liệu theo nhóm để tạo Nhóm Quy trình.</a:t>
            </a:r>
            <a:endParaRPr sz="2100"/>
          </a:p>
          <a:p>
            <a:pPr indent="0" lvl="0" marL="0" marR="0" rtl="0" algn="l">
              <a:lnSpc>
                <a:spcPct val="80000"/>
              </a:lnSpc>
              <a:spcBef>
                <a:spcPts val="90"/>
              </a:spcBef>
              <a:spcAft>
                <a:spcPts val="0"/>
              </a:spcAft>
              <a:buClr>
                <a:schemeClr val="dk1"/>
              </a:buClr>
              <a:buSzPts val="300"/>
              <a:buFont typeface="Arial"/>
              <a:buNone/>
            </a:pPr>
            <a:r>
              <a:rPr lang="en-US">
                <a:latin typeface="Arial"/>
                <a:ea typeface="Arial"/>
                <a:cs typeface="Arial"/>
                <a:sym typeface="Arial"/>
              </a:rPr>
              <a:t>PG có thể được sử dụng để kết hợp một cách hợp lý các luồng dữ liệu có thể được sử dụng lại cũng như được lưu dưới dạng mẫu.</a:t>
            </a:r>
            <a:endParaRPr>
              <a:latin typeface="Arial"/>
              <a:ea typeface="Arial"/>
              <a:cs typeface="Arial"/>
              <a:sym typeface="Arial"/>
            </a:endParaRPr>
          </a:p>
          <a:p>
            <a:pPr indent="0" lvl="0" marL="0" marR="0" rtl="0" algn="l">
              <a:lnSpc>
                <a:spcPct val="80000"/>
              </a:lnSpc>
              <a:spcBef>
                <a:spcPts val="90"/>
              </a:spcBef>
              <a:spcAft>
                <a:spcPts val="0"/>
              </a:spcAft>
              <a:buClr>
                <a:schemeClr val="dk1"/>
              </a:buClr>
              <a:buSzPts val="300"/>
              <a:buFont typeface="Arial"/>
              <a:buNone/>
            </a:pPr>
            <a:r>
              <a:t/>
            </a:r>
            <a:endParaRPr u="sng">
              <a:latin typeface="Arial"/>
              <a:ea typeface="Arial"/>
              <a:cs typeface="Arial"/>
              <a:sym typeface="Arial"/>
            </a:endParaRPr>
          </a:p>
          <a:p>
            <a:pPr indent="0" lvl="0" marL="0" rtl="0" algn="l">
              <a:lnSpc>
                <a:spcPct val="80000"/>
              </a:lnSpc>
              <a:spcBef>
                <a:spcPts val="0"/>
              </a:spcBef>
              <a:spcAft>
                <a:spcPts val="0"/>
              </a:spcAft>
              <a:buNone/>
            </a:pPr>
            <a:r>
              <a:rPr b="1" lang="en-US" u="none">
                <a:latin typeface="Arial"/>
                <a:ea typeface="Arial"/>
                <a:cs typeface="Arial"/>
                <a:sym typeface="Arial"/>
              </a:rPr>
              <a:t>[Thông điệp chính]</a:t>
            </a:r>
            <a:endParaRPr u="none">
              <a:latin typeface="Arial"/>
              <a:ea typeface="Arial"/>
              <a:cs typeface="Arial"/>
              <a:sym typeface="Arial"/>
            </a:endParaRPr>
          </a:p>
          <a:p>
            <a:pPr indent="0" lvl="0" marL="0" rtl="0" algn="l">
              <a:lnSpc>
                <a:spcPct val="600000"/>
              </a:lnSpc>
              <a:spcBef>
                <a:spcPts val="1000"/>
              </a:spcBef>
              <a:spcAft>
                <a:spcPts val="0"/>
              </a:spcAft>
              <a:buNone/>
            </a:pPr>
            <a:r>
              <a:rPr lang="en-US">
                <a:latin typeface="Arial"/>
                <a:ea typeface="Arial"/>
                <a:cs typeface="Arial"/>
                <a:sym typeface="Arial"/>
              </a:rPr>
              <a:t>Trong bài này, bạn sẽ học được</a:t>
            </a:r>
            <a:endParaRPr>
              <a:latin typeface="Arial"/>
              <a:ea typeface="Arial"/>
              <a:cs typeface="Arial"/>
              <a:sym typeface="Arial"/>
            </a:endParaRPr>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 khái niệm và thành phần cốt lõi của Apache NiFi.</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Giao diện người dùng tổng thể cho Apache NiFi.</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 bộ xử lý Apache NiFi thường được sử dụng trong mỗi danh mục.</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Cách tạo kết nối giữa các bộ xử lý dựa trên các mối quan hệ.</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Cách đặt bộ xử lý và kết nối với nhau để tạo luồng dữ liệu thực tế.</a:t>
            </a:r>
            <a:endParaRPr sz="2100"/>
          </a:p>
          <a:p>
            <a:pPr indent="-228600" lvl="0" marL="171450" rtl="0" algn="l">
              <a:lnSpc>
                <a:spcPct val="600000"/>
              </a:lnSpc>
              <a:spcBef>
                <a:spcPts val="1000"/>
              </a:spcBef>
              <a:spcAft>
                <a:spcPts val="0"/>
              </a:spcAft>
              <a:buClr>
                <a:schemeClr val="dk1"/>
              </a:buClr>
              <a:buSzPts val="1200"/>
              <a:buFont typeface="Arial"/>
              <a:buChar char="•"/>
            </a:pPr>
            <a:r>
              <a:rPr lang="en-US">
                <a:latin typeface="Arial"/>
                <a:ea typeface="Arial"/>
                <a:cs typeface="Arial"/>
                <a:sym typeface="Arial"/>
              </a:rPr>
              <a:t>Cách nhóm các luồng dữ liệu theo nhóm để tạo Nhóm quy trình.</a:t>
            </a:r>
            <a:endParaRPr>
              <a:latin typeface="Arial"/>
              <a:ea typeface="Arial"/>
              <a:cs typeface="Arial"/>
              <a:sym typeface="Arial"/>
            </a:endParaRPr>
          </a:p>
        </p:txBody>
      </p:sp>
      <p:sp>
        <p:nvSpPr>
          <p:cNvPr id="2653" name="Google Shape;2653;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p9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1" name="Google Shape;2671;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Nhiều sinh viên có thể thấy điều hướng của canvas NiFi khó hiểu ngay từ đầu.</a:t>
            </a:r>
            <a:endParaRPr/>
          </a:p>
          <a:p>
            <a:pPr indent="0" lvl="0" marL="0" rtl="0" algn="l">
              <a:spcBef>
                <a:spcPts val="0"/>
              </a:spcBef>
              <a:spcAft>
                <a:spcPts val="0"/>
              </a:spcAft>
              <a:buNone/>
            </a:pPr>
            <a:r>
              <a:rPr b="0" lang="en-US">
                <a:latin typeface="Arial"/>
                <a:ea typeface="Arial"/>
                <a:cs typeface="Arial"/>
                <a:sym typeface="Arial"/>
              </a:rPr>
              <a:t>Bảng Điều hướng có thể hữu ích.</a:t>
            </a:r>
            <a:endParaRPr/>
          </a:p>
          <a:p>
            <a:pPr indent="0" lvl="0" marL="0" rtl="0" algn="l">
              <a:spcBef>
                <a:spcPts val="0"/>
              </a:spcBef>
              <a:spcAft>
                <a:spcPts val="0"/>
              </a:spcAft>
              <a:buNone/>
            </a:pPr>
            <a:r>
              <a:rPr b="0" lang="en-US">
                <a:latin typeface="Arial"/>
                <a:ea typeface="Arial"/>
                <a:cs typeface="Arial"/>
                <a:sym typeface="Arial"/>
              </a:rPr>
              <a:t>Đầu tiên, hãy nghĩ về khung vẽ nền như một đối tượng.</a:t>
            </a:r>
            <a:endParaRPr/>
          </a:p>
          <a:p>
            <a:pPr indent="0" lvl="0" marL="0" rtl="0" algn="l">
              <a:spcBef>
                <a:spcPts val="0"/>
              </a:spcBef>
              <a:spcAft>
                <a:spcPts val="0"/>
              </a:spcAft>
              <a:buNone/>
            </a:pPr>
            <a:r>
              <a:rPr b="0" lang="en-US">
                <a:latin typeface="Arial"/>
                <a:ea typeface="Arial"/>
                <a:cs typeface="Arial"/>
                <a:sym typeface="Arial"/>
              </a:rPr>
              <a:t>Điều đó có nghĩa là bạn có thể nhấp vào nó và kéo nó xung quanh để di chuyển canvas.</a:t>
            </a:r>
            <a:endParaRPr/>
          </a:p>
          <a:p>
            <a:pPr indent="0" lvl="0" marL="0" rtl="0" algn="l">
              <a:spcBef>
                <a:spcPts val="0"/>
              </a:spcBef>
              <a:spcAft>
                <a:spcPts val="0"/>
              </a:spcAft>
              <a:buNone/>
            </a:pPr>
            <a:r>
              <a:rPr b="0" lang="en-US">
                <a:latin typeface="Arial"/>
                <a:ea typeface="Arial"/>
                <a:cs typeface="Arial"/>
                <a:sym typeface="Arial"/>
              </a:rPr>
              <a:t>Ngoài ra, hãy sử dụng biểu tượng Điều hướng Canvas để di chuyển xung quanh.</a:t>
            </a:r>
            <a:endParaRPr/>
          </a:p>
          <a:p>
            <a:pPr indent="0" lvl="0" marL="0" rtl="0" algn="l">
              <a:spcBef>
                <a:spcPts val="0"/>
              </a:spcBef>
              <a:spcAft>
                <a:spcPts val="0"/>
              </a:spcAft>
              <a:buNone/>
            </a:pPr>
            <a:r>
              <a:rPr b="0" lang="en-US">
                <a:latin typeface="Arial"/>
                <a:ea typeface="Arial"/>
                <a:cs typeface="Arial"/>
                <a:sym typeface="Arial"/>
              </a:rPr>
              <a:t>Bạn có thể di chuyển biểu tượng Điều hướng canvas sang bên phải hoặc bên trái để nhanh chóng điều hướng đến một vùng trống trên canvas.</a:t>
            </a:r>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Chọn nhiều mục cũng có thể gây nhầm lẫn.</a:t>
            </a:r>
            <a:endParaRPr/>
          </a:p>
          <a:p>
            <a:pPr indent="0" lvl="0" marL="0" rtl="0" algn="l">
              <a:spcBef>
                <a:spcPts val="0"/>
              </a:spcBef>
              <a:spcAft>
                <a:spcPts val="0"/>
              </a:spcAft>
              <a:buNone/>
            </a:pPr>
            <a:r>
              <a:rPr b="0" lang="en-US">
                <a:latin typeface="Arial"/>
                <a:ea typeface="Arial"/>
                <a:cs typeface="Arial"/>
                <a:sym typeface="Arial"/>
              </a:rPr>
              <a:t>Người dùng có thể giữ phím shift, đồng thời nhấp và kéo qua nhiều mục hoặc giữ phím shift trong khi chọn từng mục.</a:t>
            </a:r>
            <a:endParaRPr b="0">
              <a:latin typeface="Arial"/>
              <a:ea typeface="Arial"/>
              <a:cs typeface="Arial"/>
              <a:sym typeface="Arial"/>
            </a:endParaRPr>
          </a:p>
          <a:p>
            <a:pPr indent="0" lvl="0" marL="0" rtl="0" algn="l">
              <a:spcBef>
                <a:spcPts val="0"/>
              </a:spcBef>
              <a:spcAft>
                <a:spcPts val="0"/>
              </a:spcAft>
              <a:buNone/>
            </a:pPr>
            <a:r>
              <a:t/>
            </a:r>
            <a:endParaRPr b="0" u="none">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Bảng điều hướng là một cách tùy chọn để điều hướng xung quanh NiFi Canvas.</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p:txBody>
      </p:sp>
      <p:sp>
        <p:nvSpPr>
          <p:cNvPr id="2672" name="Google Shape;2672;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p9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5" name="Google Shape;2695;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Các biểu tượng được bật sẽ phụ thuộc vào đối tượng bạn hiện đã chọn.</a:t>
            </a:r>
            <a:endParaRPr/>
          </a:p>
          <a:p>
            <a:pPr indent="0" lvl="0" marL="0" rtl="0" algn="l">
              <a:spcBef>
                <a:spcPts val="0"/>
              </a:spcBef>
              <a:spcAft>
                <a:spcPts val="0"/>
              </a:spcAft>
              <a:buNone/>
            </a:pPr>
            <a:r>
              <a:rPr b="0" lang="en-US">
                <a:latin typeface="Arial"/>
                <a:ea typeface="Arial"/>
                <a:cs typeface="Arial"/>
                <a:sym typeface="Arial"/>
              </a:rPr>
              <a:t>Nếu bộ xử lý được chọn, nhiều tùy chọn hơn sẽ được bật.</a:t>
            </a:r>
            <a:endParaRPr/>
          </a:p>
          <a:p>
            <a:pPr indent="0" lvl="0" marL="0" rtl="0" algn="l">
              <a:spcBef>
                <a:spcPts val="0"/>
              </a:spcBef>
              <a:spcAft>
                <a:spcPts val="0"/>
              </a:spcAft>
              <a:buNone/>
            </a:pPr>
            <a:r>
              <a:rPr b="0" lang="en-US">
                <a:latin typeface="Arial"/>
                <a:ea typeface="Arial"/>
                <a:cs typeface="Arial"/>
                <a:sym typeface="Arial"/>
              </a:rPr>
              <a:t>Nếu khung vẽ được chọn là ít hơn, các kết nối cũng có ít tùy chọn hơn.</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0" lang="en-US">
                <a:latin typeface="Arial"/>
                <a:ea typeface="Arial"/>
                <a:cs typeface="Arial"/>
                <a:sym typeface="Arial"/>
              </a:rPr>
              <a:t>Bảng thao tác cho phép người dùng bật, tắt (các) mục đang được chọn.</a:t>
            </a:r>
            <a:endParaRPr b="0">
              <a:latin typeface="Arial"/>
              <a:ea typeface="Arial"/>
              <a:cs typeface="Arial"/>
              <a:sym typeface="Arial"/>
            </a:endParaRPr>
          </a:p>
          <a:p>
            <a:pPr indent="-285750" lvl="0" marL="285750" marR="0" rtl="0" algn="l">
              <a:lnSpc>
                <a:spcPct val="100000"/>
              </a:lnSpc>
              <a:spcBef>
                <a:spcPts val="360"/>
              </a:spcBef>
              <a:spcAft>
                <a:spcPts val="0"/>
              </a:spcAft>
              <a:buClr>
                <a:schemeClr val="dk1"/>
              </a:buClr>
              <a:buSzPts val="1200"/>
              <a:buFont typeface="Arial"/>
              <a:buChar char="•"/>
            </a:pPr>
            <a:r>
              <a:rPr b="0" lang="en-US">
                <a:latin typeface="Arial"/>
                <a:ea typeface="Arial"/>
                <a:cs typeface="Arial"/>
                <a:sym typeface="Arial"/>
              </a:rPr>
              <a:t>Chạy hoặc dừng một bộ xử lý đã chọn hoặc tất cả các bộ xử lý trên canvas (nếu canvas được chọn)</a:t>
            </a:r>
            <a:endParaRPr/>
          </a:p>
          <a:p>
            <a:pPr indent="-285750" lvl="0" marL="285750" marR="0" rtl="0" algn="l">
              <a:lnSpc>
                <a:spcPct val="100000"/>
              </a:lnSpc>
              <a:spcBef>
                <a:spcPts val="360"/>
              </a:spcBef>
              <a:spcAft>
                <a:spcPts val="0"/>
              </a:spcAft>
              <a:buClr>
                <a:schemeClr val="dk1"/>
              </a:buClr>
              <a:buSzPts val="1200"/>
              <a:buFont typeface="Arial"/>
              <a:buChar char="•"/>
            </a:pPr>
            <a:r>
              <a:rPr b="0" lang="en-US">
                <a:latin typeface="Arial"/>
                <a:ea typeface="Arial"/>
                <a:cs typeface="Arial"/>
                <a:sym typeface="Arial"/>
              </a:rPr>
              <a:t>Tạo hoặc tải lên các mẫu.</a:t>
            </a:r>
            <a:endParaRPr/>
          </a:p>
          <a:p>
            <a:pPr indent="-285750" lvl="0" marL="285750" marR="0" rtl="0" algn="l">
              <a:lnSpc>
                <a:spcPct val="100000"/>
              </a:lnSpc>
              <a:spcBef>
                <a:spcPts val="360"/>
              </a:spcBef>
              <a:spcAft>
                <a:spcPts val="0"/>
              </a:spcAft>
              <a:buClr>
                <a:schemeClr val="dk1"/>
              </a:buClr>
              <a:buSzPts val="1200"/>
              <a:buFont typeface="Arial"/>
              <a:buChar char="•"/>
            </a:pPr>
            <a:r>
              <a:rPr b="0" lang="en-US">
                <a:latin typeface="Arial"/>
                <a:ea typeface="Arial"/>
                <a:cs typeface="Arial"/>
                <a:sym typeface="Arial"/>
              </a:rPr>
              <a:t>Sao chép hoặc dán các mục (hoặc nhóm các mục)</a:t>
            </a:r>
            <a:endParaRPr/>
          </a:p>
          <a:p>
            <a:pPr indent="-285750" lvl="0" marL="285750" marR="0" rtl="0" algn="l">
              <a:lnSpc>
                <a:spcPct val="100000"/>
              </a:lnSpc>
              <a:spcBef>
                <a:spcPts val="360"/>
              </a:spcBef>
              <a:spcAft>
                <a:spcPts val="0"/>
              </a:spcAft>
              <a:buClr>
                <a:schemeClr val="dk1"/>
              </a:buClr>
              <a:buSzPts val="1200"/>
              <a:buFont typeface="Arial"/>
              <a:buChar char="•"/>
            </a:pPr>
            <a:r>
              <a:rPr b="0" lang="en-US">
                <a:latin typeface="Arial"/>
                <a:ea typeface="Arial"/>
                <a:cs typeface="Arial"/>
                <a:sym typeface="Arial"/>
              </a:rPr>
              <a:t>Khi nhiều mục được chọn, hãy tạo một nhóm bộ xử lý từ chúng.</a:t>
            </a:r>
            <a:endParaRPr/>
          </a:p>
          <a:p>
            <a:pPr indent="-285750" lvl="0" marL="285750" marR="0" rtl="0" algn="l">
              <a:lnSpc>
                <a:spcPct val="100000"/>
              </a:lnSpc>
              <a:spcBef>
                <a:spcPts val="360"/>
              </a:spcBef>
              <a:spcAft>
                <a:spcPts val="0"/>
              </a:spcAft>
              <a:buClr>
                <a:schemeClr val="dk1"/>
              </a:buClr>
              <a:buSzPts val="1200"/>
              <a:buFont typeface="Arial"/>
              <a:buChar char="•"/>
            </a:pPr>
            <a:r>
              <a:rPr b="0" lang="en-US">
                <a:latin typeface="Arial"/>
                <a:ea typeface="Arial"/>
                <a:cs typeface="Arial"/>
                <a:sym typeface="Arial"/>
              </a:rPr>
              <a:t>Thay đổi màu sắc.</a:t>
            </a:r>
            <a:endParaRPr/>
          </a:p>
          <a:p>
            <a:pPr indent="-285750" lvl="0" marL="285750" marR="0" rtl="0" algn="l">
              <a:lnSpc>
                <a:spcPct val="100000"/>
              </a:lnSpc>
              <a:spcBef>
                <a:spcPts val="360"/>
              </a:spcBef>
              <a:spcAft>
                <a:spcPts val="0"/>
              </a:spcAft>
              <a:buClr>
                <a:schemeClr val="dk1"/>
              </a:buClr>
              <a:buSzPts val="1200"/>
              <a:buFont typeface="Arial"/>
              <a:buChar char="•"/>
            </a:pPr>
            <a:r>
              <a:rPr b="0" lang="en-US">
                <a:latin typeface="Arial"/>
                <a:ea typeface="Arial"/>
                <a:cs typeface="Arial"/>
                <a:sym typeface="Arial"/>
              </a:rPr>
              <a:t>Xóa mặt hàng hoặc nhóm mặt hàng</a:t>
            </a:r>
            <a:endParaRPr b="0">
              <a:latin typeface="Arial"/>
              <a:ea typeface="Arial"/>
              <a:cs typeface="Arial"/>
              <a:sym typeface="Arial"/>
            </a:endParaRPr>
          </a:p>
          <a:p>
            <a:pPr indent="-209550" lvl="0" marL="28575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u="none">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Bảng hoạt động được giới thiệu.</a:t>
            </a:r>
            <a:endParaRPr b="1" sz="1200">
              <a:solidFill>
                <a:schemeClr val="dk1"/>
              </a:solidFill>
              <a:latin typeface="Arial"/>
              <a:ea typeface="Arial"/>
              <a:cs typeface="Arial"/>
              <a:sym typeface="Arial"/>
            </a:endParaRPr>
          </a:p>
        </p:txBody>
      </p:sp>
      <p:sp>
        <p:nvSpPr>
          <p:cNvPr id="2696" name="Google Shape;2696;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p9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4" name="Google Shape;2724;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Hướng dẫn học sinh tiến hành bài tập sử dụng sách TN chương.</a:t>
            </a:r>
            <a:endParaRPr/>
          </a:p>
        </p:txBody>
      </p:sp>
      <p:sp>
        <p:nvSpPr>
          <p:cNvPr id="2725" name="Google Shape;2725;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1" name="Shape 2781"/>
        <p:cNvGrpSpPr/>
        <p:nvPr/>
      </p:nvGrpSpPr>
      <p:grpSpPr>
        <a:xfrm>
          <a:off x="0" y="0"/>
          <a:ext cx="0" cy="0"/>
          <a:chOff x="0" y="0"/>
          <a:chExt cx="0" cy="0"/>
        </a:xfrm>
      </p:grpSpPr>
      <p:sp>
        <p:nvSpPr>
          <p:cNvPr id="2782" name="Google Shape;2782;p9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3" name="Google Shape;2783;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390"/>
              <a:buFont typeface="Arial"/>
              <a:buNone/>
            </a:pPr>
            <a:r>
              <a:rPr b="1" lang="en-US" sz="390">
                <a:latin typeface="Arial"/>
                <a:ea typeface="Arial"/>
                <a:cs typeface="Arial"/>
                <a:sym typeface="Arial"/>
              </a:rPr>
              <a:t>[Hướng dẫn của giảng viên]</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Bài này gồm Sáu phần.</a:t>
            </a:r>
            <a:endParaRPr/>
          </a:p>
          <a:p>
            <a:pPr indent="0" lvl="0" marL="0" rtl="0" algn="l">
              <a:lnSpc>
                <a:spcPct val="80000"/>
              </a:lnSpc>
              <a:spcBef>
                <a:spcPts val="0"/>
              </a:spcBef>
              <a:spcAft>
                <a:spcPts val="0"/>
              </a:spcAft>
              <a:buNone/>
            </a:pPr>
            <a:r>
              <a:rPr lang="en-US" sz="390">
                <a:latin typeface="Arial"/>
                <a:ea typeface="Arial"/>
                <a:cs typeface="Arial"/>
                <a:sym typeface="Arial"/>
              </a:rPr>
              <a:t>Phần 1: Đầu tiên chúng tôi đề cập đến các tính năng chính của NiFi. Sau đó, chúng tôi làm theo việc xác định từng khái niệm và thành phần cốt lõi của NiFi bao gồm FlowFile, Bộ xử lý, Kết nối, Nhóm quy trình, Bộ điều khiển luồng. Cuối cùng, chúng tôi đề cập đến Kiến trúc NiFi.</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endParaRPr sz="390">
              <a:latin typeface="Arial"/>
              <a:ea typeface="Arial"/>
              <a:cs typeface="Arial"/>
              <a:sym typeface="Arial"/>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b="1" lang="en-US" sz="390" u="sng">
                <a:latin typeface="Arial"/>
                <a:ea typeface="Arial"/>
                <a:cs typeface="Arial"/>
                <a:sym typeface="Arial"/>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tôi đề cập đến từng danh mục và mô tả ngắn gọn một số bộ xử lý được sử dụng phổ biến hơn trong mỗi danh mục.</a:t>
            </a:r>
            <a:endParaRPr b="1" sz="390" u="sng">
              <a:latin typeface="Arial"/>
              <a:ea typeface="Arial"/>
              <a:cs typeface="Arial"/>
              <a:sym typeface="Arial"/>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4: Phần này giới thiệu khái niệm về Kết nối và Mối quan hệ. Chúng tôi tìm hiểu cách tạo kết nối giữa các bộ xử lý dựa trên các mối quan hệ. Chúng tôi thấy rằng các kết nối có khả năng xếp hàng vào bộ đệm lưu trữ FlowFiles.</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5 : Trong Phần này, học sinh học cách kết hợp các bộ xử lý và kết nối với nhau để tạo ra các luồng dữ liệu thực tế.</a:t>
            </a:r>
            <a:endParaRPr/>
          </a:p>
          <a:p>
            <a:pPr indent="0" lvl="0" marL="0" rtl="0" algn="l">
              <a:lnSpc>
                <a:spcPct val="80000"/>
              </a:lnSpc>
              <a:spcBef>
                <a:spcPts val="0"/>
              </a:spcBef>
              <a:spcAft>
                <a:spcPts val="0"/>
              </a:spcAft>
              <a:buNone/>
            </a:pPr>
            <a:r>
              <a:t/>
            </a:r>
            <a:endParaRPr sz="390">
              <a:latin typeface="Arial"/>
              <a:ea typeface="Arial"/>
              <a:cs typeface="Arial"/>
              <a:sym typeface="Arial"/>
            </a:endParaRPr>
          </a:p>
          <a:p>
            <a:pPr indent="0" lvl="0" marL="0" rtl="0" algn="l">
              <a:lnSpc>
                <a:spcPct val="80000"/>
              </a:lnSpc>
              <a:spcBef>
                <a:spcPts val="0"/>
              </a:spcBef>
              <a:spcAft>
                <a:spcPts val="0"/>
              </a:spcAft>
              <a:buNone/>
            </a:pPr>
            <a:r>
              <a:rPr lang="en-US" sz="390">
                <a:latin typeface="Arial"/>
                <a:ea typeface="Arial"/>
                <a:cs typeface="Arial"/>
                <a:sym typeface="Arial"/>
              </a:rPr>
              <a:t>Phần 6: Trong Phần này, học viên tìm hiểu cách nhóm các luồng dữ liệu theo nhóm để tạo Nhóm Quy trình.</a:t>
            </a:r>
            <a:endParaRPr/>
          </a:p>
          <a:p>
            <a:pPr indent="0" lvl="0" marL="0" rtl="0" algn="l">
              <a:lnSpc>
                <a:spcPct val="80000"/>
              </a:lnSpc>
              <a:spcBef>
                <a:spcPts val="0"/>
              </a:spcBef>
              <a:spcAft>
                <a:spcPts val="0"/>
              </a:spcAft>
              <a:buNone/>
            </a:pPr>
            <a:r>
              <a:rPr lang="en-US" sz="390">
                <a:latin typeface="Arial"/>
                <a:ea typeface="Arial"/>
                <a:cs typeface="Arial"/>
                <a:sym typeface="Arial"/>
              </a:rPr>
              <a:t>PG có thể được sử dụng để kết hợp một cách hợp lý các luồng dữ liệu có thể được sử dụng lại cũng như được lưu dưới dạng mẫu.</a:t>
            </a:r>
            <a:endParaRPr sz="390">
              <a:latin typeface="Arial"/>
              <a:ea typeface="Arial"/>
              <a:cs typeface="Arial"/>
              <a:sym typeface="Arial"/>
            </a:endParaRPr>
          </a:p>
          <a:p>
            <a:pPr indent="0" lvl="0" marL="0" rtl="0" algn="l">
              <a:lnSpc>
                <a:spcPct val="80000"/>
              </a:lnSpc>
              <a:spcBef>
                <a:spcPts val="0"/>
              </a:spcBef>
              <a:spcAft>
                <a:spcPts val="0"/>
              </a:spcAft>
              <a:buNone/>
            </a:pPr>
            <a:r>
              <a:t/>
            </a:r>
            <a:endParaRPr b="1" sz="390" u="none">
              <a:latin typeface="Arial"/>
              <a:ea typeface="Arial"/>
              <a:cs typeface="Arial"/>
              <a:sym typeface="Arial"/>
            </a:endParaRPr>
          </a:p>
          <a:p>
            <a:pPr indent="0" lvl="0" marL="0" rtl="0" algn="l">
              <a:lnSpc>
                <a:spcPct val="80000"/>
              </a:lnSpc>
              <a:spcBef>
                <a:spcPts val="0"/>
              </a:spcBef>
              <a:spcAft>
                <a:spcPts val="0"/>
              </a:spcAft>
              <a:buNone/>
            </a:pPr>
            <a:r>
              <a:rPr b="1" lang="en-US" sz="390" u="none">
                <a:latin typeface="Arial"/>
                <a:ea typeface="Arial"/>
                <a:cs typeface="Arial"/>
                <a:sym typeface="Arial"/>
              </a:rPr>
              <a:t>[Thông điệp chính]</a:t>
            </a:r>
            <a:endParaRPr sz="390" u="none">
              <a:latin typeface="Arial"/>
              <a:ea typeface="Arial"/>
              <a:cs typeface="Arial"/>
              <a:sym typeface="Arial"/>
            </a:endParaRPr>
          </a:p>
          <a:p>
            <a:pPr indent="0" lvl="0" marL="0" rtl="0" algn="l">
              <a:lnSpc>
                <a:spcPct val="461538"/>
              </a:lnSpc>
              <a:spcBef>
                <a:spcPts val="1000"/>
              </a:spcBef>
              <a:spcAft>
                <a:spcPts val="0"/>
              </a:spcAft>
              <a:buNone/>
            </a:pPr>
            <a:r>
              <a:rPr lang="en-US" sz="390">
                <a:latin typeface="Arial"/>
                <a:ea typeface="Arial"/>
                <a:cs typeface="Arial"/>
                <a:sym typeface="Arial"/>
              </a:rPr>
              <a:t>Trong bài này, bạn sẽ học được</a:t>
            </a:r>
            <a:endParaRPr sz="390">
              <a:latin typeface="Arial"/>
              <a:ea typeface="Arial"/>
              <a:cs typeface="Arial"/>
              <a:sym typeface="Arial"/>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 khái niệm và thành phần cốt lõi của Apache NiFi.</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Giao diện người dùng tổng thể cho Apache NiFi.</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 bộ xử lý Apache NiFi thường được sử dụng trong mỗi danh mục.</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tạo kết nối giữa các bộ xử lý dựa trên các mối quan hệ.</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đặt bộ xử lý và kết nối với nhau để tạo luồng dữ liệu thực tế.</a:t>
            </a:r>
            <a:endParaRPr/>
          </a:p>
          <a:p>
            <a:pPr indent="-171450" lvl="0" marL="171450" rtl="0" algn="l">
              <a:lnSpc>
                <a:spcPct val="461538"/>
              </a:lnSpc>
              <a:spcBef>
                <a:spcPts val="1000"/>
              </a:spcBef>
              <a:spcAft>
                <a:spcPts val="0"/>
              </a:spcAft>
              <a:buClr>
                <a:schemeClr val="dk1"/>
              </a:buClr>
              <a:buSzPts val="390"/>
              <a:buFont typeface="Arial"/>
              <a:buChar char="•"/>
            </a:pPr>
            <a:r>
              <a:rPr lang="en-US" sz="390">
                <a:latin typeface="Arial"/>
                <a:ea typeface="Arial"/>
                <a:cs typeface="Arial"/>
                <a:sym typeface="Arial"/>
              </a:rPr>
              <a:t>Cách nhóm các luồng dữ liệu theo nhóm để tạo Nhóm quy trình.</a:t>
            </a:r>
            <a:endParaRPr b="1" sz="390">
              <a:latin typeface="Arial"/>
              <a:ea typeface="Arial"/>
              <a:cs typeface="Arial"/>
              <a:sym typeface="Arial"/>
            </a:endParaRPr>
          </a:p>
        </p:txBody>
      </p:sp>
      <p:sp>
        <p:nvSpPr>
          <p:cNvPr id="2784" name="Google Shape;2784;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p9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2" name="Google Shape;2802;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Hãy nhớ rằng các tác vụ có thể được coi là các luồng hoạt động trên một FlowFile duy nhất.</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Thông tin chung về bộ xử lý bao gồm tên, loại.</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Số lượng tác vụ đang hoạt động sẽ được tối đa hóa bằng số lượng cài đặt cho phép "Tác vụ đồng thời".</a:t>
            </a:r>
            <a:endParaRPr b="0" sz="1200">
              <a:solidFill>
                <a:schemeClr val="dk1"/>
              </a:solidFill>
              <a:latin typeface="Arial"/>
              <a:ea typeface="Arial"/>
              <a:cs typeface="Arial"/>
              <a:sym typeface="Arial"/>
            </a:endParaRPr>
          </a:p>
          <a:p>
            <a:pPr indent="0" lvl="0" marL="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(p93~96)</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https://nifi.apache.org/docs/nifi-docs/html/user-guide.html#processor_anatomy</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https://nifi.apache.org/docs.html</a:t>
            </a:r>
            <a:endParaRPr/>
          </a:p>
          <a:p>
            <a:pPr indent="0" lvl="0" marL="0" rtl="0" algn="l">
              <a:spcBef>
                <a:spcPts val="0"/>
              </a:spcBef>
              <a:spcAft>
                <a:spcPts val="0"/>
              </a:spcAft>
              <a:buNone/>
            </a:pPr>
            <a:r>
              <a:rPr lang="en-US">
                <a:latin typeface="Arial"/>
                <a:ea typeface="Arial"/>
                <a:cs typeface="Arial"/>
                <a:sym typeface="Arial"/>
              </a:rPr>
              <a:t>https://nifi.apache.org/docs/nifi-docs/html/user-guide.html</a:t>
            </a:r>
            <a:endParaRPr>
              <a:latin typeface="Arial"/>
              <a:ea typeface="Arial"/>
              <a:cs typeface="Arial"/>
              <a:sym typeface="Arial"/>
            </a:endParaRPr>
          </a:p>
        </p:txBody>
      </p:sp>
      <p:sp>
        <p:nvSpPr>
          <p:cNvPr id="2803" name="Google Shape;2803;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p9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0" name="Google Shape;2820;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0"/>
              </a:spcBef>
              <a:spcAft>
                <a:spcPts val="0"/>
              </a:spcAft>
              <a:buNone/>
            </a:pPr>
            <a:r>
              <a:rPr b="0" lang="en-US">
                <a:latin typeface="Arial"/>
                <a:ea typeface="Arial"/>
                <a:cs typeface="Arial"/>
                <a:sym typeface="Arial"/>
              </a:rPr>
              <a:t>Người dùng có thể bật và tắt bộ xử lý.</a:t>
            </a:r>
            <a:endParaRPr/>
          </a:p>
          <a:p>
            <a:pPr indent="0" lvl="0" marL="0" rtl="0" algn="l">
              <a:spcBef>
                <a:spcPts val="0"/>
              </a:spcBef>
              <a:spcAft>
                <a:spcPts val="0"/>
              </a:spcAft>
              <a:buNone/>
            </a:pPr>
            <a:r>
              <a:rPr b="0" lang="en-US">
                <a:latin typeface="Arial"/>
                <a:ea typeface="Arial"/>
                <a:cs typeface="Arial"/>
                <a:sym typeface="Arial"/>
              </a:rPr>
              <a:t>Khi tạo luồng dữ liệu, bộ xử lý có thể được đưa vào canvas và bị vô hiệu hóa để chúng không vô tình "chạy".</a:t>
            </a:r>
            <a:endParaRPr/>
          </a:p>
          <a:p>
            <a:pPr indent="0" lvl="0" marL="0" rtl="0" algn="l">
              <a:spcBef>
                <a:spcPts val="0"/>
              </a:spcBef>
              <a:spcAft>
                <a:spcPts val="0"/>
              </a:spcAft>
              <a:buNone/>
            </a:pPr>
            <a:r>
              <a:rPr b="0" lang="en-US">
                <a:latin typeface="Arial"/>
                <a:ea typeface="Arial"/>
                <a:cs typeface="Arial"/>
                <a:sym typeface="Arial"/>
              </a:rPr>
              <a:t>Điều này cho phép người dùng phát triển các bộ xử lý khác và sử dụng phím tắt như ctrl-a để chọn tất cả bộ xử lý và khởi động chúng mà không phải lo lắng về bộ xử lý bị vô hiệu hóa.</a:t>
            </a:r>
            <a:endParaRPr b="0">
              <a:latin typeface="Arial"/>
              <a:ea typeface="Arial"/>
              <a:cs typeface="Arial"/>
              <a:sym typeface="Arial"/>
            </a:endParaRPr>
          </a:p>
          <a:p>
            <a:pPr indent="0" lvl="0" marL="0" rtl="0" algn="l">
              <a:spcBef>
                <a:spcPts val="0"/>
              </a:spcBef>
              <a:spcAft>
                <a:spcPts val="0"/>
              </a:spcAft>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Chỉ báo trạng thái hiển thị trạng thái hiện tại của Bộ xử lý.</a:t>
            </a:r>
            <a:endParaRPr/>
          </a:p>
          <a:p>
            <a:pPr indent="0" lvl="0" marL="0" rtl="0" algn="l">
              <a:spcBef>
                <a:spcPts val="0"/>
              </a:spcBef>
              <a:spcAft>
                <a:spcPts val="0"/>
              </a:spcAft>
              <a:buNone/>
            </a:pPr>
            <a:r>
              <a:rPr b="0" lang="en-US" sz="1200">
                <a:solidFill>
                  <a:schemeClr val="dk1"/>
                </a:solidFill>
                <a:latin typeface="Arial"/>
                <a:ea typeface="Arial"/>
                <a:cs typeface="Arial"/>
                <a:sym typeface="Arial"/>
              </a:rPr>
              <a:t>Biểu tượng không hợp lệ rất hữu ích để khắc phục sự cố với cấu hình bộ xử lý.</a:t>
            </a:r>
            <a:endParaRPr b="1" sz="1200">
              <a:solidFill>
                <a:schemeClr val="dk1"/>
              </a:solidFill>
              <a:latin typeface="Arial"/>
              <a:ea typeface="Arial"/>
              <a:cs typeface="Arial"/>
              <a:sym typeface="Arial"/>
            </a:endParaRPr>
          </a:p>
        </p:txBody>
      </p:sp>
      <p:sp>
        <p:nvSpPr>
          <p:cNvPr id="2821" name="Google Shape;2821;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p9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7" name="Google Shape;2837;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 </a:t>
            </a:r>
            <a:endParaRPr/>
          </a:p>
          <a:p>
            <a:pPr indent="0" lvl="0" marL="0" rtl="0" algn="l">
              <a:spcBef>
                <a:spcPts val="0"/>
              </a:spcBef>
              <a:spcAft>
                <a:spcPts val="0"/>
              </a:spcAft>
              <a:buNone/>
            </a:pPr>
            <a:r>
              <a:rPr b="1" i="0" lang="en-US" sz="1200">
                <a:solidFill>
                  <a:schemeClr val="dk1"/>
                </a:solidFill>
                <a:latin typeface="Arial"/>
                <a:ea typeface="Arial"/>
                <a:cs typeface="Arial"/>
                <a:sym typeface="Arial"/>
              </a:rPr>
              <a:t>Chỉ số bản tin</a:t>
            </a:r>
            <a:r>
              <a:rPr b="0" i="0" lang="en-US" sz="1200">
                <a:solidFill>
                  <a:schemeClr val="dk1"/>
                </a:solidFill>
                <a:latin typeface="Arial"/>
                <a:ea typeface="Arial"/>
                <a:cs typeface="Arial"/>
                <a:sym typeface="Arial"/>
              </a:rPr>
              <a:t>: Khi Bộ xử lý ghi nhật ký rằng một số sự kiện đã xảy ra, nó sẽ tạo một Bản tin để thông báo cho những người đang theo dõi NiFi thông qua Giao diện người dùng. DFM có thể cấu hình bản tin nào sẽ được hiển thị trong Giao diện người dùng bằng cách cập nhật trường "Mức bản tin" trong tab "Cài đặt" của hộp thoại cấu hình Bộ xử lý. Giá trị mặc định là WARN, có nghĩa là chỉ các cảnh báo và lỗi sẽ được hiển thị trong giao diện người dùng. Biểu tượng này không xuất hiện trừ khi có Bản tin cho Bộ xử lý này. Khi nó hiện diện, di chuột qua biểu tượng sẽ cung cấp chú giải công cụ giải thích thông báo do Bộ xử lý cung cấp cũng như cấp độ Bản tin. Nếu phiên bản của NiFi được nhóm lại, nó cũng sẽ hiển thị Node đã phát Bản tin. Bản tin tự động hết hạn sau năm phút. </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b="0" i="0" sz="1200">
              <a:solidFill>
                <a:schemeClr val="dk1"/>
              </a:solidFill>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bản tin hiển thị các sự kiện nhật ký Quá trình ở cấp độ được yêu cầu.</a:t>
            </a:r>
            <a:endParaRPr b="1" sz="1200">
              <a:solidFill>
                <a:schemeClr val="dk1"/>
              </a:solidFill>
              <a:latin typeface="Arial"/>
              <a:ea typeface="Arial"/>
              <a:cs typeface="Arial"/>
              <a:sym typeface="Arial"/>
            </a:endParaRPr>
          </a:p>
        </p:txBody>
      </p:sp>
      <p:sp>
        <p:nvSpPr>
          <p:cNvPr id="2838" name="Google Shape;2838;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p9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0" name="Google Shape;2850;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1" lang="en-US" sz="660">
                <a:latin typeface="Arial"/>
                <a:ea typeface="Arial"/>
                <a:cs typeface="Arial"/>
                <a:sym typeface="Arial"/>
              </a:rPr>
              <a:t>[Hướng dẫn của giảng viên]</a:t>
            </a:r>
            <a:endParaRPr/>
          </a:p>
          <a:p>
            <a:pPr indent="-285750" lvl="0" marL="285750" rtl="0" algn="l">
              <a:lnSpc>
                <a:spcPct val="80000"/>
              </a:lnSpc>
              <a:spcBef>
                <a:spcPts val="0"/>
              </a:spcBef>
              <a:spcAft>
                <a:spcPts val="0"/>
              </a:spcAft>
              <a:buClr>
                <a:schemeClr val="dk1"/>
              </a:buClr>
              <a:buSzPts val="660"/>
              <a:buFont typeface="Arial"/>
              <a:buChar char="•"/>
            </a:pPr>
            <a:r>
              <a:rPr b="1" i="0" lang="en-US" sz="660">
                <a:solidFill>
                  <a:schemeClr val="dk1"/>
                </a:solidFill>
                <a:latin typeface="Arial"/>
                <a:ea typeface="Arial"/>
                <a:cs typeface="Arial"/>
                <a:sym typeface="Arial"/>
              </a:rPr>
              <a:t>In: </a:t>
            </a:r>
            <a:r>
              <a:rPr b="0" i="0" lang="en-US" sz="660">
                <a:solidFill>
                  <a:schemeClr val="dk1"/>
                </a:solidFill>
                <a:latin typeface="Arial"/>
                <a:ea typeface="Arial"/>
                <a:cs typeface="Arial"/>
                <a:sym typeface="Arial"/>
              </a:rPr>
              <a:t>Lượng dữ liệu mà Bộ xử lý đã lấy từ hàng đợi của các Kết nối đến của nó. Giá trị này được biểu thị dưới dạng &lt;count&gt; (&lt;size&gt;) trong đó &lt;count&gt; là số lượng FlowFiles đã được lấy từ hàng đợi và &lt;size&gt; là tổng kích thước của nội dung của các FlowFiles đó. Trong ví dụ này, Bộ xử lý đã lấy 29 FlowFiles từ hàng đợi đầu vào, với tổng dung lượng là 14,16 megabyte (MB).</a:t>
            </a:r>
            <a:endParaRPr/>
          </a:p>
          <a:p>
            <a:pPr indent="-243840" lvl="0" marL="285750" rtl="0" algn="l">
              <a:lnSpc>
                <a:spcPct val="80000"/>
              </a:lnSpc>
              <a:spcBef>
                <a:spcPts val="0"/>
              </a:spcBef>
              <a:spcAft>
                <a:spcPts val="0"/>
              </a:spcAft>
              <a:buClr>
                <a:schemeClr val="dk1"/>
              </a:buClr>
              <a:buSzPts val="660"/>
              <a:buFont typeface="Arial"/>
              <a:buNone/>
            </a:pPr>
            <a:r>
              <a:t/>
            </a:r>
            <a:endParaRPr b="1" i="0" sz="660">
              <a:solidFill>
                <a:schemeClr val="dk1"/>
              </a:solidFill>
              <a:latin typeface="Arial"/>
              <a:ea typeface="Arial"/>
              <a:cs typeface="Arial"/>
              <a:sym typeface="Arial"/>
            </a:endParaRPr>
          </a:p>
          <a:p>
            <a:pPr indent="-285750" lvl="0" marL="285750" rtl="0" algn="l">
              <a:lnSpc>
                <a:spcPct val="80000"/>
              </a:lnSpc>
              <a:spcBef>
                <a:spcPts val="0"/>
              </a:spcBef>
              <a:spcAft>
                <a:spcPts val="0"/>
              </a:spcAft>
              <a:buClr>
                <a:schemeClr val="dk1"/>
              </a:buClr>
              <a:buSzPts val="660"/>
              <a:buFont typeface="Arial"/>
              <a:buChar char="•"/>
            </a:pPr>
            <a:r>
              <a:rPr b="1" i="0" lang="en-US" sz="660">
                <a:solidFill>
                  <a:schemeClr val="dk1"/>
                </a:solidFill>
                <a:latin typeface="Arial"/>
                <a:ea typeface="Arial"/>
                <a:cs typeface="Arial"/>
                <a:sym typeface="Arial"/>
              </a:rPr>
              <a:t>Read/Write: </a:t>
            </a:r>
            <a:r>
              <a:rPr b="0" i="0" lang="en-US" sz="660">
                <a:solidFill>
                  <a:schemeClr val="dk1"/>
                </a:solidFill>
                <a:latin typeface="Arial"/>
                <a:ea typeface="Arial"/>
                <a:cs typeface="Arial"/>
                <a:sym typeface="Arial"/>
              </a:rPr>
              <a:t>Tổng kích thước của nội dung FlowFile mà Bộ xử lý đã đọc từ đĩa và ghi vào đĩa. Điều này cung cấp thông tin có giá trị về hiệu suất I/O mà Bộ xử lý này yêu cầu. Một số Bộ xử lý có thể chỉ đọc dữ liệu mà không ghi bất cứ thứ gì trong khi một số sẽ không đọc dữ liệu mà chỉ ghi dữ liệu. Những người khác sẽ không đọc cũng như ghi dữ liệu và một số Bộ xử lý sẽ đọc và ghi dữ liệu. Trong ví dụ này, chúng ta thấy rằng trong năm phút qua, Bộ xử lý này đã đọc 4,88 MB nội dung FlowFile và cũng đã ghi 4,88 MB. Đây là những gì chúng tôi mong đợi, vì Bộ xử lý này chỉ sao chép nội dung của FlowFile vào đĩa. Tuy nhiên, xin lưu ý rằng giá trị này không giống với lượng dữ liệu mà nó lấy từ hàng đợi đầu vào. Điều này là do một số tệp mà nó lấy từ hàng đợi đầu vào đã tồn tại trong thư mục đầu ra và Bộ xử lý được định cấu hình để định tuyến FlowFiles không thành công khi điều này xảy ra. Do đó, đối với những tệp đã tồn tại trong thư mục đầu ra, dữ liệu không được đọc hoặc ghi vào đĩa.</a:t>
            </a:r>
            <a:endParaRPr/>
          </a:p>
          <a:p>
            <a:pPr indent="-243840" lvl="0" marL="285750" rtl="0" algn="l">
              <a:lnSpc>
                <a:spcPct val="80000"/>
              </a:lnSpc>
              <a:spcBef>
                <a:spcPts val="0"/>
              </a:spcBef>
              <a:spcAft>
                <a:spcPts val="0"/>
              </a:spcAft>
              <a:buClr>
                <a:schemeClr val="dk1"/>
              </a:buClr>
              <a:buSzPts val="660"/>
              <a:buFont typeface="Arial"/>
              <a:buNone/>
            </a:pPr>
            <a:r>
              <a:t/>
            </a:r>
            <a:endParaRPr b="0" i="0" sz="660">
              <a:solidFill>
                <a:schemeClr val="dk1"/>
              </a:solidFill>
              <a:latin typeface="Arial"/>
              <a:ea typeface="Arial"/>
              <a:cs typeface="Arial"/>
              <a:sym typeface="Arial"/>
            </a:endParaRPr>
          </a:p>
          <a:p>
            <a:pPr indent="-285750" lvl="0" marL="285750" rtl="0" algn="l">
              <a:lnSpc>
                <a:spcPct val="80000"/>
              </a:lnSpc>
              <a:spcBef>
                <a:spcPts val="0"/>
              </a:spcBef>
              <a:spcAft>
                <a:spcPts val="0"/>
              </a:spcAft>
              <a:buClr>
                <a:schemeClr val="dk1"/>
              </a:buClr>
              <a:buSzPts val="660"/>
              <a:buFont typeface="Arial"/>
              <a:buChar char="•"/>
            </a:pPr>
            <a:r>
              <a:rPr b="1" i="0" lang="en-US" sz="660">
                <a:solidFill>
                  <a:schemeClr val="dk1"/>
                </a:solidFill>
                <a:latin typeface="Arial"/>
                <a:ea typeface="Arial"/>
                <a:cs typeface="Arial"/>
                <a:sym typeface="Arial"/>
              </a:rPr>
              <a:t>Out: </a:t>
            </a:r>
            <a:r>
              <a:rPr b="0" i="0" lang="en-US" sz="660">
                <a:solidFill>
                  <a:schemeClr val="dk1"/>
                </a:solidFill>
                <a:latin typeface="Arial"/>
                <a:ea typeface="Arial"/>
                <a:cs typeface="Arial"/>
                <a:sym typeface="Arial"/>
              </a:rPr>
              <a:t>Lượng dữ liệu mà Bộ xử lý đã chuyển đến các Kết nối bên ngoài của nó. Điều này không bao gồm FlowFiles mà Bộ xử lý tự xóa hoặc FlowFiles được định tuyến đến các kết nối tự động chấm dứt. Giống như chỉ số "Trong" ở trên, giá trị này được biểu thị dưới dạng &lt;count&gt; (&lt;size&gt;) trong đó &lt;count&gt; là số lượng FlowFiles đã được chuyển đến các Kết nối gửi đi và &lt;size&gt; là tổng kích thước của nội dung của các FlowFiles đó . Trong ví dụ này, tất cả các Mối quan hệ được định cấu hình để tự động chấm dứt, do đó, không có FlowFiles nào được báo cáo là đã được chuyển ra ngoài.</a:t>
            </a:r>
            <a:endParaRPr/>
          </a:p>
          <a:p>
            <a:pPr indent="-243840" lvl="0" marL="285750" rtl="0" algn="l">
              <a:lnSpc>
                <a:spcPct val="80000"/>
              </a:lnSpc>
              <a:spcBef>
                <a:spcPts val="0"/>
              </a:spcBef>
              <a:spcAft>
                <a:spcPts val="0"/>
              </a:spcAft>
              <a:buClr>
                <a:schemeClr val="dk1"/>
              </a:buClr>
              <a:buSzPts val="660"/>
              <a:buFont typeface="Arial"/>
              <a:buNone/>
            </a:pPr>
            <a:r>
              <a:t/>
            </a:r>
            <a:endParaRPr b="0" i="0" sz="660">
              <a:solidFill>
                <a:schemeClr val="dk1"/>
              </a:solidFill>
              <a:latin typeface="Arial"/>
              <a:ea typeface="Arial"/>
              <a:cs typeface="Arial"/>
              <a:sym typeface="Arial"/>
            </a:endParaRPr>
          </a:p>
          <a:p>
            <a:pPr indent="-285750" lvl="0" marL="285750" rtl="0" algn="l">
              <a:lnSpc>
                <a:spcPct val="80000"/>
              </a:lnSpc>
              <a:spcBef>
                <a:spcPts val="0"/>
              </a:spcBef>
              <a:spcAft>
                <a:spcPts val="0"/>
              </a:spcAft>
              <a:buClr>
                <a:schemeClr val="dk1"/>
              </a:buClr>
              <a:buSzPts val="660"/>
              <a:buFont typeface="Arial"/>
              <a:buChar char="•"/>
            </a:pPr>
            <a:r>
              <a:rPr b="1" i="0" lang="en-US" sz="660">
                <a:solidFill>
                  <a:schemeClr val="dk1"/>
                </a:solidFill>
                <a:latin typeface="Arial"/>
                <a:ea typeface="Arial"/>
                <a:cs typeface="Arial"/>
                <a:sym typeface="Arial"/>
              </a:rPr>
              <a:t>Task/Time: </a:t>
            </a:r>
            <a:r>
              <a:rPr b="0" i="0" lang="en-US" sz="660">
                <a:solidFill>
                  <a:schemeClr val="dk1"/>
                </a:solidFill>
                <a:latin typeface="Arial"/>
                <a:ea typeface="Arial"/>
                <a:cs typeface="Arial"/>
                <a:sym typeface="Arial"/>
              </a:rPr>
              <a:t>Số lần Bộ xử lý này đã được kích hoạt để chạy trong 5 phút qua và lượng thời gian cần thiết để thực hiện các nhiệm vụ đó. Định dạng của thời gian là &lt;giờ&gt;:&lt;phút&gt;:&lt;giây&gt;. Lưu ý rằng lượng thời gian thực hiện có thể vượt quá năm phút vì nhiều tác vụ có thể được thực hiện song song. Chẳng hạn, nếu Bộ xử lý được lên lịch để chạy với 60 tác vụ Đồng thời và mỗi tác vụ đó mất một giây để hoàn thành, thì có thể tất cả 60 tác vụ sẽ được hoàn thành trong một giây. Tuy nhiên, trong trường hợp này, chúng ta sẽ thấy chỉ số Thời gian hiển thị rằng quá trình này mất 60 giây, thay vì 1 giây. Thời gian này có thể được coi là "Thời gian hệ thống" hay nói cách khác, giá trị này là 60 giây vì đó là khoảng thời gian cần thiết để thực hiện tác vụ nếu chỉ sử dụng một tác vụ đồng thời.</a:t>
            </a:r>
            <a:endParaRPr b="0" sz="660">
              <a:solidFill>
                <a:schemeClr val="dk1"/>
              </a:solidFill>
              <a:latin typeface="Arial"/>
              <a:ea typeface="Arial"/>
              <a:cs typeface="Arial"/>
              <a:sym typeface="Arial"/>
            </a:endParaRPr>
          </a:p>
          <a:p>
            <a:pPr indent="0" lvl="0" marL="0" rtl="0" algn="l">
              <a:lnSpc>
                <a:spcPct val="80000"/>
              </a:lnSpc>
              <a:spcBef>
                <a:spcPts val="0"/>
              </a:spcBef>
              <a:spcAft>
                <a:spcPts val="0"/>
              </a:spcAft>
              <a:buNone/>
            </a:pPr>
            <a:r>
              <a:t/>
            </a:r>
            <a:endParaRPr b="0" sz="660">
              <a:latin typeface="Arial"/>
              <a:ea typeface="Arial"/>
              <a:cs typeface="Arial"/>
              <a:sym typeface="Arial"/>
            </a:endParaRPr>
          </a:p>
          <a:p>
            <a:pPr indent="0" lvl="0" marL="0" rtl="0" algn="l">
              <a:lnSpc>
                <a:spcPct val="80000"/>
              </a:lnSpc>
              <a:spcBef>
                <a:spcPts val="0"/>
              </a:spcBef>
              <a:spcAft>
                <a:spcPts val="0"/>
              </a:spcAft>
              <a:buNone/>
            </a:pPr>
            <a:r>
              <a:rPr b="1" lang="en-US" sz="660" u="none">
                <a:latin typeface="Arial"/>
                <a:ea typeface="Arial"/>
                <a:cs typeface="Arial"/>
                <a:sym typeface="Arial"/>
              </a:rPr>
              <a:t>[Thông điệp chính]</a:t>
            </a:r>
            <a:endParaRPr/>
          </a:p>
          <a:p>
            <a:pPr indent="0" lvl="0" marL="0" marR="0" rtl="0" algn="l">
              <a:lnSpc>
                <a:spcPct val="80000"/>
              </a:lnSpc>
              <a:spcBef>
                <a:spcPts val="198"/>
              </a:spcBef>
              <a:spcAft>
                <a:spcPts val="0"/>
              </a:spcAft>
              <a:buClr>
                <a:schemeClr val="dk1"/>
              </a:buClr>
              <a:buSzPts val="660"/>
              <a:buFont typeface="Arial"/>
              <a:buNone/>
            </a:pPr>
            <a:r>
              <a:rPr b="0" lang="en-US" sz="660">
                <a:solidFill>
                  <a:schemeClr val="dk1"/>
                </a:solidFill>
                <a:latin typeface="Arial"/>
                <a:ea typeface="Arial"/>
                <a:cs typeface="Arial"/>
                <a:sym typeface="Arial"/>
              </a:rPr>
              <a:t>In: số lượng/kích thước của tệp luồng được xử lý trong 5 phút qua</a:t>
            </a:r>
            <a:endParaRPr/>
          </a:p>
          <a:p>
            <a:pPr indent="0" lvl="0" marL="0" marR="0" rtl="0" algn="l">
              <a:lnSpc>
                <a:spcPct val="80000"/>
              </a:lnSpc>
              <a:spcBef>
                <a:spcPts val="198"/>
              </a:spcBef>
              <a:spcAft>
                <a:spcPts val="0"/>
              </a:spcAft>
              <a:buClr>
                <a:schemeClr val="dk1"/>
              </a:buClr>
              <a:buSzPts val="660"/>
              <a:buFont typeface="Arial"/>
              <a:buNone/>
            </a:pPr>
            <a:r>
              <a:rPr b="0" lang="en-US" sz="660">
                <a:solidFill>
                  <a:schemeClr val="dk1"/>
                </a:solidFill>
                <a:latin typeface="Arial"/>
                <a:ea typeface="Arial"/>
                <a:cs typeface="Arial"/>
                <a:sym typeface="Arial"/>
              </a:rPr>
              <a:t>Out: số lượng/kích thước của các tệp tin được gửi xuôi dòng trong 5 phút qua</a:t>
            </a:r>
            <a:endParaRPr/>
          </a:p>
          <a:p>
            <a:pPr indent="0" lvl="0" marL="0" marR="0" rtl="0" algn="l">
              <a:lnSpc>
                <a:spcPct val="80000"/>
              </a:lnSpc>
              <a:spcBef>
                <a:spcPts val="198"/>
              </a:spcBef>
              <a:spcAft>
                <a:spcPts val="0"/>
              </a:spcAft>
              <a:buClr>
                <a:schemeClr val="dk1"/>
              </a:buClr>
              <a:buSzPts val="660"/>
              <a:buFont typeface="Arial"/>
              <a:buNone/>
            </a:pPr>
            <a:r>
              <a:rPr b="0" lang="en-US" sz="660">
                <a:solidFill>
                  <a:schemeClr val="dk1"/>
                </a:solidFill>
                <a:latin typeface="Arial"/>
                <a:ea typeface="Arial"/>
                <a:cs typeface="Arial"/>
                <a:sym typeface="Arial"/>
              </a:rPr>
              <a:t>Read/Write: Tổng kích thước của FlowFiles được đọc/ghi vào đĩa trong 5 phút qua</a:t>
            </a:r>
            <a:endParaRPr/>
          </a:p>
          <a:p>
            <a:pPr indent="0" lvl="0" marL="0" marR="0" rtl="0" algn="l">
              <a:lnSpc>
                <a:spcPct val="80000"/>
              </a:lnSpc>
              <a:spcBef>
                <a:spcPts val="198"/>
              </a:spcBef>
              <a:spcAft>
                <a:spcPts val="0"/>
              </a:spcAft>
              <a:buClr>
                <a:schemeClr val="dk1"/>
              </a:buClr>
              <a:buSzPts val="660"/>
              <a:buFont typeface="Arial"/>
              <a:buNone/>
            </a:pPr>
            <a:r>
              <a:rPr b="0" lang="en-US" sz="660">
                <a:solidFill>
                  <a:schemeClr val="dk1"/>
                </a:solidFill>
                <a:latin typeface="Arial"/>
                <a:ea typeface="Arial"/>
                <a:cs typeface="Arial"/>
                <a:sym typeface="Arial"/>
              </a:rPr>
              <a:t>Task/Time: Số lượng nhiệm vụ đã hoàn thành và thời gian thực hiện trong 5 phút qua</a:t>
            </a:r>
            <a:endParaRPr b="0" sz="660">
              <a:solidFill>
                <a:schemeClr val="dk1"/>
              </a:solidFill>
              <a:latin typeface="Arial"/>
              <a:ea typeface="Arial"/>
              <a:cs typeface="Arial"/>
              <a:sym typeface="Arial"/>
            </a:endParaRPr>
          </a:p>
        </p:txBody>
      </p:sp>
      <p:sp>
        <p:nvSpPr>
          <p:cNvPr id="2851" name="Google Shape;2851;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p9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3" name="Google Shape;286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Slide này chứa một video được nhúng.</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Nhấp vào hình ảnh để xem cách tạo Bộ xử lý mới.</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Thêm bộ xử lý mới vào canvas bằng cách nhấp và kéo biểu tượng bộ xử lý vào canvas.</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[Tài liệu tham khảo]</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(p97~p111)</a:t>
            </a:r>
            <a:endParaRPr b="0" sz="1200">
              <a:solidFill>
                <a:schemeClr val="dk1"/>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Arial"/>
                <a:ea typeface="Arial"/>
                <a:cs typeface="Arial"/>
                <a:sym typeface="Arial"/>
              </a:rPr>
              <a:t>https://nifi.apache.org/docs.html</a:t>
            </a:r>
            <a:endParaRPr sz="1200">
              <a:solidFill>
                <a:schemeClr val="dk1"/>
              </a:solidFill>
              <a:latin typeface="Arial"/>
              <a:ea typeface="Arial"/>
              <a:cs typeface="Arial"/>
              <a:sym typeface="Arial"/>
            </a:endParaRPr>
          </a:p>
          <a:p>
            <a:pPr indent="0" lvl="0" marL="0" rtl="0" algn="l">
              <a:spcBef>
                <a:spcPts val="0"/>
              </a:spcBef>
              <a:spcAft>
                <a:spcPts val="0"/>
              </a:spcAft>
              <a:buNone/>
            </a:pPr>
            <a:r>
              <a:rPr lang="en-US"/>
              <a:t>https://nifi.apache.org/docs/nifi-docs/html/user-guide.html</a:t>
            </a:r>
            <a:endParaRPr/>
          </a:p>
        </p:txBody>
      </p:sp>
      <p:sp>
        <p:nvSpPr>
          <p:cNvPr id="2864" name="Google Shape;2864;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230"/>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2" name="Google Shape;12;p230"/>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60"/>
              <a:buFont typeface="Arial"/>
              <a:buNone/>
            </a:pPr>
            <a:r>
              <a:t/>
            </a:r>
            <a:endParaRPr b="0" i="0" sz="1960" u="none" cap="none" strike="noStrike">
              <a:solidFill>
                <a:schemeClr val="dk1"/>
              </a:solidFill>
              <a:latin typeface="Arial"/>
              <a:ea typeface="Arial"/>
              <a:cs typeface="Arial"/>
              <a:sym typeface="Arial"/>
            </a:endParaRPr>
          </a:p>
        </p:txBody>
      </p:sp>
      <p:pic>
        <p:nvPicPr>
          <p:cNvPr id="13" name="Google Shape;13;p230"/>
          <p:cNvPicPr preferRelativeResize="0"/>
          <p:nvPr/>
        </p:nvPicPr>
        <p:blipFill rotWithShape="1">
          <a:blip r:embed="rId3">
            <a:alphaModFix/>
          </a:blip>
          <a:srcRect b="0" l="0" r="0" t="0"/>
          <a:stretch/>
        </p:blipFill>
        <p:spPr>
          <a:xfrm>
            <a:off x="4266998" y="6141164"/>
            <a:ext cx="137200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77" name="Shape 77"/>
        <p:cNvGrpSpPr/>
        <p:nvPr/>
      </p:nvGrpSpPr>
      <p:grpSpPr>
        <a:xfrm>
          <a:off x="0" y="0"/>
          <a:ext cx="0" cy="0"/>
          <a:chOff x="0" y="0"/>
          <a:chExt cx="0" cy="0"/>
        </a:xfrm>
      </p:grpSpPr>
      <p:cxnSp>
        <p:nvCxnSpPr>
          <p:cNvPr id="78" name="Google Shape;78;p239"/>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79" name="Google Shape;79;p239"/>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80" name="Google Shape;80;p239"/>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81" name="Google Shape;81;p239"/>
          <p:cNvCxnSpPr/>
          <p:nvPr/>
        </p:nvCxnSpPr>
        <p:spPr>
          <a:xfrm>
            <a:off x="449612" y="900000"/>
            <a:ext cx="9003600" cy="0"/>
          </a:xfrm>
          <a:prstGeom prst="straightConnector1">
            <a:avLst/>
          </a:prstGeom>
          <a:noFill/>
          <a:ln cap="flat" cmpd="sng" w="15875">
            <a:solidFill>
              <a:srgbClr val="0924A5"/>
            </a:solidFill>
            <a:prstDash val="solid"/>
            <a:miter lim="800000"/>
            <a:headEnd len="sm" w="sm" type="none"/>
            <a:tailEnd len="sm" w="sm" type="none"/>
          </a:ln>
        </p:spPr>
      </p:cxnSp>
      <p:sp>
        <p:nvSpPr>
          <p:cNvPr id="82" name="Google Shape;82;p239"/>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3. Nhập</a:t>
            </a:r>
            <a:r>
              <a:rPr lang="en-US" sz="900">
                <a:solidFill>
                  <a:srgbClr val="7F7F7F"/>
                </a:solidFill>
                <a:latin typeface="Arial"/>
                <a:ea typeface="Arial"/>
                <a:cs typeface="Arial"/>
                <a:sym typeface="Arial"/>
              </a:rPr>
              <a:t> Big Data</a:t>
            </a:r>
            <a:endParaRPr sz="900">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83" name="Shape 83"/>
        <p:cNvGrpSpPr/>
        <p:nvPr/>
      </p:nvGrpSpPr>
      <p:grpSpPr>
        <a:xfrm>
          <a:off x="0" y="0"/>
          <a:ext cx="0" cy="0"/>
          <a:chOff x="0" y="0"/>
          <a:chExt cx="0" cy="0"/>
        </a:xfrm>
      </p:grpSpPr>
      <p:pic>
        <p:nvPicPr>
          <p:cNvPr id="84" name="Google Shape;84;p240"/>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85" name="Google Shape;85;p240"/>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60"/>
              <a:buFont typeface="Arial"/>
              <a:buNone/>
            </a:pPr>
            <a:r>
              <a:t/>
            </a:r>
            <a:endParaRPr sz="1960">
              <a:solidFill>
                <a:schemeClr val="dk1"/>
              </a:solidFill>
              <a:latin typeface="Arial"/>
              <a:ea typeface="Arial"/>
              <a:cs typeface="Arial"/>
              <a:sym typeface="Arial"/>
            </a:endParaRPr>
          </a:p>
        </p:txBody>
      </p:sp>
      <p:pic>
        <p:nvPicPr>
          <p:cNvPr id="86" name="Google Shape;86;p240"/>
          <p:cNvPicPr preferRelativeResize="0"/>
          <p:nvPr/>
        </p:nvPicPr>
        <p:blipFill rotWithShape="1">
          <a:blip r:embed="rId3">
            <a:alphaModFix/>
          </a:blip>
          <a:srcRect b="0" l="0" r="0" t="0"/>
          <a:stretch/>
        </p:blipFill>
        <p:spPr>
          <a:xfrm>
            <a:off x="4266998" y="6141164"/>
            <a:ext cx="1372004" cy="450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87" name="Shape 87"/>
        <p:cNvGrpSpPr/>
        <p:nvPr/>
      </p:nvGrpSpPr>
      <p:grpSpPr>
        <a:xfrm>
          <a:off x="0" y="0"/>
          <a:ext cx="0" cy="0"/>
          <a:chOff x="0" y="0"/>
          <a:chExt cx="0" cy="0"/>
        </a:xfrm>
      </p:grpSpPr>
      <p:pic>
        <p:nvPicPr>
          <p:cNvPr id="88" name="Google Shape;88;p241"/>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89" name="Google Shape;89;p241"/>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2200" lIns="84400" spcFirstLastPara="1" rIns="84400" wrap="square" tIns="42200">
            <a:noAutofit/>
          </a:bodyPr>
          <a:lstStyle/>
          <a:p>
            <a:pPr indent="0" lvl="0" marL="0" marR="0" rtl="0" algn="l">
              <a:lnSpc>
                <a:spcPct val="100000"/>
              </a:lnSpc>
              <a:spcBef>
                <a:spcPts val="0"/>
              </a:spcBef>
              <a:spcAft>
                <a:spcPts val="0"/>
              </a:spcAft>
              <a:buClr>
                <a:schemeClr val="dk1"/>
              </a:buClr>
              <a:buSzPts val="1809"/>
              <a:buFont typeface="Arial"/>
              <a:buNone/>
            </a:pPr>
            <a:r>
              <a:t/>
            </a:r>
            <a:endParaRPr sz="1809">
              <a:solidFill>
                <a:schemeClr val="dk1"/>
              </a:solidFill>
              <a:latin typeface="Arial"/>
              <a:ea typeface="Arial"/>
              <a:cs typeface="Arial"/>
              <a:sym typeface="Arial"/>
            </a:endParaRPr>
          </a:p>
        </p:txBody>
      </p:sp>
      <p:pic>
        <p:nvPicPr>
          <p:cNvPr id="90" name="Google Shape;90;p241"/>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
        <p:nvSpPr>
          <p:cNvPr id="91" name="Google Shape;91;p24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4800">
                <a:solidFill>
                  <a:schemeClr val="dk1"/>
                </a:solidFill>
                <a:latin typeface="Arial"/>
                <a:ea typeface="Arial"/>
                <a:cs typeface="Arial"/>
                <a:sym typeface="Arial"/>
              </a:rPr>
              <a:t>Samsung </a:t>
            </a:r>
            <a:endParaRPr/>
          </a:p>
          <a:p>
            <a:pPr indent="0" lvl="0" marL="0" marR="0" rtl="0" algn="l">
              <a:spcBef>
                <a:spcPts val="0"/>
              </a:spcBef>
              <a:spcAft>
                <a:spcPts val="0"/>
              </a:spcAft>
              <a:buNone/>
            </a:pPr>
            <a:r>
              <a:rPr lang="en-US" sz="4800">
                <a:solidFill>
                  <a:schemeClr val="dk1"/>
                </a:solidFill>
                <a:latin typeface="Arial"/>
                <a:ea typeface="Arial"/>
                <a:cs typeface="Arial"/>
                <a:sym typeface="Arial"/>
              </a:rPr>
              <a:t>Innovation </a:t>
            </a:r>
            <a:endParaRPr/>
          </a:p>
          <a:p>
            <a:pPr indent="0" lvl="0" marL="0" marR="0" rtl="0" algn="l">
              <a:spcBef>
                <a:spcPts val="0"/>
              </a:spcBef>
              <a:spcAft>
                <a:spcPts val="0"/>
              </a:spcAft>
              <a:buNone/>
            </a:pPr>
            <a:r>
              <a:rPr lang="en-US" sz="4800">
                <a:solidFill>
                  <a:schemeClr val="dk1"/>
                </a:solidFill>
                <a:latin typeface="Arial"/>
                <a:ea typeface="Arial"/>
                <a:cs typeface="Arial"/>
                <a:sym typeface="Arial"/>
              </a:rPr>
              <a:t>Campus</a:t>
            </a:r>
            <a:endParaRPr/>
          </a:p>
        </p:txBody>
      </p:sp>
      <p:sp>
        <p:nvSpPr>
          <p:cNvPr id="92" name="Google Shape;92;p241"/>
          <p:cNvSpPr/>
          <p:nvPr/>
        </p:nvSpPr>
        <p:spPr>
          <a:xfrm>
            <a:off x="990000" y="4320002"/>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400">
                <a:solidFill>
                  <a:srgbClr val="1428A0"/>
                </a:solidFill>
                <a:latin typeface="Arial"/>
                <a:ea typeface="Arial"/>
                <a:cs typeface="Arial"/>
                <a:sym typeface="Arial"/>
              </a:rPr>
              <a:t>Khóa</a:t>
            </a:r>
            <a:r>
              <a:rPr lang="en-US" sz="2400">
                <a:solidFill>
                  <a:srgbClr val="1428A0"/>
                </a:solidFill>
                <a:latin typeface="Arial"/>
                <a:ea typeface="Arial"/>
                <a:cs typeface="Arial"/>
                <a:sym typeface="Arial"/>
              </a:rPr>
              <a:t> học</a:t>
            </a:r>
            <a:r>
              <a:rPr lang="en-US" sz="2400">
                <a:solidFill>
                  <a:srgbClr val="1428A0"/>
                </a:solidFill>
                <a:latin typeface="Arial"/>
                <a:ea typeface="Arial"/>
                <a:cs typeface="Arial"/>
                <a:sym typeface="Arial"/>
              </a:rPr>
              <a:t> Big Data</a:t>
            </a:r>
            <a:endParaRPr sz="2400">
              <a:solidFill>
                <a:srgbClr val="1428A0"/>
              </a:solidFill>
              <a:latin typeface="Arial"/>
              <a:ea typeface="Arial"/>
              <a:cs typeface="Arial"/>
              <a:sym typeface="Arial"/>
            </a:endParaRPr>
          </a:p>
        </p:txBody>
      </p:sp>
      <p:sp>
        <p:nvSpPr>
          <p:cNvPr id="93" name="Google Shape;93;p24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CHAPTER">
    <p:spTree>
      <p:nvGrpSpPr>
        <p:cNvPr id="94" name="Shape 94"/>
        <p:cNvGrpSpPr/>
        <p:nvPr/>
      </p:nvGrpSpPr>
      <p:grpSpPr>
        <a:xfrm>
          <a:off x="0" y="0"/>
          <a:ext cx="0" cy="0"/>
          <a:chOff x="0" y="0"/>
          <a:chExt cx="0" cy="0"/>
        </a:xfrm>
      </p:grpSpPr>
      <p:pic>
        <p:nvPicPr>
          <p:cNvPr id="95" name="Google Shape;95;p242"/>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96" name="Google Shape;96;p242"/>
          <p:cNvSpPr txBox="1"/>
          <p:nvPr>
            <p:ph idx="1" type="body"/>
          </p:nvPr>
        </p:nvSpPr>
        <p:spPr>
          <a:xfrm>
            <a:off x="985323" y="2524714"/>
            <a:ext cx="4617720" cy="13299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97" name="Google Shape;97;p242"/>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98" name="Google Shape;98;p242"/>
          <p:cNvSpPr txBox="1"/>
          <p:nvPr/>
        </p:nvSpPr>
        <p:spPr>
          <a:xfrm>
            <a:off x="8839176" y="6503323"/>
            <a:ext cx="614036" cy="12785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31"/>
              <a:buFont typeface="Arial"/>
              <a:buNone/>
            </a:pPr>
            <a:fld id="{00000000-1234-1234-1234-123412341234}" type="slidenum">
              <a:rPr lang="en-US" sz="831">
                <a:solidFill>
                  <a:srgbClr val="7F7F7F"/>
                </a:solidFill>
                <a:latin typeface="Arial"/>
                <a:ea typeface="Arial"/>
                <a:cs typeface="Arial"/>
                <a:sym typeface="Arial"/>
              </a:rPr>
              <a:t>‹#›</a:t>
            </a:fld>
            <a:endParaRPr sz="831">
              <a:solidFill>
                <a:srgbClr val="7F7F7F"/>
              </a:solidFill>
              <a:latin typeface="Arial"/>
              <a:ea typeface="Arial"/>
              <a:cs typeface="Arial"/>
              <a:sym typeface="Arial"/>
            </a:endParaRPr>
          </a:p>
        </p:txBody>
      </p:sp>
      <p:sp>
        <p:nvSpPr>
          <p:cNvPr id="99" name="Google Shape;99;p242"/>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100" name="Google Shape;100;p242"/>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Arial"/>
              <a:ea typeface="Arial"/>
              <a:cs typeface="Arial"/>
              <a:sym typeface="Arial"/>
            </a:endParaRPr>
          </a:p>
        </p:txBody>
      </p:sp>
      <p:sp>
        <p:nvSpPr>
          <p:cNvPr id="101" name="Google Shape;101;p242"/>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Arial"/>
              <a:ea typeface="Arial"/>
              <a:cs typeface="Arial"/>
              <a:sym typeface="Arial"/>
            </a:endParaRPr>
          </a:p>
        </p:txBody>
      </p:sp>
      <p:sp>
        <p:nvSpPr>
          <p:cNvPr id="102" name="Google Shape;102;p242"/>
          <p:cNvSpPr txBox="1"/>
          <p:nvPr>
            <p:ph idx="2" type="body"/>
          </p:nvPr>
        </p:nvSpPr>
        <p:spPr>
          <a:xfrm>
            <a:off x="985323" y="2066881"/>
            <a:ext cx="5477256" cy="31089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3" name="Google Shape;103;p242"/>
          <p:cNvSpPr/>
          <p:nvPr/>
        </p:nvSpPr>
        <p:spPr>
          <a:xfrm>
            <a:off x="1072503" y="4157760"/>
            <a:ext cx="2852156"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100">
                <a:solidFill>
                  <a:srgbClr val="1428A0"/>
                </a:solidFill>
                <a:latin typeface="Arial"/>
                <a:ea typeface="Arial"/>
                <a:cs typeface="Arial"/>
                <a:sym typeface="Arial"/>
              </a:rPr>
              <a:t>Khóa</a:t>
            </a:r>
            <a:r>
              <a:rPr lang="en-US" sz="2100">
                <a:solidFill>
                  <a:srgbClr val="1428A0"/>
                </a:solidFill>
                <a:latin typeface="Arial"/>
                <a:ea typeface="Arial"/>
                <a:cs typeface="Arial"/>
                <a:sym typeface="Arial"/>
              </a:rPr>
              <a:t> học</a:t>
            </a:r>
            <a:r>
              <a:rPr lang="en-US" sz="2100">
                <a:solidFill>
                  <a:srgbClr val="1428A0"/>
                </a:solidFill>
                <a:latin typeface="Arial"/>
                <a:ea typeface="Arial"/>
                <a:cs typeface="Arial"/>
                <a:sym typeface="Arial"/>
              </a:rPr>
              <a:t> Big Data</a:t>
            </a:r>
            <a:endParaRPr sz="2100">
              <a:solidFill>
                <a:srgbClr val="1428A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ble of Contents">
  <p:cSld name="4_Table of Contents">
    <p:spTree>
      <p:nvGrpSpPr>
        <p:cNvPr id="104" name="Shape 104"/>
        <p:cNvGrpSpPr/>
        <p:nvPr/>
      </p:nvGrpSpPr>
      <p:grpSpPr>
        <a:xfrm>
          <a:off x="0" y="0"/>
          <a:ext cx="0" cy="0"/>
          <a:chOff x="0" y="0"/>
          <a:chExt cx="0" cy="0"/>
        </a:xfrm>
      </p:grpSpPr>
      <p:cxnSp>
        <p:nvCxnSpPr>
          <p:cNvPr id="105" name="Google Shape;105;p243"/>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06" name="Google Shape;106;p243"/>
          <p:cNvSpPr txBox="1"/>
          <p:nvPr/>
        </p:nvSpPr>
        <p:spPr>
          <a:xfrm>
            <a:off x="8839176" y="6503321"/>
            <a:ext cx="614036" cy="12785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31"/>
              <a:buFont typeface="Arial"/>
              <a:buNone/>
            </a:pPr>
            <a:fld id="{00000000-1234-1234-1234-123412341234}" type="slidenum">
              <a:rPr lang="en-US" sz="831">
                <a:solidFill>
                  <a:srgbClr val="7F7F7F"/>
                </a:solidFill>
                <a:latin typeface="Arial"/>
                <a:ea typeface="Arial"/>
                <a:cs typeface="Arial"/>
                <a:sym typeface="Arial"/>
              </a:rPr>
              <a:t>‹#›</a:t>
            </a:fld>
            <a:endParaRPr sz="831">
              <a:solidFill>
                <a:srgbClr val="7F7F7F"/>
              </a:solidFill>
              <a:latin typeface="Arial"/>
              <a:ea typeface="Arial"/>
              <a:cs typeface="Arial"/>
              <a:sym typeface="Arial"/>
            </a:endParaRPr>
          </a:p>
        </p:txBody>
      </p:sp>
      <p:sp>
        <p:nvSpPr>
          <p:cNvPr id="107" name="Google Shape;107;p243"/>
          <p:cNvSpPr/>
          <p:nvPr/>
        </p:nvSpPr>
        <p:spPr>
          <a:xfrm>
            <a:off x="449612" y="6498002"/>
            <a:ext cx="2889714" cy="1561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014">
                <a:solidFill>
                  <a:srgbClr val="7F7F7F"/>
                </a:solidFill>
                <a:latin typeface="Arial"/>
                <a:ea typeface="Arial"/>
                <a:cs typeface="Arial"/>
                <a:sym typeface="Arial"/>
              </a:rPr>
              <a:t>Samsung Innovation Campus</a:t>
            </a:r>
            <a:endParaRPr/>
          </a:p>
        </p:txBody>
      </p:sp>
      <p:sp>
        <p:nvSpPr>
          <p:cNvPr id="108" name="Google Shape;108;p243"/>
          <p:cNvSpPr txBox="1"/>
          <p:nvPr/>
        </p:nvSpPr>
        <p:spPr>
          <a:xfrm>
            <a:off x="6849054" y="6505694"/>
            <a:ext cx="2350254"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800">
                <a:solidFill>
                  <a:srgbClr val="7F7F7F"/>
                </a:solidFill>
                <a:latin typeface="Arial"/>
                <a:ea typeface="Arial"/>
                <a:cs typeface="Arial"/>
                <a:sym typeface="Arial"/>
              </a:rPr>
              <a:t>Chương 3. Nhập</a:t>
            </a:r>
            <a:r>
              <a:rPr lang="en-US" sz="800">
                <a:solidFill>
                  <a:srgbClr val="7F7F7F"/>
                </a:solidFill>
                <a:latin typeface="Arial"/>
                <a:ea typeface="Arial"/>
                <a:cs typeface="Arial"/>
                <a:sym typeface="Arial"/>
              </a:rPr>
              <a:t> Big Data</a:t>
            </a:r>
            <a:endParaRPr sz="800">
              <a:solidFill>
                <a:srgbClr val="7F7F7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14" name="Shape 14"/>
        <p:cNvGrpSpPr/>
        <p:nvPr/>
      </p:nvGrpSpPr>
      <p:grpSpPr>
        <a:xfrm>
          <a:off x="0" y="0"/>
          <a:ext cx="0" cy="0"/>
          <a:chOff x="0" y="0"/>
          <a:chExt cx="0" cy="0"/>
        </a:xfrm>
      </p:grpSpPr>
      <p:pic>
        <p:nvPicPr>
          <p:cNvPr id="15" name="Google Shape;15;p231"/>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16" name="Google Shape;16;p231"/>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231"/>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231"/>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19" name="Shape 19"/>
        <p:cNvGrpSpPr/>
        <p:nvPr/>
      </p:nvGrpSpPr>
      <p:grpSpPr>
        <a:xfrm>
          <a:off x="0" y="0"/>
          <a:ext cx="0" cy="0"/>
          <a:chOff x="0" y="0"/>
          <a:chExt cx="0" cy="0"/>
        </a:xfrm>
      </p:grpSpPr>
      <p:sp>
        <p:nvSpPr>
          <p:cNvPr id="20" name="Google Shape;20;p232"/>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1" name="Google Shape;21;p232"/>
          <p:cNvSpPr/>
          <p:nvPr/>
        </p:nvSpPr>
        <p:spPr>
          <a:xfrm>
            <a:off x="450000" y="450000"/>
            <a:ext cx="377694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002F8E"/>
                </a:solidFill>
                <a:latin typeface="Arial"/>
                <a:ea typeface="Arial"/>
                <a:cs typeface="Arial"/>
                <a:sym typeface="Arial"/>
              </a:rPr>
              <a:t>Mô tả chương</a:t>
            </a:r>
            <a:endParaRPr b="0" i="0" sz="2400" u="none" cap="none" strike="noStrike">
              <a:solidFill>
                <a:srgbClr val="002F8E"/>
              </a:solidFill>
              <a:latin typeface="Arial"/>
              <a:ea typeface="Arial"/>
              <a:cs typeface="Arial"/>
              <a:sym typeface="Arial"/>
            </a:endParaRPr>
          </a:p>
        </p:txBody>
      </p:sp>
      <p:cxnSp>
        <p:nvCxnSpPr>
          <p:cNvPr id="22" name="Google Shape;22;p232"/>
          <p:cNvCxnSpPr/>
          <p:nvPr/>
        </p:nvCxnSpPr>
        <p:spPr>
          <a:xfrm>
            <a:off x="4497572" y="630000"/>
            <a:ext cx="4954771" cy="0"/>
          </a:xfrm>
          <a:prstGeom prst="straightConnector1">
            <a:avLst/>
          </a:prstGeom>
          <a:noFill/>
          <a:ln cap="flat" cmpd="sng" w="12700">
            <a:solidFill>
              <a:srgbClr val="1428A0"/>
            </a:solidFill>
            <a:prstDash val="solid"/>
            <a:miter lim="800000"/>
            <a:headEnd len="sm" w="sm" type="none"/>
            <a:tailEnd len="sm" w="sm" type="none"/>
          </a:ln>
        </p:spPr>
      </p:cxnSp>
      <p:cxnSp>
        <p:nvCxnSpPr>
          <p:cNvPr id="23" name="Google Shape;23;p232"/>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4" name="Google Shape;24;p232"/>
          <p:cNvSpPr txBox="1"/>
          <p:nvPr>
            <p:ph idx="1" type="body"/>
          </p:nvPr>
        </p:nvSpPr>
        <p:spPr>
          <a:xfrm>
            <a:off x="711202" y="1597422"/>
            <a:ext cx="8632825" cy="1439736"/>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lvl1pPr indent="-311150" lvl="0" marL="457200" marR="0" rtl="0" algn="l">
              <a:lnSpc>
                <a:spcPct val="100000"/>
              </a:lnSpc>
              <a:spcBef>
                <a:spcPts val="0"/>
              </a:spcBef>
              <a:spcAft>
                <a:spcPts val="0"/>
              </a:spcAft>
              <a:buClr>
                <a:srgbClr val="A5A5A5"/>
              </a:buClr>
              <a:buSzPts val="1300"/>
              <a:buFont typeface="Noto Sans Symbols"/>
              <a:buChar char="✔"/>
              <a:defRPr b="0" i="0" sz="1300" u="none" cap="none" strike="noStrike">
                <a:solidFill>
                  <a:srgbClr val="262626"/>
                </a:solidFill>
                <a:latin typeface="Arial"/>
                <a:ea typeface="Arial"/>
                <a:cs typeface="Arial"/>
                <a:sym typeface="Arial"/>
              </a:defRPr>
            </a:lvl1pPr>
            <a:lvl2pPr indent="-311150" lvl="1" marL="914400" marR="0" rtl="0" algn="l">
              <a:lnSpc>
                <a:spcPct val="90000"/>
              </a:lnSpc>
              <a:spcBef>
                <a:spcPts val="800"/>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232"/>
          <p:cNvSpPr/>
          <p:nvPr/>
        </p:nvSpPr>
        <p:spPr>
          <a:xfrm>
            <a:off x="711202" y="455333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Nội dung của chương:</a:t>
            </a:r>
            <a:endParaRPr/>
          </a:p>
        </p:txBody>
      </p:sp>
      <p:sp>
        <p:nvSpPr>
          <p:cNvPr id="26" name="Google Shape;26;p232"/>
          <p:cNvSpPr/>
          <p:nvPr/>
        </p:nvSpPr>
        <p:spPr>
          <a:xfrm>
            <a:off x="441747" y="4545956"/>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232"/>
          <p:cNvSpPr/>
          <p:nvPr/>
        </p:nvSpPr>
        <p:spPr>
          <a:xfrm>
            <a:off x="711203" y="127564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a:t>
            </a:r>
            <a:r>
              <a:rPr lang="en-US" sz="1400">
                <a:solidFill>
                  <a:srgbClr val="262626"/>
                </a:solidFill>
                <a:latin typeface="Arial"/>
                <a:ea typeface="Arial"/>
                <a:cs typeface="Arial"/>
                <a:sym typeface="Arial"/>
              </a:rPr>
              <a:t> tiêu</a:t>
            </a:r>
            <a:r>
              <a:rPr lang="en-US" sz="1400">
                <a:solidFill>
                  <a:srgbClr val="262626"/>
                </a:solidFill>
                <a:latin typeface="Arial"/>
                <a:ea typeface="Arial"/>
                <a:cs typeface="Arial"/>
                <a:sym typeface="Arial"/>
              </a:rPr>
              <a:t>:</a:t>
            </a:r>
            <a:endParaRPr/>
          </a:p>
        </p:txBody>
      </p:sp>
      <p:sp>
        <p:nvSpPr>
          <p:cNvPr id="28" name="Google Shape;28;p232"/>
          <p:cNvSpPr/>
          <p:nvPr/>
        </p:nvSpPr>
        <p:spPr>
          <a:xfrm>
            <a:off x="441747" y="1266487"/>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 name="Google Shape;29;p232"/>
          <p:cNvSpPr txBox="1"/>
          <p:nvPr>
            <p:ph idx="2" type="body"/>
          </p:nvPr>
        </p:nvSpPr>
        <p:spPr>
          <a:xfrm>
            <a:off x="711202" y="4875103"/>
            <a:ext cx="8632825" cy="345461"/>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lvl1pPr indent="-311150" lvl="0" marL="457200" marR="0" rtl="0" algn="l">
              <a:lnSpc>
                <a:spcPct val="100000"/>
              </a:lnSpc>
              <a:spcBef>
                <a:spcPts val="1000"/>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 name="Google Shape;30;p232"/>
          <p:cNvSpPr txBox="1"/>
          <p:nvPr/>
        </p:nvSpPr>
        <p:spPr>
          <a:xfrm>
            <a:off x="6849055" y="6498002"/>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US" sz="900" u="none">
                <a:solidFill>
                  <a:srgbClr val="7F7F7F"/>
                </a:solidFill>
                <a:latin typeface="Arial"/>
                <a:ea typeface="Arial"/>
                <a:cs typeface="Arial"/>
                <a:sym typeface="Arial"/>
              </a:rPr>
              <a:t>Chương 3. Nhập</a:t>
            </a:r>
            <a:r>
              <a:rPr b="0" lang="en-US" sz="900" u="none">
                <a:solidFill>
                  <a:srgbClr val="7F7F7F"/>
                </a:solidFill>
                <a:latin typeface="Arial"/>
                <a:ea typeface="Arial"/>
                <a:cs typeface="Arial"/>
                <a:sym typeface="Arial"/>
              </a:rPr>
              <a:t> Big Data</a:t>
            </a:r>
            <a:endParaRPr b="0" sz="900" u="none">
              <a:solidFill>
                <a:srgbClr val="7F7F7F"/>
              </a:solidFill>
              <a:latin typeface="Arial"/>
              <a:ea typeface="Arial"/>
              <a:cs typeface="Arial"/>
              <a:sym typeface="Arial"/>
            </a:endParaRPr>
          </a:p>
        </p:txBody>
      </p:sp>
      <p:sp>
        <p:nvSpPr>
          <p:cNvPr id="31" name="Google Shape;31;p232"/>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lang="en-US" sz="900" u="none">
                <a:solidFill>
                  <a:srgbClr val="7F7F7F"/>
                </a:solidFill>
                <a:latin typeface="Arial"/>
                <a:ea typeface="Arial"/>
                <a:cs typeface="Arial"/>
                <a:sym typeface="Arial"/>
              </a:rPr>
              <a:t>‹#›</a:t>
            </a:fld>
            <a:endParaRPr b="0" sz="900" u="none">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_Detail">
  <p:cSld name="UNIT_Detail">
    <p:spTree>
      <p:nvGrpSpPr>
        <p:cNvPr id="32" name="Shape 32"/>
        <p:cNvGrpSpPr/>
        <p:nvPr/>
      </p:nvGrpSpPr>
      <p:grpSpPr>
        <a:xfrm>
          <a:off x="0" y="0"/>
          <a:ext cx="0" cy="0"/>
          <a:chOff x="0" y="0"/>
          <a:chExt cx="0" cy="0"/>
        </a:xfrm>
      </p:grpSpPr>
      <p:pic>
        <p:nvPicPr>
          <p:cNvPr id="33" name="Google Shape;33;p233"/>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4" name="Google Shape;34;p233"/>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5" name="Google Shape;35;p233"/>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6" name="Google Shape;36;p233"/>
          <p:cNvSpPr txBox="1"/>
          <p:nvPr/>
        </p:nvSpPr>
        <p:spPr>
          <a:xfrm>
            <a:off x="6849055" y="6498002"/>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3. Nhập</a:t>
            </a:r>
            <a:r>
              <a:rPr lang="en-US" sz="900">
                <a:solidFill>
                  <a:srgbClr val="7F7F7F"/>
                </a:solidFill>
                <a:latin typeface="Arial"/>
                <a:ea typeface="Arial"/>
                <a:cs typeface="Arial"/>
                <a:sym typeface="Arial"/>
              </a:rPr>
              <a:t> Big Data</a:t>
            </a:r>
            <a:endParaRPr sz="900">
              <a:solidFill>
                <a:srgbClr val="7F7F7F"/>
              </a:solidFill>
              <a:latin typeface="Arial"/>
              <a:ea typeface="Arial"/>
              <a:cs typeface="Arial"/>
              <a:sym typeface="Arial"/>
            </a:endParaRPr>
          </a:p>
        </p:txBody>
      </p:sp>
      <p:sp>
        <p:nvSpPr>
          <p:cNvPr id="37" name="Google Shape;37;p233"/>
          <p:cNvSpPr txBox="1"/>
          <p:nvPr>
            <p:ph idx="1" type="body"/>
          </p:nvPr>
        </p:nvSpPr>
        <p:spPr>
          <a:xfrm>
            <a:off x="850835" y="3044359"/>
            <a:ext cx="8348472" cy="67665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233"/>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 name="Google Shape;39;p233"/>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ody">
  <p:cSld name="3_Body">
    <p:spTree>
      <p:nvGrpSpPr>
        <p:cNvPr id="40" name="Shape 40"/>
        <p:cNvGrpSpPr/>
        <p:nvPr/>
      </p:nvGrpSpPr>
      <p:grpSpPr>
        <a:xfrm>
          <a:off x="0" y="0"/>
          <a:ext cx="0" cy="0"/>
          <a:chOff x="0" y="0"/>
          <a:chExt cx="0" cy="0"/>
        </a:xfrm>
      </p:grpSpPr>
      <p:pic>
        <p:nvPicPr>
          <p:cNvPr id="41" name="Google Shape;41;p234"/>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42" name="Google Shape;42;p234"/>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3" name="Google Shape;43;p234"/>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44" name="Google Shape;44;p23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23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131313"/>
              </a:buClr>
              <a:buSzPts val="3200"/>
              <a:buFont typeface="Arial"/>
              <a:buNone/>
              <a:defRPr b="0" i="0" sz="3200" u="none" cap="none" strike="noStrike">
                <a:solidFill>
                  <a:srgbClr val="131313"/>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Google Shape;46;p23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rgbClr val="D8D8D8"/>
              </a:buClr>
              <a:buSzPts val="1600"/>
              <a:buFont typeface="Arial"/>
              <a:buNone/>
              <a:defRPr b="0" i="0" sz="1600" u="none" cap="none" strike="noStrike">
                <a:solidFill>
                  <a:srgbClr val="D8D8D8"/>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 name="Google Shape;47;p23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lvl1pPr indent="-317500" lvl="0" marL="457200" marR="0" rtl="0" algn="l">
              <a:lnSpc>
                <a:spcPct val="128571"/>
              </a:lnSpc>
              <a:spcBef>
                <a:spcPts val="1000"/>
              </a:spcBef>
              <a:spcAft>
                <a:spcPts val="0"/>
              </a:spcAft>
              <a:buClr>
                <a:srgbClr val="262626"/>
              </a:buClr>
              <a:buSzPts val="140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461"/>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234"/>
          <p:cNvSpPr txBox="1"/>
          <p:nvPr/>
        </p:nvSpPr>
        <p:spPr>
          <a:xfrm>
            <a:off x="6849055" y="6498002"/>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3. Nhập</a:t>
            </a:r>
            <a:r>
              <a:rPr lang="en-US" sz="900">
                <a:solidFill>
                  <a:srgbClr val="7F7F7F"/>
                </a:solidFill>
                <a:latin typeface="Arial"/>
                <a:ea typeface="Arial"/>
                <a:cs typeface="Arial"/>
                <a:sym typeface="Arial"/>
              </a:rPr>
              <a:t> Big Data</a:t>
            </a:r>
            <a:endParaRPr sz="900">
              <a:solidFill>
                <a:srgbClr val="7F7F7F"/>
              </a:solidFill>
              <a:latin typeface="Arial"/>
              <a:ea typeface="Arial"/>
              <a:cs typeface="Arial"/>
              <a:sym typeface="Arial"/>
            </a:endParaRPr>
          </a:p>
        </p:txBody>
      </p:sp>
      <p:sp>
        <p:nvSpPr>
          <p:cNvPr id="49" name="Google Shape;49;p234"/>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
  <p:cSld name="UNIT">
    <p:spTree>
      <p:nvGrpSpPr>
        <p:cNvPr id="50" name="Shape 50"/>
        <p:cNvGrpSpPr/>
        <p:nvPr/>
      </p:nvGrpSpPr>
      <p:grpSpPr>
        <a:xfrm>
          <a:off x="0" y="0"/>
          <a:ext cx="0" cy="0"/>
          <a:chOff x="0" y="0"/>
          <a:chExt cx="0" cy="0"/>
        </a:xfrm>
      </p:grpSpPr>
      <p:pic>
        <p:nvPicPr>
          <p:cNvPr id="51" name="Google Shape;51;p235"/>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52" name="Google Shape;52;p235"/>
          <p:cNvSpPr txBox="1"/>
          <p:nvPr>
            <p:ph idx="1" type="body"/>
          </p:nvPr>
        </p:nvSpPr>
        <p:spPr>
          <a:xfrm>
            <a:off x="985323" y="2524714"/>
            <a:ext cx="4617720" cy="13299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3" name="Google Shape;53;p235"/>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54" name="Google Shape;54;p235"/>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831">
              <a:solidFill>
                <a:srgbClr val="7F7F7F"/>
              </a:solidFill>
              <a:latin typeface="Arial"/>
              <a:ea typeface="Arial"/>
              <a:cs typeface="Arial"/>
              <a:sym typeface="Arial"/>
            </a:endParaRPr>
          </a:p>
        </p:txBody>
      </p:sp>
      <p:sp>
        <p:nvSpPr>
          <p:cNvPr id="55" name="Google Shape;55;p235"/>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56" name="Google Shape;56;p235"/>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Arial"/>
              <a:ea typeface="Arial"/>
              <a:cs typeface="Arial"/>
              <a:sym typeface="Arial"/>
            </a:endParaRPr>
          </a:p>
        </p:txBody>
      </p:sp>
      <p:sp>
        <p:nvSpPr>
          <p:cNvPr id="57" name="Google Shape;57;p235"/>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Arial"/>
              <a:ea typeface="Arial"/>
              <a:cs typeface="Arial"/>
              <a:sym typeface="Arial"/>
            </a:endParaRPr>
          </a:p>
        </p:txBody>
      </p:sp>
      <p:sp>
        <p:nvSpPr>
          <p:cNvPr id="58" name="Google Shape;58;p235"/>
          <p:cNvSpPr txBox="1"/>
          <p:nvPr>
            <p:ph idx="2" type="body"/>
          </p:nvPr>
        </p:nvSpPr>
        <p:spPr>
          <a:xfrm>
            <a:off x="985323" y="2066881"/>
            <a:ext cx="5477256" cy="31089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 name="Google Shape;59;p235"/>
          <p:cNvSpPr/>
          <p:nvPr/>
        </p:nvSpPr>
        <p:spPr>
          <a:xfrm>
            <a:off x="1072502" y="4157760"/>
            <a:ext cx="3178420"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100">
                <a:solidFill>
                  <a:srgbClr val="1428A0"/>
                </a:solidFill>
                <a:latin typeface="Arial"/>
                <a:ea typeface="Arial"/>
                <a:cs typeface="Arial"/>
                <a:sym typeface="Arial"/>
              </a:rPr>
              <a:t>Nhập Big Data</a:t>
            </a:r>
            <a:endParaRPr sz="2100">
              <a:solidFill>
                <a:srgbClr val="1428A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60" name="Shape 60"/>
        <p:cNvGrpSpPr/>
        <p:nvPr/>
      </p:nvGrpSpPr>
      <p:grpSpPr>
        <a:xfrm>
          <a:off x="0" y="0"/>
          <a:ext cx="0" cy="0"/>
          <a:chOff x="0" y="0"/>
          <a:chExt cx="0" cy="0"/>
        </a:xfrm>
      </p:grpSpPr>
      <p:pic>
        <p:nvPicPr>
          <p:cNvPr id="61" name="Google Shape;61;p236"/>
          <p:cNvPicPr preferRelativeResize="0"/>
          <p:nvPr/>
        </p:nvPicPr>
        <p:blipFill rotWithShape="1">
          <a:blip r:embed="rId2">
            <a:alphaModFix/>
          </a:blip>
          <a:srcRect b="0" l="0" r="0" t="0"/>
          <a:stretch/>
        </p:blipFill>
        <p:spPr>
          <a:xfrm>
            <a:off x="1" y="4395"/>
            <a:ext cx="9902825" cy="6853605"/>
          </a:xfrm>
          <a:prstGeom prst="rect">
            <a:avLst/>
          </a:prstGeom>
          <a:noFill/>
          <a:ln>
            <a:noFill/>
          </a:ln>
        </p:spPr>
      </p:pic>
      <p:sp>
        <p:nvSpPr>
          <p:cNvPr id="62" name="Google Shape;62;p236"/>
          <p:cNvSpPr/>
          <p:nvPr/>
        </p:nvSpPr>
        <p:spPr>
          <a:xfrm>
            <a:off x="1"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60">
              <a:solidFill>
                <a:schemeClr val="lt1"/>
              </a:solidFill>
              <a:latin typeface="Arial"/>
              <a:ea typeface="Arial"/>
              <a:cs typeface="Arial"/>
              <a:sym typeface="Arial"/>
            </a:endParaRPr>
          </a:p>
        </p:txBody>
      </p:sp>
      <p:sp>
        <p:nvSpPr>
          <p:cNvPr id="63" name="Google Shape;63;p236"/>
          <p:cNvSpPr/>
          <p:nvPr/>
        </p:nvSpPr>
        <p:spPr>
          <a:xfrm>
            <a:off x="449612" y="5677031"/>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64" name="Google Shape;64;p236"/>
          <p:cNvPicPr preferRelativeResize="0"/>
          <p:nvPr/>
        </p:nvPicPr>
        <p:blipFill rotWithShape="1">
          <a:blip r:embed="rId3">
            <a:alphaModFix/>
          </a:blip>
          <a:srcRect b="0" l="0" r="0" t="0"/>
          <a:stretch/>
        </p:blipFill>
        <p:spPr>
          <a:xfrm>
            <a:off x="3713012" y="3022951"/>
            <a:ext cx="2476800" cy="812098"/>
          </a:xfrm>
          <a:prstGeom prst="rect">
            <a:avLst/>
          </a:prstGeom>
          <a:noFill/>
          <a:ln>
            <a:noFill/>
          </a:ln>
        </p:spPr>
      </p:pic>
      <p:sp>
        <p:nvSpPr>
          <p:cNvPr id="65" name="Google Shape;65;p236"/>
          <p:cNvSpPr/>
          <p:nvPr/>
        </p:nvSpPr>
        <p:spPr>
          <a:xfrm>
            <a:off x="449612"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60"/>
              <a:buFont typeface="Arial"/>
              <a:buNone/>
            </a:pPr>
            <a:r>
              <a:t/>
            </a:r>
            <a:endParaRPr sz="196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66" name="Shape 66"/>
        <p:cNvGrpSpPr/>
        <p:nvPr/>
      </p:nvGrpSpPr>
      <p:grpSpPr>
        <a:xfrm>
          <a:off x="0" y="0"/>
          <a:ext cx="0" cy="0"/>
          <a:chOff x="0" y="0"/>
          <a:chExt cx="0" cy="0"/>
        </a:xfrm>
      </p:grpSpPr>
      <p:cxnSp>
        <p:nvCxnSpPr>
          <p:cNvPr id="67" name="Google Shape;67;p237"/>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68" name="Google Shape;68;p237"/>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9" name="Google Shape;69;p237"/>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70" name="Google Shape;70;p237"/>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3. Nhập</a:t>
            </a:r>
            <a:r>
              <a:rPr lang="en-US" sz="900">
                <a:solidFill>
                  <a:srgbClr val="7F7F7F"/>
                </a:solidFill>
                <a:latin typeface="Arial"/>
                <a:ea typeface="Arial"/>
                <a:cs typeface="Arial"/>
                <a:sym typeface="Arial"/>
              </a:rPr>
              <a:t> Big Data</a:t>
            </a:r>
            <a:endParaRPr sz="900">
              <a:solidFill>
                <a:srgbClr val="7F7F7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71" name="Shape 71"/>
        <p:cNvGrpSpPr/>
        <p:nvPr/>
      </p:nvGrpSpPr>
      <p:grpSpPr>
        <a:xfrm>
          <a:off x="0" y="0"/>
          <a:ext cx="0" cy="0"/>
          <a:chOff x="0" y="0"/>
          <a:chExt cx="0" cy="0"/>
        </a:xfrm>
      </p:grpSpPr>
      <p:pic>
        <p:nvPicPr>
          <p:cNvPr id="72" name="Google Shape;72;p238"/>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73" name="Google Shape;73;p238"/>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74" name="Google Shape;74;p238"/>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5" name="Google Shape;75;p238"/>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76" name="Google Shape;76;p238"/>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3. Nhập</a:t>
            </a:r>
            <a:r>
              <a:rPr lang="en-US" sz="900">
                <a:solidFill>
                  <a:srgbClr val="7F7F7F"/>
                </a:solidFill>
                <a:latin typeface="Arial"/>
                <a:ea typeface="Arial"/>
                <a:cs typeface="Arial"/>
                <a:sym typeface="Arial"/>
              </a:rPr>
              <a:t> Big Data</a:t>
            </a:r>
            <a:endParaRPr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3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137.png"/><Relationship Id="rId4" Type="http://schemas.openxmlformats.org/officeDocument/2006/relationships/image" Target="../media/image132.png"/><Relationship Id="rId5" Type="http://schemas.openxmlformats.org/officeDocument/2006/relationships/image" Target="../media/image14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127.png"/><Relationship Id="rId4" Type="http://schemas.openxmlformats.org/officeDocument/2006/relationships/image" Target="../media/image14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36.png"/><Relationship Id="rId4" Type="http://schemas.openxmlformats.org/officeDocument/2006/relationships/image" Target="../media/image1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1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35.png"/><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135.png"/><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165.png"/><Relationship Id="rId4" Type="http://schemas.openxmlformats.org/officeDocument/2006/relationships/image" Target="../media/image1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135.png"/><Relationship Id="rId4" Type="http://schemas.openxmlformats.org/officeDocument/2006/relationships/image" Target="../media/image155.png"/></Relationships>
</file>

<file path=ppt/slides/_rels/slide123.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168.png"/><Relationship Id="rId4" Type="http://schemas.openxmlformats.org/officeDocument/2006/relationships/image" Target="../media/image122.png"/><Relationship Id="rId5" Type="http://schemas.openxmlformats.org/officeDocument/2006/relationships/image" Target="../media/image156.png"/><Relationship Id="rId6" Type="http://schemas.openxmlformats.org/officeDocument/2006/relationships/image" Target="../media/image126.png"/><Relationship Id="rId7" Type="http://schemas.openxmlformats.org/officeDocument/2006/relationships/image" Target="../media/image160.png"/><Relationship Id="rId8" Type="http://schemas.openxmlformats.org/officeDocument/2006/relationships/image" Target="../media/image11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15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158.png"/><Relationship Id="rId4" Type="http://schemas.openxmlformats.org/officeDocument/2006/relationships/image" Target="../media/image1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70.png"/><Relationship Id="rId4" Type="http://schemas.openxmlformats.org/officeDocument/2006/relationships/image" Target="../media/image15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66.png"/><Relationship Id="rId4" Type="http://schemas.openxmlformats.org/officeDocument/2006/relationships/image" Target="../media/image15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173.png"/><Relationship Id="rId4" Type="http://schemas.openxmlformats.org/officeDocument/2006/relationships/image" Target="../media/image18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17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136.png"/><Relationship Id="rId4" Type="http://schemas.openxmlformats.org/officeDocument/2006/relationships/image" Target="../media/image17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13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13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164.png"/><Relationship Id="rId4" Type="http://schemas.openxmlformats.org/officeDocument/2006/relationships/image" Target="../media/image18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167.png"/><Relationship Id="rId4" Type="http://schemas.openxmlformats.org/officeDocument/2006/relationships/image" Target="../media/image180.png"/><Relationship Id="rId5" Type="http://schemas.openxmlformats.org/officeDocument/2006/relationships/image" Target="../media/image190.png"/><Relationship Id="rId6" Type="http://schemas.openxmlformats.org/officeDocument/2006/relationships/image" Target="../media/image174.png"/><Relationship Id="rId7" Type="http://schemas.openxmlformats.org/officeDocument/2006/relationships/image" Target="../media/image17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186.png"/><Relationship Id="rId4" Type="http://schemas.openxmlformats.org/officeDocument/2006/relationships/image" Target="../media/image18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8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7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7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87.png"/><Relationship Id="rId6" Type="http://schemas.openxmlformats.org/officeDocument/2006/relationships/image" Target="../media/image191.png"/><Relationship Id="rId7" Type="http://schemas.openxmlformats.org/officeDocument/2006/relationships/image" Target="../media/image197.png"/><Relationship Id="rId8" Type="http://schemas.openxmlformats.org/officeDocument/2006/relationships/image" Target="../media/image17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195.png"/><Relationship Id="rId4" Type="http://schemas.openxmlformats.org/officeDocument/2006/relationships/image" Target="../media/image200.png"/><Relationship Id="rId9" Type="http://schemas.openxmlformats.org/officeDocument/2006/relationships/image" Target="../media/image175.png"/><Relationship Id="rId5" Type="http://schemas.openxmlformats.org/officeDocument/2006/relationships/image" Target="../media/image117.png"/><Relationship Id="rId6" Type="http://schemas.openxmlformats.org/officeDocument/2006/relationships/image" Target="../media/image126.png"/><Relationship Id="rId7" Type="http://schemas.openxmlformats.org/officeDocument/2006/relationships/image" Target="../media/image122.png"/><Relationship Id="rId8" Type="http://schemas.openxmlformats.org/officeDocument/2006/relationships/image" Target="../media/image14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17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19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18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20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21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19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image" Target="../media/image20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 Id="rId3" Type="http://schemas.openxmlformats.org/officeDocument/2006/relationships/image" Target="../media/image212.png"/><Relationship Id="rId4" Type="http://schemas.openxmlformats.org/officeDocument/2006/relationships/image" Target="../media/image20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202.png"/><Relationship Id="rId4" Type="http://schemas.openxmlformats.org/officeDocument/2006/relationships/image" Target="../media/image206.png"/><Relationship Id="rId5" Type="http://schemas.openxmlformats.org/officeDocument/2006/relationships/image" Target="../media/image20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 Id="rId3" Type="http://schemas.openxmlformats.org/officeDocument/2006/relationships/image" Target="../media/image226.png"/><Relationship Id="rId4" Type="http://schemas.openxmlformats.org/officeDocument/2006/relationships/image" Target="../media/image20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 Id="rId3" Type="http://schemas.openxmlformats.org/officeDocument/2006/relationships/image" Target="../media/image216.png"/><Relationship Id="rId4" Type="http://schemas.openxmlformats.org/officeDocument/2006/relationships/image" Target="../media/image201.png"/><Relationship Id="rId5" Type="http://schemas.openxmlformats.org/officeDocument/2006/relationships/image" Target="../media/image198.png"/></Relationships>
</file>

<file path=ppt/slides/_rels/slide158.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159.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59.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161.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61.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162.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21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 Id="rId3" Type="http://schemas.openxmlformats.org/officeDocument/2006/relationships/image" Target="../media/image21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 Id="rId3" Type="http://schemas.openxmlformats.org/officeDocument/2006/relationships/image" Target="../media/image21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 Id="rId3" Type="http://schemas.openxmlformats.org/officeDocument/2006/relationships/image" Target="../media/image207.png"/><Relationship Id="rId4" Type="http://schemas.openxmlformats.org/officeDocument/2006/relationships/image" Target="../media/image21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2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217.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217.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217.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1" Type="http://schemas.openxmlformats.org/officeDocument/2006/relationships/image" Target="../media/image225.png"/><Relationship Id="rId10" Type="http://schemas.openxmlformats.org/officeDocument/2006/relationships/image" Target="../media/image237.png"/><Relationship Id="rId13" Type="http://schemas.openxmlformats.org/officeDocument/2006/relationships/image" Target="../media/image222.png"/><Relationship Id="rId12"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199.xml"/><Relationship Id="rId3" Type="http://schemas.openxmlformats.org/officeDocument/2006/relationships/image" Target="../media/image14.png"/><Relationship Id="rId4" Type="http://schemas.openxmlformats.org/officeDocument/2006/relationships/image" Target="../media/image221.png"/><Relationship Id="rId9" Type="http://schemas.openxmlformats.org/officeDocument/2006/relationships/image" Target="../media/image229.png"/><Relationship Id="rId14" Type="http://schemas.openxmlformats.org/officeDocument/2006/relationships/image" Target="../media/image231.png"/><Relationship Id="rId5" Type="http://schemas.openxmlformats.org/officeDocument/2006/relationships/image" Target="../media/image223.png"/><Relationship Id="rId6" Type="http://schemas.openxmlformats.org/officeDocument/2006/relationships/image" Target="../media/image215.png"/><Relationship Id="rId7" Type="http://schemas.openxmlformats.org/officeDocument/2006/relationships/image" Target="../media/image248.png"/><Relationship Id="rId8" Type="http://schemas.openxmlformats.org/officeDocument/2006/relationships/image" Target="../media/image2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 Id="rId3" Type="http://schemas.openxmlformats.org/officeDocument/2006/relationships/image" Target="../media/image14.png"/><Relationship Id="rId4" Type="http://schemas.openxmlformats.org/officeDocument/2006/relationships/image" Target="../media/image221.png"/><Relationship Id="rId9" Type="http://schemas.openxmlformats.org/officeDocument/2006/relationships/image" Target="../media/image246.png"/><Relationship Id="rId5" Type="http://schemas.openxmlformats.org/officeDocument/2006/relationships/image" Target="../media/image223.png"/><Relationship Id="rId6" Type="http://schemas.openxmlformats.org/officeDocument/2006/relationships/image" Target="../media/image215.png"/><Relationship Id="rId7" Type="http://schemas.openxmlformats.org/officeDocument/2006/relationships/image" Target="../media/image248.png"/><Relationship Id="rId8" Type="http://schemas.openxmlformats.org/officeDocument/2006/relationships/image" Target="../media/image252.png"/></Relationships>
</file>

<file path=ppt/slides/_rels/slide201.xml.rels><?xml version="1.0" encoding="UTF-8" standalone="yes"?><Relationships xmlns="http://schemas.openxmlformats.org/package/2006/relationships"><Relationship Id="rId11" Type="http://schemas.openxmlformats.org/officeDocument/2006/relationships/image" Target="../media/image246.png"/><Relationship Id="rId10" Type="http://schemas.openxmlformats.org/officeDocument/2006/relationships/image" Target="../media/image252.png"/><Relationship Id="rId1" Type="http://schemas.openxmlformats.org/officeDocument/2006/relationships/slideLayout" Target="../slideLayouts/slideLayout5.xml"/><Relationship Id="rId2" Type="http://schemas.openxmlformats.org/officeDocument/2006/relationships/notesSlide" Target="../notesSlides/notesSlide201.xml"/><Relationship Id="rId3" Type="http://schemas.openxmlformats.org/officeDocument/2006/relationships/image" Target="../media/image236.png"/><Relationship Id="rId4" Type="http://schemas.openxmlformats.org/officeDocument/2006/relationships/image" Target="../media/image229.png"/><Relationship Id="rId9" Type="http://schemas.openxmlformats.org/officeDocument/2006/relationships/image" Target="../media/image231.png"/><Relationship Id="rId5" Type="http://schemas.openxmlformats.org/officeDocument/2006/relationships/image" Target="../media/image237.png"/><Relationship Id="rId6" Type="http://schemas.openxmlformats.org/officeDocument/2006/relationships/image" Target="../media/image225.png"/><Relationship Id="rId7" Type="http://schemas.openxmlformats.org/officeDocument/2006/relationships/image" Target="../media/image23.png"/><Relationship Id="rId8" Type="http://schemas.openxmlformats.org/officeDocument/2006/relationships/image" Target="../media/image22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242.png"/><Relationship Id="rId4" Type="http://schemas.openxmlformats.org/officeDocument/2006/relationships/image" Target="../media/image23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 Id="rId3" Type="http://schemas.openxmlformats.org/officeDocument/2006/relationships/image" Target="../media/image25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 Id="rId3" Type="http://schemas.openxmlformats.org/officeDocument/2006/relationships/image" Target="../media/image14.png"/><Relationship Id="rId4" Type="http://schemas.openxmlformats.org/officeDocument/2006/relationships/image" Target="../media/image94.png"/><Relationship Id="rId5" Type="http://schemas.openxmlformats.org/officeDocument/2006/relationships/image" Target="../media/image25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22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225.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41.png"/><Relationship Id="rId13" Type="http://schemas.openxmlformats.org/officeDocument/2006/relationships/image" Target="../media/image60.png"/><Relationship Id="rId12" Type="http://schemas.openxmlformats.org/officeDocument/2006/relationships/image" Target="../media/image46.png"/><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22.png"/><Relationship Id="rId9" Type="http://schemas.openxmlformats.org/officeDocument/2006/relationships/image" Target="../media/image35.png"/><Relationship Id="rId15" Type="http://schemas.openxmlformats.org/officeDocument/2006/relationships/image" Target="../media/image47.png"/><Relationship Id="rId14" Type="http://schemas.openxmlformats.org/officeDocument/2006/relationships/image" Target="../media/image51.png"/><Relationship Id="rId17" Type="http://schemas.openxmlformats.org/officeDocument/2006/relationships/image" Target="../media/image49.png"/><Relationship Id="rId16"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2.png"/><Relationship Id="rId18" Type="http://schemas.openxmlformats.org/officeDocument/2006/relationships/image" Target="../media/image52.png"/><Relationship Id="rId7" Type="http://schemas.openxmlformats.org/officeDocument/2006/relationships/image" Target="../media/image38.png"/><Relationship Id="rId8"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2.jpg"/><Relationship Id="rId4" Type="http://schemas.openxmlformats.org/officeDocument/2006/relationships/image" Target="../media/image6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0" Type="http://schemas.openxmlformats.org/officeDocument/2006/relationships/image" Target="../media/image74.png"/><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image" Target="../media/image56.png"/><Relationship Id="rId9" Type="http://schemas.openxmlformats.org/officeDocument/2006/relationships/image" Target="../media/image68.png"/><Relationship Id="rId5" Type="http://schemas.openxmlformats.org/officeDocument/2006/relationships/image" Target="../media/image61.png"/><Relationship Id="rId6" Type="http://schemas.openxmlformats.org/officeDocument/2006/relationships/image" Target="../media/image80.png"/><Relationship Id="rId7" Type="http://schemas.openxmlformats.org/officeDocument/2006/relationships/image" Target="../media/image58.png"/><Relationship Id="rId8"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93.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8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9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23.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95.png"/><Relationship Id="rId7" Type="http://schemas.openxmlformats.org/officeDocument/2006/relationships/image" Target="../media/image1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23.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95.png"/><Relationship Id="rId7"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23.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95.png"/><Relationship Id="rId7" Type="http://schemas.openxmlformats.org/officeDocument/2006/relationships/image" Target="../media/image10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04.png"/><Relationship Id="rId4" Type="http://schemas.openxmlformats.org/officeDocument/2006/relationships/image" Target="../media/image23.png"/><Relationship Id="rId5" Type="http://schemas.openxmlformats.org/officeDocument/2006/relationships/image" Target="../media/image101.png"/><Relationship Id="rId6" Type="http://schemas.openxmlformats.org/officeDocument/2006/relationships/image" Target="../media/image99.png"/><Relationship Id="rId7" Type="http://schemas.openxmlformats.org/officeDocument/2006/relationships/image" Target="../media/image95.png"/><Relationship Id="rId8" Type="http://schemas.openxmlformats.org/officeDocument/2006/relationships/image" Target="../media/image10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23.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95.png"/><Relationship Id="rId7" Type="http://schemas.openxmlformats.org/officeDocument/2006/relationships/image" Target="../media/image10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23.png"/><Relationship Id="rId4" Type="http://schemas.openxmlformats.org/officeDocument/2006/relationships/image" Target="../media/image112.png"/><Relationship Id="rId5" Type="http://schemas.openxmlformats.org/officeDocument/2006/relationships/image" Target="../media/image115.png"/><Relationship Id="rId6" Type="http://schemas.openxmlformats.org/officeDocument/2006/relationships/image" Target="../media/image108.png"/><Relationship Id="rId7" Type="http://schemas.openxmlformats.org/officeDocument/2006/relationships/image" Target="../media/image10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28.png"/></Relationships>
</file>

<file path=ppt/slides/_rels/slide93.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8.png"/><Relationship Id="rId15" Type="http://schemas.openxmlformats.org/officeDocument/2006/relationships/image" Target="../media/image21.png"/><Relationship Id="rId14" Type="http://schemas.openxmlformats.org/officeDocument/2006/relationships/image" Target="../media/image32.png"/><Relationship Id="rId17" Type="http://schemas.openxmlformats.org/officeDocument/2006/relationships/image" Target="../media/image30.png"/><Relationship Id="rId16"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image" Target="../media/image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17.png"/><Relationship Id="rId4" Type="http://schemas.openxmlformats.org/officeDocument/2006/relationships/image" Target="../media/image126.png"/><Relationship Id="rId5" Type="http://schemas.openxmlformats.org/officeDocument/2006/relationships/image" Target="../media/image122.png"/><Relationship Id="rId6" Type="http://schemas.openxmlformats.org/officeDocument/2006/relationships/image" Target="../media/image141.png"/><Relationship Id="rId7" Type="http://schemas.openxmlformats.org/officeDocument/2006/relationships/image" Target="../media/image12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Innovatsion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Campus</a:t>
            </a:r>
            <a:endParaRPr/>
          </a:p>
        </p:txBody>
      </p:sp>
      <p:sp>
        <p:nvSpPr>
          <p:cNvPr id="115" name="Google Shape;115;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1428A0"/>
                </a:solidFill>
                <a:latin typeface="Arial"/>
                <a:ea typeface="Arial"/>
                <a:cs typeface="Arial"/>
                <a:sym typeface="Arial"/>
              </a:rPr>
              <a:t>Khóa học Big Data</a:t>
            </a:r>
            <a:endParaRPr b="0" i="0" sz="2400" u="none" cap="none" strike="noStrike">
              <a:solidFill>
                <a:srgbClr val="1428A0"/>
              </a:solidFill>
              <a:latin typeface="Arial"/>
              <a:ea typeface="Arial"/>
              <a:cs typeface="Arial"/>
              <a:sym typeface="Arial"/>
            </a:endParaRPr>
          </a:p>
        </p:txBody>
      </p:sp>
      <p:sp>
        <p:nvSpPr>
          <p:cNvPr id="116" name="Google Shape;116;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17" name="Google Shape;117;p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Kiến trúc Apache Sqoop</a:t>
            </a:r>
            <a:endParaRPr>
              <a:solidFill>
                <a:schemeClr val="lt1"/>
              </a:solidFill>
            </a:endParaRPr>
          </a:p>
        </p:txBody>
      </p:sp>
      <p:sp>
        <p:nvSpPr>
          <p:cNvPr id="245" name="Google Shape;245;p1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Kiến trúc Sqoop 2</a:t>
            </a:r>
            <a:endParaRPr/>
          </a:p>
        </p:txBody>
      </p:sp>
      <p:sp>
        <p:nvSpPr>
          <p:cNvPr id="246" name="Google Shape;246;p1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247" name="Google Shape;247;p10"/>
          <p:cNvSpPr txBox="1"/>
          <p:nvPr>
            <p:ph idx="4" type="body"/>
          </p:nvPr>
        </p:nvSpPr>
        <p:spPr>
          <a:xfrm>
            <a:off x="535872" y="2226568"/>
            <a:ext cx="4246006"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Sqoop 2 là một ứng dụng máy khách-máy chủ</a:t>
            </a:r>
            <a:endParaRPr/>
          </a:p>
          <a:p>
            <a:pPr indent="-177800" lvl="0" marL="177800" rtl="0" algn="l">
              <a:lnSpc>
                <a:spcPct val="128571"/>
              </a:lnSpc>
              <a:spcBef>
                <a:spcPts val="1000"/>
              </a:spcBef>
              <a:spcAft>
                <a:spcPts val="0"/>
              </a:spcAft>
              <a:buClr>
                <a:srgbClr val="262626"/>
              </a:buClr>
              <a:buSzPts val="1400"/>
              <a:buFont typeface="Arial"/>
              <a:buChar char="•"/>
            </a:pPr>
            <a:r>
              <a:rPr lang="en-US"/>
              <a:t>Sqoop 2 hiển thị API REST dưới dạng dịch vụ web có thể được sử dụng bởi các hệ thống khác</a:t>
            </a:r>
            <a:endParaRPr/>
          </a:p>
          <a:p>
            <a:pPr indent="-177800" lvl="0" marL="177800" rtl="0" algn="l">
              <a:lnSpc>
                <a:spcPct val="128571"/>
              </a:lnSpc>
              <a:spcBef>
                <a:spcPts val="1000"/>
              </a:spcBef>
              <a:spcAft>
                <a:spcPts val="0"/>
              </a:spcAft>
              <a:buClr>
                <a:srgbClr val="262626"/>
              </a:buClr>
              <a:buSzPts val="1400"/>
              <a:buFont typeface="Arial"/>
              <a:buChar char="•"/>
            </a:pPr>
            <a:r>
              <a:rPr lang="en-US"/>
              <a:t>Người dùng giao tiếp và xác thực với Máy chủ Sqoop</a:t>
            </a:r>
            <a:endParaRPr/>
          </a:p>
          <a:p>
            <a:pPr indent="-182563" lvl="1" marL="360363" rtl="0" algn="l">
              <a:lnSpc>
                <a:spcPct val="138461"/>
              </a:lnSpc>
              <a:spcBef>
                <a:spcPts val="500"/>
              </a:spcBef>
              <a:spcAft>
                <a:spcPts val="0"/>
              </a:spcAft>
              <a:buClr>
                <a:srgbClr val="262626"/>
              </a:buClr>
              <a:buSzPts val="1040"/>
              <a:buChar char="•"/>
            </a:pPr>
            <a:r>
              <a:rPr lang="en-US"/>
              <a:t>Không cần người dùng có quyền truy cập trực tiếp vào cơ sở dữ liệu cơ bản</a:t>
            </a:r>
            <a:endParaRPr/>
          </a:p>
          <a:p>
            <a:pPr indent="-177800" lvl="0" marL="177800" rtl="0" algn="l">
              <a:lnSpc>
                <a:spcPct val="128571"/>
              </a:lnSpc>
              <a:spcBef>
                <a:spcPts val="1000"/>
              </a:spcBef>
              <a:spcAft>
                <a:spcPts val="0"/>
              </a:spcAft>
              <a:buClr>
                <a:srgbClr val="262626"/>
              </a:buClr>
              <a:buSzPts val="1400"/>
              <a:buFont typeface="Arial"/>
              <a:buChar char="•"/>
            </a:pPr>
            <a:r>
              <a:rPr lang="en-US"/>
              <a:t>Máy chủ Sqoop quản lý kho lưu trữ siêu dữ liệu</a:t>
            </a:r>
            <a:endParaRPr/>
          </a:p>
          <a:p>
            <a:pPr indent="-182563" lvl="1" marL="360363" rtl="0" algn="l">
              <a:lnSpc>
                <a:spcPct val="138461"/>
              </a:lnSpc>
              <a:spcBef>
                <a:spcPts val="500"/>
              </a:spcBef>
              <a:spcAft>
                <a:spcPts val="0"/>
              </a:spcAft>
              <a:buClr>
                <a:srgbClr val="262626"/>
              </a:buClr>
              <a:buSzPts val="1040"/>
              <a:buChar char="•"/>
            </a:pPr>
            <a:r>
              <a:rPr lang="en-US"/>
              <a:t>Bao gồm các kết nối, công việc, hồ sơ đệ trình</a:t>
            </a:r>
            <a:endParaRPr/>
          </a:p>
          <a:p>
            <a:pPr indent="-177800" lvl="0" marL="177800" rtl="0" algn="l">
              <a:lnSpc>
                <a:spcPct val="128571"/>
              </a:lnSpc>
              <a:spcBef>
                <a:spcPts val="1000"/>
              </a:spcBef>
              <a:spcAft>
                <a:spcPts val="0"/>
              </a:spcAft>
              <a:buClr>
                <a:srgbClr val="262626"/>
              </a:buClr>
              <a:buSzPts val="1400"/>
              <a:buFont typeface="Arial"/>
              <a:buChar char="•"/>
            </a:pPr>
            <a:r>
              <a:rPr lang="en-US"/>
              <a:t>Máy chủ Sqoop quản lý các trình kết nối và không nhất thiết phải là cơ sở JDBC</a:t>
            </a:r>
            <a:endParaRPr/>
          </a:p>
          <a:p>
            <a:pPr indent="-182563" lvl="1" marL="360363" rtl="0" algn="l">
              <a:lnSpc>
                <a:spcPct val="138461"/>
              </a:lnSpc>
              <a:spcBef>
                <a:spcPts val="500"/>
              </a:spcBef>
              <a:spcAft>
                <a:spcPts val="0"/>
              </a:spcAft>
              <a:buClr>
                <a:srgbClr val="262626"/>
              </a:buClr>
              <a:buSzPts val="1040"/>
              <a:buChar char="•"/>
            </a:pPr>
            <a:r>
              <a:rPr lang="en-US"/>
              <a:t>Cho phép truy cập cơ sở dữ liệu không tuân thủ JDBC</a:t>
            </a:r>
            <a:endParaRPr/>
          </a:p>
        </p:txBody>
      </p:sp>
      <p:pic>
        <p:nvPicPr>
          <p:cNvPr id="248" name="Google Shape;248;p10"/>
          <p:cNvPicPr preferRelativeResize="0"/>
          <p:nvPr/>
        </p:nvPicPr>
        <p:blipFill rotWithShape="1">
          <a:blip r:embed="rId3">
            <a:alphaModFix/>
          </a:blip>
          <a:srcRect b="0" l="0" r="0" t="0"/>
          <a:stretch/>
        </p:blipFill>
        <p:spPr>
          <a:xfrm>
            <a:off x="4781878" y="1898440"/>
            <a:ext cx="4535941" cy="3832227"/>
          </a:xfrm>
          <a:prstGeom prst="rect">
            <a:avLst/>
          </a:prstGeom>
          <a:noFill/>
          <a:ln>
            <a:noFill/>
          </a:ln>
        </p:spPr>
      </p:pic>
      <p:pic>
        <p:nvPicPr>
          <p:cNvPr descr="Apache Sqoop (@ApacheSqoop) | Twitter" id="249" name="Google Shape;249;p10"/>
          <p:cNvPicPr preferRelativeResize="0"/>
          <p:nvPr/>
        </p:nvPicPr>
        <p:blipFill rotWithShape="1">
          <a:blip r:embed="rId4">
            <a:alphaModFix/>
          </a:blip>
          <a:srcRect b="25302" l="0" r="0" t="30335"/>
          <a:stretch/>
        </p:blipFill>
        <p:spPr>
          <a:xfrm>
            <a:off x="8602098" y="5842365"/>
            <a:ext cx="738199" cy="327490"/>
          </a:xfrm>
          <a:prstGeom prst="rect">
            <a:avLst/>
          </a:prstGeom>
          <a:noFill/>
          <a:ln>
            <a:noFill/>
          </a:ln>
        </p:spPr>
      </p:pic>
      <p:sp>
        <p:nvSpPr>
          <p:cNvPr id="250" name="Google Shape;250;p10"/>
          <p:cNvSpPr/>
          <p:nvPr/>
        </p:nvSpPr>
        <p:spPr>
          <a:xfrm>
            <a:off x="5690937" y="3953983"/>
            <a:ext cx="1167587" cy="1135471"/>
          </a:xfrm>
          <a:prstGeom prst="roundRect">
            <a:avLst>
              <a:gd fmla="val 6322"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   Máy chủ Sqoop</a:t>
            </a:r>
            <a:endParaRPr sz="1000">
              <a:solidFill>
                <a:srgbClr val="1F45BC"/>
              </a:solidFill>
              <a:latin typeface="Arial"/>
              <a:ea typeface="Arial"/>
              <a:cs typeface="Arial"/>
              <a:sym typeface="Arial"/>
            </a:endParaRPr>
          </a:p>
        </p:txBody>
      </p:sp>
      <p:sp>
        <p:nvSpPr>
          <p:cNvPr id="251" name="Google Shape;251;p10"/>
          <p:cNvSpPr/>
          <p:nvPr/>
        </p:nvSpPr>
        <p:spPr>
          <a:xfrm>
            <a:off x="5807713" y="1879848"/>
            <a:ext cx="1119461" cy="1823387"/>
          </a:xfrm>
          <a:prstGeom prst="roundRect">
            <a:avLst>
              <a:gd fmla="val 10202"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Máy khách</a:t>
            </a:r>
            <a:endParaRPr sz="1200">
              <a:solidFill>
                <a:srgbClr val="1F45BC"/>
              </a:solidFill>
              <a:latin typeface="Arial"/>
              <a:ea typeface="Arial"/>
              <a:cs typeface="Arial"/>
              <a:sym typeface="Arial"/>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Sqoop</a:t>
            </a:r>
            <a:endParaRPr sz="1200">
              <a:solidFill>
                <a:srgbClr val="1F45BC"/>
              </a:solidFill>
              <a:latin typeface="Arial"/>
              <a:ea typeface="Arial"/>
              <a:cs typeface="Arial"/>
              <a:sym typeface="Arial"/>
            </a:endParaRPr>
          </a:p>
        </p:txBody>
      </p:sp>
      <p:sp>
        <p:nvSpPr>
          <p:cNvPr id="252" name="Google Shape;252;p10"/>
          <p:cNvSpPr/>
          <p:nvPr/>
        </p:nvSpPr>
        <p:spPr>
          <a:xfrm>
            <a:off x="6758440" y="5813035"/>
            <a:ext cx="147989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[Kiến trúc Sqoop 2]</a:t>
            </a:r>
            <a:endParaRPr sz="1200">
              <a:solidFill>
                <a:srgbClr val="1F45BC"/>
              </a:solidFill>
              <a:latin typeface="Arial"/>
              <a:ea typeface="Arial"/>
              <a:cs typeface="Arial"/>
              <a:sym typeface="Arial"/>
            </a:endParaRPr>
          </a:p>
        </p:txBody>
      </p:sp>
      <p:sp>
        <p:nvSpPr>
          <p:cNvPr id="253" name="Google Shape;253;p10"/>
          <p:cNvSpPr txBox="1"/>
          <p:nvPr/>
        </p:nvSpPr>
        <p:spPr>
          <a:xfrm>
            <a:off x="5947298" y="2998950"/>
            <a:ext cx="84029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Trình duyệt</a:t>
            </a:r>
            <a:endParaRPr sz="1000">
              <a:solidFill>
                <a:srgbClr val="1F45BC"/>
              </a:solidFill>
              <a:latin typeface="Arial"/>
              <a:ea typeface="Arial"/>
              <a:cs typeface="Arial"/>
              <a:sym typeface="Arial"/>
            </a:endParaRPr>
          </a:p>
        </p:txBody>
      </p:sp>
      <p:sp>
        <p:nvSpPr>
          <p:cNvPr id="254" name="Google Shape;254;p10"/>
          <p:cNvSpPr txBox="1"/>
          <p:nvPr/>
        </p:nvSpPr>
        <p:spPr>
          <a:xfrm>
            <a:off x="6186144" y="2400644"/>
            <a:ext cx="36260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CLI</a:t>
            </a:r>
            <a:endParaRPr sz="1000">
              <a:solidFill>
                <a:srgbClr val="1F45BC"/>
              </a:solidFill>
              <a:latin typeface="Arial"/>
              <a:ea typeface="Arial"/>
              <a:cs typeface="Arial"/>
              <a:sym typeface="Arial"/>
            </a:endParaRPr>
          </a:p>
        </p:txBody>
      </p:sp>
      <p:sp>
        <p:nvSpPr>
          <p:cNvPr id="255" name="Google Shape;255;p10"/>
          <p:cNvSpPr txBox="1"/>
          <p:nvPr/>
        </p:nvSpPr>
        <p:spPr>
          <a:xfrm>
            <a:off x="5953838" y="5297126"/>
            <a:ext cx="84670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Kho lưu trữ </a:t>
            </a:r>
            <a:endParaRPr sz="1000">
              <a:solidFill>
                <a:srgbClr val="1F45BC"/>
              </a:solidFill>
              <a:latin typeface="Arial"/>
              <a:ea typeface="Arial"/>
              <a:cs typeface="Arial"/>
              <a:sym typeface="Arial"/>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siêu dữ liệu</a:t>
            </a:r>
            <a:endParaRPr sz="1000">
              <a:solidFill>
                <a:srgbClr val="1F45BC"/>
              </a:solidFill>
              <a:latin typeface="Arial"/>
              <a:ea typeface="Arial"/>
              <a:cs typeface="Arial"/>
              <a:sym typeface="Arial"/>
            </a:endParaRPr>
          </a:p>
        </p:txBody>
      </p:sp>
      <p:sp>
        <p:nvSpPr>
          <p:cNvPr id="256" name="Google Shape;256;p10"/>
          <p:cNvSpPr/>
          <p:nvPr/>
        </p:nvSpPr>
        <p:spPr>
          <a:xfrm>
            <a:off x="5874467" y="3954268"/>
            <a:ext cx="516906" cy="230445"/>
          </a:xfrm>
          <a:prstGeom prst="roundRect">
            <a:avLst>
              <a:gd fmla="val 22445"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REST</a:t>
            </a:r>
            <a:endParaRPr sz="1000">
              <a:solidFill>
                <a:srgbClr val="1F45BC"/>
              </a:solidFill>
              <a:latin typeface="Arial"/>
              <a:ea typeface="Arial"/>
              <a:cs typeface="Arial"/>
              <a:sym typeface="Arial"/>
            </a:endParaRPr>
          </a:p>
        </p:txBody>
      </p:sp>
      <p:sp>
        <p:nvSpPr>
          <p:cNvPr id="257" name="Google Shape;257;p10"/>
          <p:cNvSpPr/>
          <p:nvPr/>
        </p:nvSpPr>
        <p:spPr>
          <a:xfrm>
            <a:off x="5874467" y="4184428"/>
            <a:ext cx="516906" cy="230445"/>
          </a:xfrm>
          <a:prstGeom prst="roundRect">
            <a:avLst>
              <a:gd fmla="val 22445"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UI</a:t>
            </a:r>
            <a:endParaRPr sz="1000">
              <a:solidFill>
                <a:srgbClr val="1F45BC"/>
              </a:solidFill>
              <a:latin typeface="Arial"/>
              <a:ea typeface="Arial"/>
              <a:cs typeface="Arial"/>
              <a:sym typeface="Arial"/>
            </a:endParaRPr>
          </a:p>
        </p:txBody>
      </p:sp>
      <p:sp>
        <p:nvSpPr>
          <p:cNvPr id="258" name="Google Shape;258;p10"/>
          <p:cNvSpPr/>
          <p:nvPr/>
        </p:nvSpPr>
        <p:spPr>
          <a:xfrm>
            <a:off x="5881578" y="4627011"/>
            <a:ext cx="976946" cy="230445"/>
          </a:xfrm>
          <a:prstGeom prst="roundRect">
            <a:avLst>
              <a:gd fmla="val 22445"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Đầu nối</a:t>
            </a:r>
            <a:endParaRPr sz="1000">
              <a:solidFill>
                <a:srgbClr val="1F45BC"/>
              </a:solidFill>
              <a:latin typeface="Arial"/>
              <a:ea typeface="Arial"/>
              <a:cs typeface="Arial"/>
              <a:sym typeface="Arial"/>
            </a:endParaRPr>
          </a:p>
        </p:txBody>
      </p:sp>
      <p:sp>
        <p:nvSpPr>
          <p:cNvPr id="259" name="Google Shape;259;p10"/>
          <p:cNvSpPr/>
          <p:nvPr/>
        </p:nvSpPr>
        <p:spPr>
          <a:xfrm>
            <a:off x="5881578" y="4857171"/>
            <a:ext cx="976946" cy="230445"/>
          </a:xfrm>
          <a:prstGeom prst="roundRect">
            <a:avLst>
              <a:gd fmla="val 22445"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Siêu dữ liệu</a:t>
            </a:r>
            <a:endParaRPr sz="1000">
              <a:solidFill>
                <a:srgbClr val="1F45BC"/>
              </a:solidFill>
              <a:latin typeface="Arial"/>
              <a:ea typeface="Arial"/>
              <a:cs typeface="Arial"/>
              <a:sym typeface="Arial"/>
            </a:endParaRPr>
          </a:p>
        </p:txBody>
      </p:sp>
      <p:sp>
        <p:nvSpPr>
          <p:cNvPr id="260" name="Google Shape;260;p10"/>
          <p:cNvSpPr txBox="1"/>
          <p:nvPr/>
        </p:nvSpPr>
        <p:spPr>
          <a:xfrm>
            <a:off x="7169096" y="2141012"/>
            <a:ext cx="99257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Kho dữ liệu</a:t>
            </a:r>
            <a:endParaRPr sz="1000">
              <a:solidFill>
                <a:srgbClr val="1F45BC"/>
              </a:solidFill>
              <a:latin typeface="Arial"/>
              <a:ea typeface="Arial"/>
              <a:cs typeface="Arial"/>
              <a:sym typeface="Arial"/>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 doanh nghiệp</a:t>
            </a:r>
            <a:endParaRPr sz="1000">
              <a:solidFill>
                <a:srgbClr val="1F45BC"/>
              </a:solidFill>
              <a:latin typeface="Arial"/>
              <a:ea typeface="Arial"/>
              <a:cs typeface="Arial"/>
              <a:sym typeface="Arial"/>
            </a:endParaRPr>
          </a:p>
        </p:txBody>
      </p:sp>
      <p:sp>
        <p:nvSpPr>
          <p:cNvPr id="261" name="Google Shape;261;p10"/>
          <p:cNvSpPr txBox="1"/>
          <p:nvPr/>
        </p:nvSpPr>
        <p:spPr>
          <a:xfrm>
            <a:off x="8164139" y="2217956"/>
            <a:ext cx="9332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Cơ sở dữ liệu </a:t>
            </a:r>
            <a:endParaRPr sz="1000">
              <a:solidFill>
                <a:srgbClr val="1F45BC"/>
              </a:solidFill>
              <a:latin typeface="Arial"/>
              <a:ea typeface="Arial"/>
              <a:cs typeface="Arial"/>
              <a:sym typeface="Arial"/>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quan hệ</a:t>
            </a:r>
            <a:endParaRPr sz="1000">
              <a:solidFill>
                <a:srgbClr val="1F45BC"/>
              </a:solidFill>
              <a:latin typeface="Arial"/>
              <a:ea typeface="Arial"/>
              <a:cs typeface="Arial"/>
              <a:sym typeface="Arial"/>
            </a:endParaRPr>
          </a:p>
        </p:txBody>
      </p:sp>
      <p:sp>
        <p:nvSpPr>
          <p:cNvPr id="262" name="Google Shape;262;p10"/>
          <p:cNvSpPr txBox="1"/>
          <p:nvPr/>
        </p:nvSpPr>
        <p:spPr>
          <a:xfrm>
            <a:off x="8168649" y="3010723"/>
            <a:ext cx="92685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Hệ thống</a:t>
            </a:r>
            <a:endParaRPr sz="1000">
              <a:solidFill>
                <a:srgbClr val="1F45BC"/>
              </a:solidFill>
              <a:latin typeface="Arial"/>
              <a:ea typeface="Arial"/>
              <a:cs typeface="Arial"/>
              <a:sym typeface="Arial"/>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 cơ sở tài liệu</a:t>
            </a:r>
            <a:endParaRPr sz="1000">
              <a:solidFill>
                <a:srgbClr val="1F45BC"/>
              </a:solidFill>
              <a:latin typeface="Arial"/>
              <a:ea typeface="Arial"/>
              <a:cs typeface="Arial"/>
              <a:sym typeface="Arial"/>
            </a:endParaRPr>
          </a:p>
        </p:txBody>
      </p:sp>
      <p:sp>
        <p:nvSpPr>
          <p:cNvPr id="263" name="Google Shape;263;p10"/>
          <p:cNvSpPr/>
          <p:nvPr/>
        </p:nvSpPr>
        <p:spPr>
          <a:xfrm>
            <a:off x="7166750" y="4113674"/>
            <a:ext cx="958476" cy="38207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Map Task</a:t>
            </a:r>
            <a:endParaRPr sz="1200">
              <a:solidFill>
                <a:srgbClr val="1F45BC"/>
              </a:solidFill>
              <a:latin typeface="Arial"/>
              <a:ea typeface="Arial"/>
              <a:cs typeface="Arial"/>
              <a:sym typeface="Arial"/>
            </a:endParaRPr>
          </a:p>
        </p:txBody>
      </p:sp>
      <p:sp>
        <p:nvSpPr>
          <p:cNvPr id="264" name="Google Shape;264;p10"/>
          <p:cNvSpPr/>
          <p:nvPr/>
        </p:nvSpPr>
        <p:spPr>
          <a:xfrm>
            <a:off x="8109985" y="4629697"/>
            <a:ext cx="1113186" cy="508234"/>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HDFS/Hbase/Hive</a:t>
            </a:r>
            <a:endParaRPr sz="1200">
              <a:solidFill>
                <a:srgbClr val="1F45BC"/>
              </a:solidFill>
              <a:latin typeface="Arial"/>
              <a:ea typeface="Arial"/>
              <a:cs typeface="Arial"/>
              <a:sym typeface="Arial"/>
            </a:endParaRPr>
          </a:p>
        </p:txBody>
      </p:sp>
      <p:sp>
        <p:nvSpPr>
          <p:cNvPr id="265" name="Google Shape;265;p10"/>
          <p:cNvSpPr/>
          <p:nvPr/>
        </p:nvSpPr>
        <p:spPr>
          <a:xfrm>
            <a:off x="7219229" y="5181696"/>
            <a:ext cx="820325" cy="345501"/>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Hadoop</a:t>
            </a:r>
            <a:endParaRPr sz="1200">
              <a:solidFill>
                <a:schemeClr val="lt1"/>
              </a:solidFill>
              <a:latin typeface="Arial"/>
              <a:ea typeface="Arial"/>
              <a:cs typeface="Arial"/>
              <a:sym typeface="Arial"/>
            </a:endParaRPr>
          </a:p>
        </p:txBody>
      </p:sp>
      <p:cxnSp>
        <p:nvCxnSpPr>
          <p:cNvPr id="266" name="Google Shape;266;p10"/>
          <p:cNvCxnSpPr/>
          <p:nvPr/>
        </p:nvCxnSpPr>
        <p:spPr>
          <a:xfrm>
            <a:off x="6367444" y="5087616"/>
            <a:ext cx="0" cy="209510"/>
          </a:xfrm>
          <a:prstGeom prst="straightConnector1">
            <a:avLst/>
          </a:prstGeom>
          <a:noFill/>
          <a:ln cap="flat" cmpd="sng" w="9525">
            <a:solidFill>
              <a:srgbClr val="1F45BC"/>
            </a:solidFill>
            <a:prstDash val="solid"/>
            <a:miter lim="800000"/>
            <a:headEnd len="sm" w="sm" type="none"/>
            <a:tailEnd len="med" w="med" type="triangl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sp>
        <p:nvSpPr>
          <p:cNvPr id="2877" name="Google Shape;2877;p10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878" name="Google Shape;2878;p10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Chọn bộ xử lý</a:t>
            </a:r>
            <a:endParaRPr/>
          </a:p>
        </p:txBody>
      </p:sp>
      <p:sp>
        <p:nvSpPr>
          <p:cNvPr id="2879" name="Google Shape;2879;p10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880" name="Google Shape;2880;p100"/>
          <p:cNvSpPr txBox="1"/>
          <p:nvPr>
            <p:ph idx="4" type="body"/>
          </p:nvPr>
        </p:nvSpPr>
        <p:spPr>
          <a:xfrm>
            <a:off x="535872" y="2226568"/>
            <a:ext cx="290516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Lọc theo danh mục</a:t>
            </a:r>
            <a:endParaRPr/>
          </a:p>
          <a:p>
            <a:pPr indent="-177800" lvl="0" marL="177800" rtl="0" algn="l">
              <a:lnSpc>
                <a:spcPct val="128571"/>
              </a:lnSpc>
              <a:spcBef>
                <a:spcPts val="1000"/>
              </a:spcBef>
              <a:spcAft>
                <a:spcPts val="0"/>
              </a:spcAft>
              <a:buClr>
                <a:srgbClr val="262626"/>
              </a:buClr>
              <a:buSzPts val="1400"/>
              <a:buFont typeface="Arial"/>
              <a:buChar char="•"/>
            </a:pPr>
            <a:r>
              <a:rPr lang="en-US"/>
              <a:t>Lọc theo tên</a:t>
            </a:r>
            <a:endParaRPr/>
          </a:p>
        </p:txBody>
      </p:sp>
      <p:pic>
        <p:nvPicPr>
          <p:cNvPr id="2881" name="Google Shape;2881;p100"/>
          <p:cNvPicPr preferRelativeResize="0"/>
          <p:nvPr/>
        </p:nvPicPr>
        <p:blipFill rotWithShape="1">
          <a:blip r:embed="rId3">
            <a:alphaModFix/>
          </a:blip>
          <a:srcRect b="0" l="0" r="0" t="0"/>
          <a:stretch/>
        </p:blipFill>
        <p:spPr>
          <a:xfrm>
            <a:off x="3554170" y="2016828"/>
            <a:ext cx="5293267" cy="4224054"/>
          </a:xfrm>
          <a:prstGeom prst="rect">
            <a:avLst/>
          </a:prstGeom>
          <a:noFill/>
          <a:ln>
            <a:noFill/>
          </a:ln>
        </p:spPr>
      </p:pic>
      <p:sp>
        <p:nvSpPr>
          <p:cNvPr id="2882" name="Google Shape;2882;p100"/>
          <p:cNvSpPr/>
          <p:nvPr/>
        </p:nvSpPr>
        <p:spPr>
          <a:xfrm>
            <a:off x="3645243" y="2515881"/>
            <a:ext cx="1307757" cy="2550389"/>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83" name="Google Shape;2883;p100"/>
          <p:cNvSpPr/>
          <p:nvPr/>
        </p:nvSpPr>
        <p:spPr>
          <a:xfrm>
            <a:off x="7306272" y="2441839"/>
            <a:ext cx="1541165" cy="375842"/>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sp>
        <p:nvSpPr>
          <p:cNvPr id="2889" name="Google Shape;2889;p10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890" name="Google Shape;2890;p10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loại bộ xử lý</a:t>
            </a:r>
            <a:endParaRPr/>
          </a:p>
        </p:txBody>
      </p:sp>
      <p:sp>
        <p:nvSpPr>
          <p:cNvPr id="2891" name="Google Shape;2891;p10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892" name="Google Shape;2892;p10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Chuyển đổi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Định tuyến và Hòa giải</a:t>
            </a:r>
            <a:endParaRPr/>
          </a:p>
          <a:p>
            <a:pPr indent="-177800" lvl="0" marL="177800" rtl="0" algn="l">
              <a:lnSpc>
                <a:spcPct val="128571"/>
              </a:lnSpc>
              <a:spcBef>
                <a:spcPts val="1000"/>
              </a:spcBef>
              <a:spcAft>
                <a:spcPts val="0"/>
              </a:spcAft>
              <a:buClr>
                <a:srgbClr val="262626"/>
              </a:buClr>
              <a:buSzPts val="1400"/>
              <a:buFont typeface="Arial"/>
              <a:buChar char="•"/>
            </a:pPr>
            <a:r>
              <a:rPr lang="en-US"/>
              <a:t>Truy cập cơ sở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Khai thác thuộc tính</a:t>
            </a:r>
            <a:endParaRPr/>
          </a:p>
          <a:p>
            <a:pPr indent="-177800" lvl="0" marL="177800" rtl="0" algn="l">
              <a:lnSpc>
                <a:spcPct val="128571"/>
              </a:lnSpc>
              <a:spcBef>
                <a:spcPts val="1000"/>
              </a:spcBef>
              <a:spcAft>
                <a:spcPts val="0"/>
              </a:spcAft>
              <a:buClr>
                <a:srgbClr val="262626"/>
              </a:buClr>
              <a:buSzPts val="1400"/>
              <a:buFont typeface="Arial"/>
              <a:buChar char="•"/>
            </a:pPr>
            <a:r>
              <a:rPr lang="en-US"/>
              <a:t>Tương tác hệ thống</a:t>
            </a:r>
            <a:endParaRPr/>
          </a:p>
          <a:p>
            <a:pPr indent="-177800" lvl="0" marL="177800" rtl="0" algn="l">
              <a:lnSpc>
                <a:spcPct val="128571"/>
              </a:lnSpc>
              <a:spcBef>
                <a:spcPts val="1000"/>
              </a:spcBef>
              <a:spcAft>
                <a:spcPts val="0"/>
              </a:spcAft>
              <a:buClr>
                <a:srgbClr val="262626"/>
              </a:buClr>
              <a:buSzPts val="1400"/>
              <a:buFont typeface="Arial"/>
              <a:buChar char="•"/>
            </a:pPr>
            <a:r>
              <a:rPr lang="en-US"/>
              <a:t>Nhập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Dữ liệu đi ra/Gửi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Tách và tổng hợp</a:t>
            </a:r>
            <a:endParaRPr/>
          </a:p>
          <a:p>
            <a:pPr indent="-177800" lvl="0" marL="177800" rtl="0" algn="l">
              <a:lnSpc>
                <a:spcPct val="128571"/>
              </a:lnSpc>
              <a:spcBef>
                <a:spcPts val="1000"/>
              </a:spcBef>
              <a:spcAft>
                <a:spcPts val="0"/>
              </a:spcAft>
              <a:buClr>
                <a:srgbClr val="262626"/>
              </a:buClr>
              <a:buSzPts val="1400"/>
              <a:buFont typeface="Arial"/>
              <a:buChar char="•"/>
            </a:pPr>
            <a:r>
              <a:rPr lang="en-US"/>
              <a:t>HTTP</a:t>
            </a:r>
            <a:endParaRPr/>
          </a:p>
          <a:p>
            <a:pPr indent="-177800" lvl="0" marL="177800" rtl="0" algn="l">
              <a:lnSpc>
                <a:spcPct val="128571"/>
              </a:lnSpc>
              <a:spcBef>
                <a:spcPts val="1000"/>
              </a:spcBef>
              <a:spcAft>
                <a:spcPts val="0"/>
              </a:spcAft>
              <a:buClr>
                <a:srgbClr val="262626"/>
              </a:buClr>
              <a:buSzPts val="1400"/>
              <a:buFont typeface="Arial"/>
              <a:buChar char="•"/>
            </a:pPr>
            <a:r>
              <a:rPr lang="en-US"/>
              <a:t>Dịch vụ web của Amazon</a:t>
            </a:r>
            <a:endParaRPr/>
          </a:p>
        </p:txBody>
      </p:sp>
      <p:grpSp>
        <p:nvGrpSpPr>
          <p:cNvPr id="2893" name="Google Shape;2893;p101"/>
          <p:cNvGrpSpPr/>
          <p:nvPr/>
        </p:nvGrpSpPr>
        <p:grpSpPr>
          <a:xfrm>
            <a:off x="3365583" y="2418867"/>
            <a:ext cx="6102417" cy="2989982"/>
            <a:chOff x="3365583" y="2418867"/>
            <a:chExt cx="5880557" cy="2989982"/>
          </a:xfrm>
        </p:grpSpPr>
        <p:grpSp>
          <p:nvGrpSpPr>
            <p:cNvPr id="2894" name="Google Shape;2894;p101"/>
            <p:cNvGrpSpPr/>
            <p:nvPr/>
          </p:nvGrpSpPr>
          <p:grpSpPr>
            <a:xfrm>
              <a:off x="6813129" y="2610364"/>
              <a:ext cx="2433011" cy="2606989"/>
              <a:chOff x="6813129" y="2475811"/>
              <a:chExt cx="2433011" cy="2606989"/>
            </a:xfrm>
          </p:grpSpPr>
          <p:grpSp>
            <p:nvGrpSpPr>
              <p:cNvPr id="2895" name="Google Shape;2895;p101"/>
              <p:cNvGrpSpPr/>
              <p:nvPr/>
            </p:nvGrpSpPr>
            <p:grpSpPr>
              <a:xfrm>
                <a:off x="6813129" y="2475811"/>
                <a:ext cx="2433011" cy="1095566"/>
                <a:chOff x="6848483" y="2247634"/>
                <a:chExt cx="2433011" cy="1095566"/>
              </a:xfrm>
            </p:grpSpPr>
            <p:grpSp>
              <p:nvGrpSpPr>
                <p:cNvPr id="2896" name="Google Shape;2896;p101"/>
                <p:cNvGrpSpPr/>
                <p:nvPr/>
              </p:nvGrpSpPr>
              <p:grpSpPr>
                <a:xfrm>
                  <a:off x="6848483" y="2247634"/>
                  <a:ext cx="2433011" cy="188849"/>
                  <a:chOff x="6848483" y="2247634"/>
                  <a:chExt cx="2433011" cy="188849"/>
                </a:xfrm>
              </p:grpSpPr>
              <p:sp>
                <p:nvSpPr>
                  <p:cNvPr id="2897" name="Google Shape;2897;p101"/>
                  <p:cNvSpPr/>
                  <p:nvPr/>
                </p:nvSpPr>
                <p:spPr>
                  <a:xfrm>
                    <a:off x="6848483" y="2247636"/>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Hàm băm</a:t>
                    </a:r>
                    <a:endParaRPr sz="1050">
                      <a:solidFill>
                        <a:schemeClr val="lt1"/>
                      </a:solidFill>
                      <a:latin typeface="Arial"/>
                      <a:ea typeface="Arial"/>
                      <a:cs typeface="Arial"/>
                      <a:sym typeface="Arial"/>
                    </a:endParaRPr>
                  </a:p>
                </p:txBody>
              </p:sp>
              <p:sp>
                <p:nvSpPr>
                  <p:cNvPr id="2898" name="Google Shape;2898;p101"/>
                  <p:cNvSpPr/>
                  <p:nvPr/>
                </p:nvSpPr>
                <p:spPr>
                  <a:xfrm>
                    <a:off x="7673299" y="2247635"/>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Mã hóa</a:t>
                    </a:r>
                    <a:endParaRPr sz="1050">
                      <a:solidFill>
                        <a:schemeClr val="lt1"/>
                      </a:solidFill>
                      <a:latin typeface="Arial"/>
                      <a:ea typeface="Arial"/>
                      <a:cs typeface="Arial"/>
                      <a:sym typeface="Arial"/>
                    </a:endParaRPr>
                  </a:p>
                </p:txBody>
              </p:sp>
              <p:sp>
                <p:nvSpPr>
                  <p:cNvPr id="2899" name="Google Shape;2899;p101"/>
                  <p:cNvSpPr/>
                  <p:nvPr/>
                </p:nvSpPr>
                <p:spPr>
                  <a:xfrm>
                    <a:off x="8492032" y="2247634"/>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GeoEnrich</a:t>
                    </a:r>
                    <a:endParaRPr sz="1000">
                      <a:solidFill>
                        <a:schemeClr val="lt1"/>
                      </a:solidFill>
                      <a:latin typeface="Arial"/>
                      <a:ea typeface="Arial"/>
                      <a:cs typeface="Arial"/>
                      <a:sym typeface="Arial"/>
                    </a:endParaRPr>
                  </a:p>
                </p:txBody>
              </p:sp>
            </p:grpSp>
            <p:grpSp>
              <p:nvGrpSpPr>
                <p:cNvPr id="2900" name="Google Shape;2900;p101"/>
                <p:cNvGrpSpPr/>
                <p:nvPr/>
              </p:nvGrpSpPr>
              <p:grpSpPr>
                <a:xfrm>
                  <a:off x="6848483" y="2468725"/>
                  <a:ext cx="2433011" cy="188849"/>
                  <a:chOff x="6848483" y="2468725"/>
                  <a:chExt cx="2433011" cy="188849"/>
                </a:xfrm>
              </p:grpSpPr>
              <p:sp>
                <p:nvSpPr>
                  <p:cNvPr id="2901" name="Google Shape;2901;p101"/>
                  <p:cNvSpPr/>
                  <p:nvPr/>
                </p:nvSpPr>
                <p:spPr>
                  <a:xfrm>
                    <a:off x="6848483" y="2468727"/>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Hợp nhất</a:t>
                    </a:r>
                    <a:endParaRPr sz="1050">
                      <a:solidFill>
                        <a:schemeClr val="lt1"/>
                      </a:solidFill>
                      <a:latin typeface="Arial"/>
                      <a:ea typeface="Arial"/>
                      <a:cs typeface="Arial"/>
                      <a:sym typeface="Arial"/>
                    </a:endParaRPr>
                  </a:p>
                </p:txBody>
              </p:sp>
              <p:sp>
                <p:nvSpPr>
                  <p:cNvPr id="2902" name="Google Shape;2902;p101"/>
                  <p:cNvSpPr/>
                  <p:nvPr/>
                </p:nvSpPr>
                <p:spPr>
                  <a:xfrm>
                    <a:off x="7673299" y="2468726"/>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Tail</a:t>
                    </a:r>
                    <a:endParaRPr sz="1050">
                      <a:solidFill>
                        <a:schemeClr val="lt1"/>
                      </a:solidFill>
                      <a:latin typeface="Arial"/>
                      <a:ea typeface="Arial"/>
                      <a:cs typeface="Arial"/>
                      <a:sym typeface="Arial"/>
                    </a:endParaRPr>
                  </a:p>
                </p:txBody>
              </p:sp>
              <p:sp>
                <p:nvSpPr>
                  <p:cNvPr id="2903" name="Google Shape;2903;p101"/>
                  <p:cNvSpPr/>
                  <p:nvPr/>
                </p:nvSpPr>
                <p:spPr>
                  <a:xfrm>
                    <a:off x="8492032" y="2468725"/>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Scan</a:t>
                    </a:r>
                    <a:endParaRPr sz="1050">
                      <a:solidFill>
                        <a:schemeClr val="lt1"/>
                      </a:solidFill>
                      <a:latin typeface="Arial"/>
                      <a:ea typeface="Arial"/>
                      <a:cs typeface="Arial"/>
                      <a:sym typeface="Arial"/>
                    </a:endParaRPr>
                  </a:p>
                </p:txBody>
              </p:sp>
            </p:grpSp>
            <p:grpSp>
              <p:nvGrpSpPr>
                <p:cNvPr id="2904" name="Google Shape;2904;p101"/>
                <p:cNvGrpSpPr/>
                <p:nvPr/>
              </p:nvGrpSpPr>
              <p:grpSpPr>
                <a:xfrm>
                  <a:off x="6848483" y="2694670"/>
                  <a:ext cx="2433011" cy="188849"/>
                  <a:chOff x="6848483" y="2694670"/>
                  <a:chExt cx="2433011" cy="188849"/>
                </a:xfrm>
              </p:grpSpPr>
              <p:sp>
                <p:nvSpPr>
                  <p:cNvPr id="2905" name="Google Shape;2905;p101"/>
                  <p:cNvSpPr/>
                  <p:nvPr/>
                </p:nvSpPr>
                <p:spPr>
                  <a:xfrm>
                    <a:off x="6848483" y="2694672"/>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Trích xuất</a:t>
                    </a:r>
                    <a:endParaRPr sz="1050">
                      <a:solidFill>
                        <a:schemeClr val="lt1"/>
                      </a:solidFill>
                      <a:latin typeface="Arial"/>
                      <a:ea typeface="Arial"/>
                      <a:cs typeface="Arial"/>
                      <a:sym typeface="Arial"/>
                    </a:endParaRPr>
                  </a:p>
                </p:txBody>
              </p:sp>
              <p:sp>
                <p:nvSpPr>
                  <p:cNvPr id="2906" name="Google Shape;2906;p101"/>
                  <p:cNvSpPr/>
                  <p:nvPr/>
                </p:nvSpPr>
                <p:spPr>
                  <a:xfrm>
                    <a:off x="7673299" y="2694671"/>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Đánh giá</a:t>
                    </a:r>
                    <a:endParaRPr sz="1050">
                      <a:solidFill>
                        <a:schemeClr val="lt1"/>
                      </a:solidFill>
                      <a:latin typeface="Arial"/>
                      <a:ea typeface="Arial"/>
                      <a:cs typeface="Arial"/>
                      <a:sym typeface="Arial"/>
                    </a:endParaRPr>
                  </a:p>
                </p:txBody>
              </p:sp>
              <p:sp>
                <p:nvSpPr>
                  <p:cNvPr id="2907" name="Google Shape;2907;p101"/>
                  <p:cNvSpPr/>
                  <p:nvPr/>
                </p:nvSpPr>
                <p:spPr>
                  <a:xfrm>
                    <a:off x="8492032" y="2694670"/>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Thay thế</a:t>
                    </a:r>
                    <a:endParaRPr sz="1050">
                      <a:solidFill>
                        <a:schemeClr val="lt1"/>
                      </a:solidFill>
                      <a:latin typeface="Arial"/>
                      <a:ea typeface="Arial"/>
                      <a:cs typeface="Arial"/>
                      <a:sym typeface="Arial"/>
                    </a:endParaRPr>
                  </a:p>
                </p:txBody>
              </p:sp>
            </p:grpSp>
            <p:grpSp>
              <p:nvGrpSpPr>
                <p:cNvPr id="2908" name="Google Shape;2908;p101"/>
                <p:cNvGrpSpPr/>
                <p:nvPr/>
              </p:nvGrpSpPr>
              <p:grpSpPr>
                <a:xfrm>
                  <a:off x="6848483" y="2921575"/>
                  <a:ext cx="2433011" cy="188849"/>
                  <a:chOff x="6848483" y="2921575"/>
                  <a:chExt cx="2433011" cy="188849"/>
                </a:xfrm>
              </p:grpSpPr>
              <p:sp>
                <p:nvSpPr>
                  <p:cNvPr id="2909" name="Google Shape;2909;p101"/>
                  <p:cNvSpPr/>
                  <p:nvPr/>
                </p:nvSpPr>
                <p:spPr>
                  <a:xfrm>
                    <a:off x="6848483" y="2921577"/>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Nhân bản</a:t>
                    </a:r>
                    <a:endParaRPr sz="1050">
                      <a:solidFill>
                        <a:schemeClr val="lt1"/>
                      </a:solidFill>
                      <a:latin typeface="Arial"/>
                      <a:ea typeface="Arial"/>
                      <a:cs typeface="Arial"/>
                      <a:sym typeface="Arial"/>
                    </a:endParaRPr>
                  </a:p>
                </p:txBody>
              </p:sp>
              <p:sp>
                <p:nvSpPr>
                  <p:cNvPr id="2910" name="Google Shape;2910;p101"/>
                  <p:cNvSpPr/>
                  <p:nvPr/>
                </p:nvSpPr>
                <p:spPr>
                  <a:xfrm>
                    <a:off x="7673299" y="2921576"/>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Thực hiện</a:t>
                    </a:r>
                    <a:endParaRPr sz="1050">
                      <a:solidFill>
                        <a:schemeClr val="lt1"/>
                      </a:solidFill>
                      <a:latin typeface="Arial"/>
                      <a:ea typeface="Arial"/>
                      <a:cs typeface="Arial"/>
                      <a:sym typeface="Arial"/>
                    </a:endParaRPr>
                  </a:p>
                </p:txBody>
              </p:sp>
              <p:sp>
                <p:nvSpPr>
                  <p:cNvPr id="2911" name="Google Shape;2911;p101"/>
                  <p:cNvSpPr/>
                  <p:nvPr/>
                </p:nvSpPr>
                <p:spPr>
                  <a:xfrm>
                    <a:off x="8492032" y="2921575"/>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Dịch</a:t>
                    </a:r>
                    <a:endParaRPr sz="1050">
                      <a:solidFill>
                        <a:schemeClr val="lt1"/>
                      </a:solidFill>
                      <a:latin typeface="Arial"/>
                      <a:ea typeface="Arial"/>
                      <a:cs typeface="Arial"/>
                      <a:sym typeface="Arial"/>
                    </a:endParaRPr>
                  </a:p>
                </p:txBody>
              </p:sp>
            </p:grpSp>
            <p:grpSp>
              <p:nvGrpSpPr>
                <p:cNvPr id="2912" name="Google Shape;2912;p101"/>
                <p:cNvGrpSpPr/>
                <p:nvPr/>
              </p:nvGrpSpPr>
              <p:grpSpPr>
                <a:xfrm>
                  <a:off x="6848483" y="3154351"/>
                  <a:ext cx="2433011" cy="188849"/>
                  <a:chOff x="6848483" y="2921575"/>
                  <a:chExt cx="2433011" cy="188849"/>
                </a:xfrm>
              </p:grpSpPr>
              <p:sp>
                <p:nvSpPr>
                  <p:cNvPr id="2913" name="Google Shape;2913;p101"/>
                  <p:cNvSpPr/>
                  <p:nvPr/>
                </p:nvSpPr>
                <p:spPr>
                  <a:xfrm>
                    <a:off x="6848483" y="2921577"/>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chia tách</a:t>
                    </a:r>
                    <a:endParaRPr sz="1050">
                      <a:solidFill>
                        <a:schemeClr val="lt1"/>
                      </a:solidFill>
                      <a:latin typeface="Arial"/>
                      <a:ea typeface="Arial"/>
                      <a:cs typeface="Arial"/>
                      <a:sym typeface="Arial"/>
                    </a:endParaRPr>
                  </a:p>
                </p:txBody>
              </p:sp>
              <p:sp>
                <p:nvSpPr>
                  <p:cNvPr id="2914" name="Google Shape;2914;p101"/>
                  <p:cNvSpPr/>
                  <p:nvPr/>
                </p:nvSpPr>
                <p:spPr>
                  <a:xfrm>
                    <a:off x="7673299" y="2921576"/>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Fetch</a:t>
                    </a:r>
                    <a:endParaRPr sz="1050">
                      <a:solidFill>
                        <a:schemeClr val="lt1"/>
                      </a:solidFill>
                      <a:latin typeface="Arial"/>
                      <a:ea typeface="Arial"/>
                      <a:cs typeface="Arial"/>
                      <a:sym typeface="Arial"/>
                    </a:endParaRPr>
                  </a:p>
                </p:txBody>
              </p:sp>
              <p:sp>
                <p:nvSpPr>
                  <p:cNvPr id="2915" name="Google Shape;2915;p101"/>
                  <p:cNvSpPr/>
                  <p:nvPr/>
                </p:nvSpPr>
                <p:spPr>
                  <a:xfrm>
                    <a:off x="8492032" y="2921575"/>
                    <a:ext cx="789462"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Chuyển đổi</a:t>
                    </a:r>
                    <a:endParaRPr sz="900">
                      <a:solidFill>
                        <a:schemeClr val="lt1"/>
                      </a:solidFill>
                      <a:latin typeface="Arial"/>
                      <a:ea typeface="Arial"/>
                      <a:cs typeface="Arial"/>
                      <a:sym typeface="Arial"/>
                    </a:endParaRPr>
                  </a:p>
                </p:txBody>
              </p:sp>
            </p:grpSp>
          </p:grpSp>
          <p:grpSp>
            <p:nvGrpSpPr>
              <p:cNvPr id="2916" name="Google Shape;2916;p101"/>
              <p:cNvGrpSpPr/>
              <p:nvPr/>
            </p:nvGrpSpPr>
            <p:grpSpPr>
              <a:xfrm>
                <a:off x="6813129" y="4205153"/>
                <a:ext cx="2328859" cy="877647"/>
                <a:chOff x="5627266" y="4362245"/>
                <a:chExt cx="2328859" cy="877647"/>
              </a:xfrm>
            </p:grpSpPr>
            <p:sp>
              <p:nvSpPr>
                <p:cNvPr id="2917" name="Google Shape;2917;p101"/>
                <p:cNvSpPr/>
                <p:nvPr/>
              </p:nvSpPr>
              <p:spPr>
                <a:xfrm>
                  <a:off x="5627266" y="4362245"/>
                  <a:ext cx="1147755"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Văn bản route</a:t>
                  </a:r>
                  <a:endParaRPr sz="1050">
                    <a:solidFill>
                      <a:schemeClr val="lt1"/>
                    </a:solidFill>
                    <a:latin typeface="Arial"/>
                    <a:ea typeface="Arial"/>
                    <a:cs typeface="Arial"/>
                    <a:sym typeface="Arial"/>
                  </a:endParaRPr>
                </a:p>
              </p:txBody>
            </p:sp>
            <p:sp>
              <p:nvSpPr>
                <p:cNvPr id="2918" name="Google Shape;2918;p101"/>
                <p:cNvSpPr/>
                <p:nvPr/>
              </p:nvSpPr>
              <p:spPr>
                <a:xfrm>
                  <a:off x="5627266" y="4590117"/>
                  <a:ext cx="1147755"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Nội dung route</a:t>
                  </a:r>
                  <a:endParaRPr sz="1050">
                    <a:solidFill>
                      <a:schemeClr val="lt1"/>
                    </a:solidFill>
                    <a:latin typeface="Arial"/>
                    <a:ea typeface="Arial"/>
                    <a:cs typeface="Arial"/>
                    <a:sym typeface="Arial"/>
                  </a:endParaRPr>
                </a:p>
              </p:txBody>
            </p:sp>
            <p:sp>
              <p:nvSpPr>
                <p:cNvPr id="2919" name="Google Shape;2919;p101"/>
                <p:cNvSpPr/>
                <p:nvPr/>
              </p:nvSpPr>
              <p:spPr>
                <a:xfrm>
                  <a:off x="5627266" y="4820581"/>
                  <a:ext cx="1147755"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Bối cảnh route</a:t>
                  </a:r>
                  <a:endParaRPr sz="1050">
                    <a:solidFill>
                      <a:schemeClr val="lt1"/>
                    </a:solidFill>
                    <a:latin typeface="Arial"/>
                    <a:ea typeface="Arial"/>
                    <a:cs typeface="Arial"/>
                    <a:sym typeface="Arial"/>
                  </a:endParaRPr>
                </a:p>
              </p:txBody>
            </p:sp>
            <p:sp>
              <p:nvSpPr>
                <p:cNvPr id="2920" name="Google Shape;2920;p101"/>
                <p:cNvSpPr/>
                <p:nvPr/>
              </p:nvSpPr>
              <p:spPr>
                <a:xfrm>
                  <a:off x="5627266" y="5051045"/>
                  <a:ext cx="1147755"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Tỷ lệ kiểm soát</a:t>
                  </a:r>
                  <a:endParaRPr sz="1050">
                    <a:solidFill>
                      <a:schemeClr val="lt1"/>
                    </a:solidFill>
                    <a:latin typeface="Arial"/>
                    <a:ea typeface="Arial"/>
                    <a:cs typeface="Arial"/>
                    <a:sym typeface="Arial"/>
                  </a:endParaRPr>
                </a:p>
              </p:txBody>
            </p:sp>
            <p:sp>
              <p:nvSpPr>
                <p:cNvPr id="2921" name="Google Shape;2921;p101"/>
                <p:cNvSpPr/>
                <p:nvPr/>
              </p:nvSpPr>
              <p:spPr>
                <a:xfrm>
                  <a:off x="6808370" y="4362245"/>
                  <a:ext cx="1147755"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Phân phối tải</a:t>
                  </a:r>
                  <a:endParaRPr sz="1050">
                    <a:solidFill>
                      <a:schemeClr val="lt1"/>
                    </a:solidFill>
                    <a:latin typeface="Arial"/>
                    <a:ea typeface="Arial"/>
                    <a:cs typeface="Arial"/>
                    <a:sym typeface="Arial"/>
                  </a:endParaRPr>
                </a:p>
              </p:txBody>
            </p:sp>
            <p:sp>
              <p:nvSpPr>
                <p:cNvPr id="2922" name="Google Shape;2922;p101"/>
                <p:cNvSpPr/>
                <p:nvPr/>
              </p:nvSpPr>
              <p:spPr>
                <a:xfrm>
                  <a:off x="6808370" y="4590117"/>
                  <a:ext cx="1147755"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Generate Table Fetch</a:t>
                  </a:r>
                  <a:endParaRPr sz="800">
                    <a:solidFill>
                      <a:schemeClr val="lt1"/>
                    </a:solidFill>
                    <a:latin typeface="Arial"/>
                    <a:ea typeface="Arial"/>
                    <a:cs typeface="Arial"/>
                    <a:sym typeface="Arial"/>
                  </a:endParaRPr>
                </a:p>
              </p:txBody>
            </p:sp>
            <p:sp>
              <p:nvSpPr>
                <p:cNvPr id="2923" name="Google Shape;2923;p101"/>
                <p:cNvSpPr/>
                <p:nvPr/>
              </p:nvSpPr>
              <p:spPr>
                <a:xfrm>
                  <a:off x="6808370" y="4820581"/>
                  <a:ext cx="1147755"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Jolt Transform JSON</a:t>
                  </a:r>
                  <a:endParaRPr sz="800">
                    <a:solidFill>
                      <a:schemeClr val="lt1"/>
                    </a:solidFill>
                    <a:latin typeface="Arial"/>
                    <a:ea typeface="Arial"/>
                    <a:cs typeface="Arial"/>
                    <a:sym typeface="Arial"/>
                  </a:endParaRPr>
                </a:p>
              </p:txBody>
            </p:sp>
            <p:sp>
              <p:nvSpPr>
                <p:cNvPr id="2924" name="Google Shape;2924;p101"/>
                <p:cNvSpPr/>
                <p:nvPr/>
              </p:nvSpPr>
              <p:spPr>
                <a:xfrm>
                  <a:off x="6808370" y="5051045"/>
                  <a:ext cx="1147755" cy="188847"/>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Ưu tiên vận chuyển</a:t>
                  </a:r>
                  <a:endParaRPr sz="900">
                    <a:solidFill>
                      <a:schemeClr val="lt1"/>
                    </a:solidFill>
                    <a:latin typeface="Arial"/>
                    <a:ea typeface="Arial"/>
                    <a:cs typeface="Arial"/>
                    <a:sym typeface="Arial"/>
                  </a:endParaRPr>
                </a:p>
              </p:txBody>
            </p:sp>
          </p:grpSp>
        </p:grpSp>
        <p:pic>
          <p:nvPicPr>
            <p:cNvPr id="2925" name="Google Shape;2925;p101"/>
            <p:cNvPicPr preferRelativeResize="0"/>
            <p:nvPr/>
          </p:nvPicPr>
          <p:blipFill rotWithShape="1">
            <a:blip r:embed="rId3">
              <a:alphaModFix/>
            </a:blip>
            <a:srcRect b="0" l="13417" r="44052" t="5194"/>
            <a:stretch/>
          </p:blipFill>
          <p:spPr>
            <a:xfrm>
              <a:off x="4240058" y="2420586"/>
              <a:ext cx="2514600" cy="2986545"/>
            </a:xfrm>
            <a:prstGeom prst="rect">
              <a:avLst/>
            </a:prstGeom>
            <a:noFill/>
            <a:ln>
              <a:noFill/>
            </a:ln>
          </p:spPr>
        </p:pic>
        <p:grpSp>
          <p:nvGrpSpPr>
            <p:cNvPr id="2926" name="Google Shape;2926;p101"/>
            <p:cNvGrpSpPr/>
            <p:nvPr/>
          </p:nvGrpSpPr>
          <p:grpSpPr>
            <a:xfrm>
              <a:off x="3365583" y="2418867"/>
              <a:ext cx="789462" cy="2989982"/>
              <a:chOff x="3365583" y="2418867"/>
              <a:chExt cx="789462" cy="2989982"/>
            </a:xfrm>
          </p:grpSpPr>
          <p:grpSp>
            <p:nvGrpSpPr>
              <p:cNvPr id="2927" name="Google Shape;2927;p101"/>
              <p:cNvGrpSpPr/>
              <p:nvPr/>
            </p:nvGrpSpPr>
            <p:grpSpPr>
              <a:xfrm>
                <a:off x="3365583" y="2418867"/>
                <a:ext cx="789462" cy="2989982"/>
                <a:chOff x="3365583" y="2418867"/>
                <a:chExt cx="789462" cy="2989982"/>
              </a:xfrm>
            </p:grpSpPr>
            <p:grpSp>
              <p:nvGrpSpPr>
                <p:cNvPr id="2928" name="Google Shape;2928;p101"/>
                <p:cNvGrpSpPr/>
                <p:nvPr/>
              </p:nvGrpSpPr>
              <p:grpSpPr>
                <a:xfrm>
                  <a:off x="3365583" y="2418867"/>
                  <a:ext cx="789462" cy="1115515"/>
                  <a:chOff x="2720501" y="2346823"/>
                  <a:chExt cx="671513" cy="1153410"/>
                </a:xfrm>
              </p:grpSpPr>
              <p:sp>
                <p:nvSpPr>
                  <p:cNvPr id="2929" name="Google Shape;2929;p101"/>
                  <p:cNvSpPr/>
                  <p:nvPr/>
                </p:nvSpPr>
                <p:spPr>
                  <a:xfrm>
                    <a:off x="2720501" y="2346823"/>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FTP</a:t>
                    </a:r>
                    <a:endParaRPr sz="1100">
                      <a:solidFill>
                        <a:srgbClr val="193EB0"/>
                      </a:solidFill>
                      <a:latin typeface="Arial"/>
                      <a:ea typeface="Arial"/>
                      <a:cs typeface="Arial"/>
                      <a:sym typeface="Arial"/>
                    </a:endParaRPr>
                  </a:p>
                </p:txBody>
              </p:sp>
              <p:sp>
                <p:nvSpPr>
                  <p:cNvPr id="2930" name="Google Shape;2930;p101"/>
                  <p:cNvSpPr/>
                  <p:nvPr/>
                </p:nvSpPr>
                <p:spPr>
                  <a:xfrm>
                    <a:off x="2720501" y="2586137"/>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SFTP</a:t>
                    </a:r>
                    <a:endParaRPr sz="1100">
                      <a:solidFill>
                        <a:srgbClr val="193EB0"/>
                      </a:solidFill>
                      <a:latin typeface="Arial"/>
                      <a:ea typeface="Arial"/>
                      <a:cs typeface="Arial"/>
                      <a:sym typeface="Arial"/>
                    </a:endParaRPr>
                  </a:p>
                </p:txBody>
              </p:sp>
              <p:sp>
                <p:nvSpPr>
                  <p:cNvPr id="2931" name="Google Shape;2931;p101"/>
                  <p:cNvSpPr/>
                  <p:nvPr/>
                </p:nvSpPr>
                <p:spPr>
                  <a:xfrm>
                    <a:off x="2720501" y="2825147"/>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HL7</a:t>
                    </a:r>
                    <a:endParaRPr sz="1100">
                      <a:solidFill>
                        <a:srgbClr val="193EB0"/>
                      </a:solidFill>
                      <a:latin typeface="Arial"/>
                      <a:ea typeface="Arial"/>
                      <a:cs typeface="Arial"/>
                      <a:sym typeface="Arial"/>
                    </a:endParaRPr>
                  </a:p>
                </p:txBody>
              </p:sp>
              <p:sp>
                <p:nvSpPr>
                  <p:cNvPr id="2932" name="Google Shape;2932;p101"/>
                  <p:cNvSpPr/>
                  <p:nvPr/>
                </p:nvSpPr>
                <p:spPr>
                  <a:xfrm>
                    <a:off x="2720501" y="3065961"/>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UDP</a:t>
                    </a:r>
                    <a:endParaRPr sz="1100">
                      <a:solidFill>
                        <a:srgbClr val="193EB0"/>
                      </a:solidFill>
                      <a:latin typeface="Arial"/>
                      <a:ea typeface="Arial"/>
                      <a:cs typeface="Arial"/>
                      <a:sym typeface="Arial"/>
                    </a:endParaRPr>
                  </a:p>
                </p:txBody>
              </p:sp>
              <p:sp>
                <p:nvSpPr>
                  <p:cNvPr id="2933" name="Google Shape;2933;p101"/>
                  <p:cNvSpPr/>
                  <p:nvPr/>
                </p:nvSpPr>
                <p:spPr>
                  <a:xfrm>
                    <a:off x="2720501" y="3304971"/>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XML</a:t>
                    </a:r>
                    <a:endParaRPr sz="1100">
                      <a:solidFill>
                        <a:srgbClr val="193EB0"/>
                      </a:solidFill>
                      <a:latin typeface="Arial"/>
                      <a:ea typeface="Arial"/>
                      <a:cs typeface="Arial"/>
                      <a:sym typeface="Arial"/>
                    </a:endParaRPr>
                  </a:p>
                </p:txBody>
              </p:sp>
            </p:grpSp>
            <p:grpSp>
              <p:nvGrpSpPr>
                <p:cNvPr id="2934" name="Google Shape;2934;p101"/>
                <p:cNvGrpSpPr/>
                <p:nvPr/>
              </p:nvGrpSpPr>
              <p:grpSpPr>
                <a:xfrm>
                  <a:off x="3365583" y="3838093"/>
                  <a:ext cx="789462" cy="1570756"/>
                  <a:chOff x="2720501" y="2346823"/>
                  <a:chExt cx="671513" cy="1624117"/>
                </a:xfrm>
              </p:grpSpPr>
              <p:sp>
                <p:nvSpPr>
                  <p:cNvPr id="2935" name="Google Shape;2935;p101"/>
                  <p:cNvSpPr/>
                  <p:nvPr/>
                </p:nvSpPr>
                <p:spPr>
                  <a:xfrm>
                    <a:off x="2720501" y="2346823"/>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HTP</a:t>
                    </a:r>
                    <a:endParaRPr sz="1100">
                      <a:solidFill>
                        <a:srgbClr val="193EB0"/>
                      </a:solidFill>
                      <a:latin typeface="Arial"/>
                      <a:ea typeface="Arial"/>
                      <a:cs typeface="Arial"/>
                      <a:sym typeface="Arial"/>
                    </a:endParaRPr>
                  </a:p>
                </p:txBody>
              </p:sp>
              <p:sp>
                <p:nvSpPr>
                  <p:cNvPr id="2936" name="Google Shape;2936;p101"/>
                  <p:cNvSpPr/>
                  <p:nvPr/>
                </p:nvSpPr>
                <p:spPr>
                  <a:xfrm>
                    <a:off x="2720501" y="2586137"/>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WebSocket</a:t>
                    </a:r>
                    <a:endParaRPr sz="700">
                      <a:solidFill>
                        <a:srgbClr val="193EB0"/>
                      </a:solidFill>
                      <a:latin typeface="Arial"/>
                      <a:ea typeface="Arial"/>
                      <a:cs typeface="Arial"/>
                      <a:sym typeface="Arial"/>
                    </a:endParaRPr>
                  </a:p>
                </p:txBody>
              </p:sp>
              <p:sp>
                <p:nvSpPr>
                  <p:cNvPr id="2937" name="Google Shape;2937;p101"/>
                  <p:cNvSpPr/>
                  <p:nvPr/>
                </p:nvSpPr>
                <p:spPr>
                  <a:xfrm>
                    <a:off x="2720501" y="2825147"/>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Email</a:t>
                    </a:r>
                    <a:endParaRPr sz="1100">
                      <a:solidFill>
                        <a:srgbClr val="193EB0"/>
                      </a:solidFill>
                      <a:latin typeface="Arial"/>
                      <a:ea typeface="Arial"/>
                      <a:cs typeface="Arial"/>
                      <a:sym typeface="Arial"/>
                    </a:endParaRPr>
                  </a:p>
                </p:txBody>
              </p:sp>
              <p:sp>
                <p:nvSpPr>
                  <p:cNvPr id="2938" name="Google Shape;2938;p101"/>
                  <p:cNvSpPr/>
                  <p:nvPr/>
                </p:nvSpPr>
                <p:spPr>
                  <a:xfrm>
                    <a:off x="2720501" y="3065961"/>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HTML</a:t>
                    </a:r>
                    <a:endParaRPr sz="1100">
                      <a:solidFill>
                        <a:srgbClr val="193EB0"/>
                      </a:solidFill>
                      <a:latin typeface="Arial"/>
                      <a:ea typeface="Arial"/>
                      <a:cs typeface="Arial"/>
                      <a:sym typeface="Arial"/>
                    </a:endParaRPr>
                  </a:p>
                </p:txBody>
              </p:sp>
              <p:sp>
                <p:nvSpPr>
                  <p:cNvPr id="2939" name="Google Shape;2939;p101"/>
                  <p:cNvSpPr/>
                  <p:nvPr/>
                </p:nvSpPr>
                <p:spPr>
                  <a:xfrm>
                    <a:off x="2720501" y="3304971"/>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Image</a:t>
                    </a:r>
                    <a:endParaRPr sz="1100">
                      <a:solidFill>
                        <a:srgbClr val="193EB0"/>
                      </a:solidFill>
                      <a:latin typeface="Arial"/>
                      <a:ea typeface="Arial"/>
                      <a:cs typeface="Arial"/>
                      <a:sym typeface="Arial"/>
                    </a:endParaRPr>
                  </a:p>
                </p:txBody>
              </p:sp>
              <p:sp>
                <p:nvSpPr>
                  <p:cNvPr id="2940" name="Google Shape;2940;p101"/>
                  <p:cNvSpPr/>
                  <p:nvPr/>
                </p:nvSpPr>
                <p:spPr>
                  <a:xfrm>
                    <a:off x="2720501" y="3539094"/>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Syslog</a:t>
                    </a:r>
                    <a:endParaRPr sz="1100">
                      <a:solidFill>
                        <a:srgbClr val="193EB0"/>
                      </a:solidFill>
                      <a:latin typeface="Arial"/>
                      <a:ea typeface="Arial"/>
                      <a:cs typeface="Arial"/>
                      <a:sym typeface="Arial"/>
                    </a:endParaRPr>
                  </a:p>
                </p:txBody>
              </p:sp>
              <p:sp>
                <p:nvSpPr>
                  <p:cNvPr id="2941" name="Google Shape;2941;p101"/>
                  <p:cNvSpPr/>
                  <p:nvPr/>
                </p:nvSpPr>
                <p:spPr>
                  <a:xfrm>
                    <a:off x="2720501" y="3775678"/>
                    <a:ext cx="671513" cy="195262"/>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AMQP</a:t>
                    </a:r>
                    <a:endParaRPr sz="1100">
                      <a:solidFill>
                        <a:srgbClr val="193EB0"/>
                      </a:solidFill>
                      <a:latin typeface="Arial"/>
                      <a:ea typeface="Arial"/>
                      <a:cs typeface="Arial"/>
                      <a:sym typeface="Arial"/>
                    </a:endParaRPr>
                  </a:p>
                </p:txBody>
              </p:sp>
            </p:grpSp>
          </p:grpSp>
          <p:grpSp>
            <p:nvGrpSpPr>
              <p:cNvPr id="2942" name="Google Shape;2942;p101"/>
              <p:cNvGrpSpPr/>
              <p:nvPr/>
            </p:nvGrpSpPr>
            <p:grpSpPr>
              <a:xfrm>
                <a:off x="3737454" y="3593752"/>
                <a:ext cx="45719" cy="184971"/>
                <a:chOff x="2835907" y="3578225"/>
                <a:chExt cx="45719" cy="184971"/>
              </a:xfrm>
            </p:grpSpPr>
            <p:sp>
              <p:nvSpPr>
                <p:cNvPr id="2943" name="Google Shape;2943;p101"/>
                <p:cNvSpPr/>
                <p:nvPr/>
              </p:nvSpPr>
              <p:spPr>
                <a:xfrm>
                  <a:off x="2835907" y="3578225"/>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4" name="Google Shape;2944;p101"/>
                <p:cNvSpPr/>
                <p:nvPr/>
              </p:nvSpPr>
              <p:spPr>
                <a:xfrm>
                  <a:off x="2835907" y="3649715"/>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5" name="Google Shape;2945;p101"/>
                <p:cNvSpPr/>
                <p:nvPr/>
              </p:nvSpPr>
              <p:spPr>
                <a:xfrm>
                  <a:off x="2835907" y="3717477"/>
                  <a:ext cx="45719" cy="45719"/>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0" name="Shape 2950"/>
        <p:cNvGrpSpPr/>
        <p:nvPr/>
      </p:nvGrpSpPr>
      <p:grpSpPr>
        <a:xfrm>
          <a:off x="0" y="0"/>
          <a:ext cx="0" cy="0"/>
          <a:chOff x="0" y="0"/>
          <a:chExt cx="0" cy="0"/>
        </a:xfrm>
      </p:grpSpPr>
      <p:sp>
        <p:nvSpPr>
          <p:cNvPr id="2951" name="Google Shape;2951;p10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952" name="Google Shape;2952;p102"/>
          <p:cNvSpPr txBox="1"/>
          <p:nvPr>
            <p:ph idx="2" type="body"/>
          </p:nvPr>
        </p:nvSpPr>
        <p:spPr>
          <a:xfrm>
            <a:off x="535872" y="1523052"/>
            <a:ext cx="8796600" cy="49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Chuyển đổi dữ liệu</a:t>
            </a:r>
            <a:endParaRPr/>
          </a:p>
        </p:txBody>
      </p:sp>
      <p:sp>
        <p:nvSpPr>
          <p:cNvPr id="2953" name="Google Shape;2953;p10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a:t>
            </a:r>
            <a:r>
              <a:rPr lang="en-US"/>
              <a:t>3</a:t>
            </a:r>
            <a:endParaRPr/>
          </a:p>
        </p:txBody>
      </p:sp>
      <p:sp>
        <p:nvSpPr>
          <p:cNvPr id="2954" name="Google Shape;2954;p10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để chuyển đổi dữ liệu</a:t>
            </a:r>
            <a:endParaRPr/>
          </a:p>
        </p:txBody>
      </p:sp>
      <p:graphicFrame>
        <p:nvGraphicFramePr>
          <p:cNvPr id="2955" name="Google Shape;2955;p102"/>
          <p:cNvGraphicFramePr/>
          <p:nvPr/>
        </p:nvGraphicFramePr>
        <p:xfrm>
          <a:off x="535872" y="2530886"/>
          <a:ext cx="3000000" cy="3000000"/>
        </p:xfrm>
        <a:graphic>
          <a:graphicData uri="http://schemas.openxmlformats.org/drawingml/2006/table">
            <a:tbl>
              <a:tblPr bandRow="1" firstRow="1">
                <a:noFill/>
                <a:tableStyleId>{C65CF49F-D213-46C6-97AB-332CF47A3CD4}</a:tableStyleId>
              </a:tblPr>
              <a:tblGrid>
                <a:gridCol w="2628000"/>
                <a:gridCol w="6192000"/>
              </a:tblGrid>
              <a:tr h="468000">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Bộ</a:t>
                      </a:r>
                      <a:r>
                        <a:rPr b="0" lang="en-US" sz="1600">
                          <a:solidFill>
                            <a:srgbClr val="1D48D1"/>
                          </a:solidFill>
                          <a:latin typeface="Arial"/>
                          <a:ea typeface="Arial"/>
                          <a:cs typeface="Arial"/>
                          <a:sym typeface="Arial"/>
                        </a:rPr>
                        <a:t> xử lý</a:t>
                      </a:r>
                      <a:endParaRPr b="0" sz="16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Mô</a:t>
                      </a:r>
                      <a:r>
                        <a:rPr b="0" lang="en-US" sz="1600">
                          <a:solidFill>
                            <a:srgbClr val="1D48D1"/>
                          </a:solidFill>
                          <a:latin typeface="Arial"/>
                          <a:ea typeface="Arial"/>
                          <a:cs typeface="Arial"/>
                          <a:sym typeface="Arial"/>
                        </a:rPr>
                        <a:t> tả</a:t>
                      </a:r>
                      <a:endParaRPr b="0" sz="16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04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CompressContent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Nén hoặc giải nén nội dung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ConvertCharacterSet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Chuyển đổi bộ ký tự được sử dụng để mã hóa nội dung từ bộ ký tự này sang bộ ký tự khác</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04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EncryptContent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Mã hóa hoặc giải mã nội dung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04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ReplaceText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Sử dụng Biểu thức chính quy để sửa đổi Nội dung văn bản</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04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TransformXml</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Áp dụng biến đổi XSLT cho Nội dung XML</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10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962" name="Google Shape;2962;p10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Định tuyến và Trung gian</a:t>
            </a:r>
            <a:endParaRPr/>
          </a:p>
        </p:txBody>
      </p:sp>
      <p:sp>
        <p:nvSpPr>
          <p:cNvPr id="2963" name="Google Shape;2963;p10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964" name="Google Shape;2964;p10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cho Định tuyến và Trung gian</a:t>
            </a:r>
            <a:endParaRPr/>
          </a:p>
        </p:txBody>
      </p:sp>
      <p:graphicFrame>
        <p:nvGraphicFramePr>
          <p:cNvPr id="2965" name="Google Shape;2965;p103"/>
          <p:cNvGraphicFramePr/>
          <p:nvPr/>
        </p:nvGraphicFramePr>
        <p:xfrm>
          <a:off x="528604" y="2529311"/>
          <a:ext cx="3000000" cy="3000000"/>
        </p:xfrm>
        <a:graphic>
          <a:graphicData uri="http://schemas.openxmlformats.org/drawingml/2006/table">
            <a:tbl>
              <a:tblPr bandRow="1" firstRow="1">
                <a:noFill/>
                <a:tableStyleId>{C65CF49F-D213-46C6-97AB-332CF47A3CD4}</a:tableStyleId>
              </a:tblPr>
              <a:tblGrid>
                <a:gridCol w="2628000"/>
                <a:gridCol w="6192000"/>
              </a:tblGrid>
              <a:tr h="468000">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Bộ</a:t>
                      </a:r>
                      <a:r>
                        <a:rPr b="0" lang="en-US" sz="1600">
                          <a:solidFill>
                            <a:srgbClr val="1D48D1"/>
                          </a:solidFill>
                          <a:latin typeface="Arial"/>
                          <a:ea typeface="Arial"/>
                          <a:cs typeface="Arial"/>
                          <a:sym typeface="Arial"/>
                        </a:rPr>
                        <a:t> xử lý</a:t>
                      </a:r>
                      <a:endParaRPr b="0" sz="16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Mô</a:t>
                      </a:r>
                      <a:r>
                        <a:rPr b="0" lang="en-US" sz="1600">
                          <a:solidFill>
                            <a:srgbClr val="1D48D1"/>
                          </a:solidFill>
                          <a:latin typeface="Arial"/>
                          <a:ea typeface="Arial"/>
                          <a:cs typeface="Arial"/>
                          <a:sym typeface="Arial"/>
                        </a:rPr>
                        <a:t> tả</a:t>
                      </a:r>
                      <a:endParaRPr b="0" sz="16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ControlRate</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Điều chỉnh tốc độ mà dữ liệu có thể chảy qua một phần của luồng</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DetectDuplicate</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Giám sát các FlowFiles trùng lặp, dựa trên một số tiêu chí do người dùng xác định</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DistributeLoad</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b="0" lang="en-US" sz="1400">
                          <a:latin typeface="Arial"/>
                          <a:ea typeface="Arial"/>
                          <a:cs typeface="Arial"/>
                          <a:sym typeface="Arial"/>
                        </a:rPr>
                        <a:t>Cân bằng tải hoặc dữ liệu mẫu</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MonitorActivity</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Gửi thông báo về khoảng thời gian không hoạt động hoặc tiếp tục hoạt động</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RouteOnAttribute</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Định tuyến FlowFile dựa trên một thuộc tính</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RouteOnContent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b="0" lang="en-US" sz="1400">
                          <a:latin typeface="Arial"/>
                          <a:ea typeface="Arial"/>
                          <a:cs typeface="Arial"/>
                          <a:sym typeface="Arial"/>
                        </a:rPr>
                        <a:t>Tìm kiếm Nội dung của FlowFile và định tuyến đến Mối quan hệ phù hợp</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ScanContent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b="0" lang="en-US" sz="1400">
                          <a:latin typeface="Arial"/>
                          <a:ea typeface="Arial"/>
                          <a:cs typeface="Arial"/>
                          <a:sym typeface="Arial"/>
                        </a:rPr>
                        <a:t>Tìm kiếm Nội dung của FlowFile và khớp với từ điển do người dùng xác định. Nếu Nội dung chứa kết quả phù hợp, hãy định tuyến đến Mối quan hệ mong muốn.</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966" name="Google Shape;2966;p103"/>
          <p:cNvSpPr txBox="1"/>
          <p:nvPr/>
        </p:nvSpPr>
        <p:spPr>
          <a:xfrm>
            <a:off x="449011" y="2233768"/>
            <a:ext cx="8796528" cy="391941"/>
          </a:xfrm>
          <a:prstGeom prst="rect">
            <a:avLst/>
          </a:prstGeom>
          <a:noFill/>
          <a:ln>
            <a:noFill/>
          </a:ln>
        </p:spPr>
        <p:txBody>
          <a:bodyPr anchorCtr="0" anchor="t" bIns="45700" lIns="91425" spcFirstLastPara="1" rIns="91425" wrap="square" tIns="45700">
            <a:noAutofit/>
          </a:bodyPr>
          <a:lstStyle/>
          <a:p>
            <a:pPr indent="-88900" lvl="0" marL="177800" marR="0" rtl="0" algn="l">
              <a:lnSpc>
                <a:spcPct val="128571"/>
              </a:lnSpc>
              <a:spcBef>
                <a:spcPts val="0"/>
              </a:spcBef>
              <a:spcAft>
                <a:spcPts val="0"/>
              </a:spcAft>
              <a:buClr>
                <a:srgbClr val="262626"/>
              </a:buClr>
              <a:buSzPts val="1400"/>
              <a:buFont typeface="Arial"/>
              <a:buNone/>
            </a:pPr>
            <a:r>
              <a:t/>
            </a:r>
            <a:endParaRPr sz="1400">
              <a:solidFill>
                <a:srgbClr val="262626"/>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10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973" name="Google Shape;2973;p10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Truy cập cơ sở dữ liệu</a:t>
            </a:r>
            <a:endParaRPr/>
          </a:p>
        </p:txBody>
      </p:sp>
      <p:sp>
        <p:nvSpPr>
          <p:cNvPr id="2974" name="Google Shape;2974;p10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975" name="Google Shape;2975;p10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để truy cập cơ sở dữ liệu</a:t>
            </a:r>
            <a:endParaRPr/>
          </a:p>
        </p:txBody>
      </p:sp>
      <p:graphicFrame>
        <p:nvGraphicFramePr>
          <p:cNvPr id="2976" name="Google Shape;2976;p104"/>
          <p:cNvGraphicFramePr/>
          <p:nvPr/>
        </p:nvGraphicFramePr>
        <p:xfrm>
          <a:off x="533707" y="2529384"/>
          <a:ext cx="3000000" cy="3000000"/>
        </p:xfrm>
        <a:graphic>
          <a:graphicData uri="http://schemas.openxmlformats.org/drawingml/2006/table">
            <a:tbl>
              <a:tblPr bandRow="1" firstRow="1">
                <a:noFill/>
                <a:tableStyleId>{C65CF49F-D213-46C6-97AB-332CF47A3CD4}</a:tableStyleId>
              </a:tblPr>
              <a:tblGrid>
                <a:gridCol w="2819550"/>
                <a:gridCol w="6000450"/>
              </a:tblGrid>
              <a:tr h="468000">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Bộ</a:t>
                      </a:r>
                      <a:r>
                        <a:rPr b="0" lang="en-US" sz="1600">
                          <a:solidFill>
                            <a:srgbClr val="1D48D1"/>
                          </a:solidFill>
                          <a:latin typeface="Arial"/>
                          <a:ea typeface="Arial"/>
                          <a:cs typeface="Arial"/>
                          <a:sym typeface="Arial"/>
                        </a:rPr>
                        <a:t> xử lý</a:t>
                      </a:r>
                      <a:endParaRPr b="0" sz="16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Mô</a:t>
                      </a:r>
                      <a:r>
                        <a:rPr b="0" lang="en-US" sz="1600">
                          <a:solidFill>
                            <a:srgbClr val="1D48D1"/>
                          </a:solidFill>
                          <a:latin typeface="Arial"/>
                          <a:ea typeface="Arial"/>
                          <a:cs typeface="Arial"/>
                          <a:sym typeface="Arial"/>
                        </a:rPr>
                        <a:t> tả</a:t>
                      </a:r>
                      <a:endParaRPr b="0" sz="16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97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ConvertJSONToSQL</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Chuyển đổi tài liệu JSON thành lệnh SQL INSERT hoặc UPDATE sau đó có thể được chuyển đến Bộ xử lý PutSQL</a:t>
                      </a:r>
                      <a:endParaRPr b="0" sz="1400">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ExecuteSQL</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Thực thi lệnh SQL SELECT do người dùng định nghĩa, ghi kết quả vào FlowFile</a:t>
                      </a:r>
                      <a:endParaRPr b="0" sz="1400">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PutSQL</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Cập nhật cơ sở dữ liệu bằng cách thực thi câu lệnh SQL DDM được xác định bởi nội dung của FlowFile</a:t>
                      </a:r>
                      <a:endParaRPr b="0" sz="1400">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451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SelectHiveQL</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Thực thi lệnh HiveQL SELECT do người dùng định nghĩa đối với cơ sở dữ liệu Apache Hive, ghi kết quả vào FlowFile</a:t>
                      </a:r>
                      <a:endParaRPr b="0" sz="1400">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PutHiveQL</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b="0" lang="en-US" sz="1400">
                          <a:latin typeface="Arial"/>
                          <a:ea typeface="Arial"/>
                          <a:cs typeface="Arial"/>
                          <a:sym typeface="Arial"/>
                        </a:rPr>
                        <a:t>Cập nhật cơ sở dữ liệu Hive bằng cách thực thi câu lệnh HiveQL DDM được xác định bởi nội dung của FlowFile</a:t>
                      </a:r>
                      <a:endParaRPr b="0" sz="1400">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977" name="Google Shape;2977;p104"/>
          <p:cNvSpPr txBox="1"/>
          <p:nvPr/>
        </p:nvSpPr>
        <p:spPr>
          <a:xfrm>
            <a:off x="2520236" y="2233618"/>
            <a:ext cx="8796600" cy="391800"/>
          </a:xfrm>
          <a:prstGeom prst="rect">
            <a:avLst/>
          </a:prstGeom>
          <a:noFill/>
          <a:ln>
            <a:noFill/>
          </a:ln>
        </p:spPr>
        <p:txBody>
          <a:bodyPr anchorCtr="0" anchor="t" bIns="45700" lIns="91425" spcFirstLastPara="1" rIns="91425" wrap="square" tIns="45700">
            <a:noAutofit/>
          </a:bodyPr>
          <a:lstStyle/>
          <a:p>
            <a:pPr indent="-88900" lvl="0" marL="177800" marR="0" rtl="0" algn="l">
              <a:lnSpc>
                <a:spcPct val="128571"/>
              </a:lnSpc>
              <a:spcBef>
                <a:spcPts val="0"/>
              </a:spcBef>
              <a:spcAft>
                <a:spcPts val="0"/>
              </a:spcAft>
              <a:buClr>
                <a:srgbClr val="262626"/>
              </a:buClr>
              <a:buSzPts val="1400"/>
              <a:buFont typeface="Arial"/>
              <a:buNone/>
            </a:pPr>
            <a:r>
              <a:t/>
            </a:r>
            <a:endParaRPr sz="1400">
              <a:solidFill>
                <a:srgbClr val="262626"/>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2" name="Shape 2982"/>
        <p:cNvGrpSpPr/>
        <p:nvPr/>
      </p:nvGrpSpPr>
      <p:grpSpPr>
        <a:xfrm>
          <a:off x="0" y="0"/>
          <a:ext cx="0" cy="0"/>
          <a:chOff x="0" y="0"/>
          <a:chExt cx="0" cy="0"/>
        </a:xfrm>
      </p:grpSpPr>
      <p:sp>
        <p:nvSpPr>
          <p:cNvPr id="2983" name="Google Shape;2983;p10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984" name="Google Shape;2984;p10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Khai thác thuộc tính</a:t>
            </a:r>
            <a:endParaRPr/>
          </a:p>
        </p:txBody>
      </p:sp>
      <p:sp>
        <p:nvSpPr>
          <p:cNvPr id="2985" name="Google Shape;2985;p10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986" name="Google Shape;2986;p10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để trích xuất thuộc tính</a:t>
            </a:r>
            <a:endParaRPr/>
          </a:p>
        </p:txBody>
      </p:sp>
      <p:graphicFrame>
        <p:nvGraphicFramePr>
          <p:cNvPr id="2987" name="Google Shape;2987;p105"/>
          <p:cNvGraphicFramePr/>
          <p:nvPr/>
        </p:nvGraphicFramePr>
        <p:xfrm>
          <a:off x="533707" y="2528888"/>
          <a:ext cx="3000000" cy="3000000"/>
        </p:xfrm>
        <a:graphic>
          <a:graphicData uri="http://schemas.openxmlformats.org/drawingml/2006/table">
            <a:tbl>
              <a:tblPr bandRow="1" firstRow="1">
                <a:noFill/>
                <a:tableStyleId>{C65CF49F-D213-46C6-97AB-332CF47A3CD4}</a:tableStyleId>
              </a:tblPr>
              <a:tblGrid>
                <a:gridCol w="2628000"/>
                <a:gridCol w="6192000"/>
              </a:tblGrid>
              <a:tr h="468000">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Bộ xử</a:t>
                      </a:r>
                      <a:r>
                        <a:rPr b="0" lang="en-US" sz="1600">
                          <a:solidFill>
                            <a:srgbClr val="1D48D1"/>
                          </a:solidFill>
                          <a:latin typeface="Arial"/>
                          <a:ea typeface="Arial"/>
                          <a:cs typeface="Arial"/>
                          <a:sym typeface="Arial"/>
                        </a:rPr>
                        <a:t> lý</a:t>
                      </a:r>
                      <a:endParaRPr b="0" sz="16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Mô</a:t>
                      </a:r>
                      <a:r>
                        <a:rPr b="0" lang="en-US" sz="1600">
                          <a:solidFill>
                            <a:srgbClr val="1D48D1"/>
                          </a:solidFill>
                          <a:latin typeface="Arial"/>
                          <a:ea typeface="Arial"/>
                          <a:cs typeface="Arial"/>
                          <a:sym typeface="Arial"/>
                        </a:rPr>
                        <a:t> tả</a:t>
                      </a:r>
                      <a:endParaRPr b="0" sz="16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7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HashAttribute</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Thực hiện chức năng băm đối với việc nối danh sách Thuộc tính hiện có do người dùng xác định</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7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HashContent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Thực hiện chức năng băm đối với nội dung của FlowFile và thêm giá trị băm dưới dạng Thuộc tính</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7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IdentifyMimeType</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Đánh giá nội dung của FlowFile và phát hiện các loại MIME, chẳng hạn như hình ảnh, tài liệu xử lý văn bản, văn bản và định dạng nén</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5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UpdateAttribute</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Thêm hoặc cập nhật bất kỳ số lượng Thuộc tính do người dùng xác định vào FlowFile. Các thuộc tính có thể là giá trị tĩnh, giá trị động hoặc thậm chí được thêm hoặc cập nhật có điều kiện dựa trên quy tắc do người dùng xác định</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5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ExtractText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b="0" lang="en-US" sz="1400">
                          <a:latin typeface="Arial"/>
                          <a:ea typeface="Arial"/>
                          <a:cs typeface="Arial"/>
                          <a:sym typeface="Arial"/>
                        </a:rPr>
                        <a:t>Người dùng cung cấp một hoặc nhiều Biểu thức chính quy sau đó được đánh giá dựa trên nội dung văn bản của FlowFile và các giá trị được trích xuất sau đó sẽ được thêm dưới dạng Thuộc tính do người dùng đặt tên</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988" name="Google Shape;2988;p105"/>
          <p:cNvSpPr txBox="1"/>
          <p:nvPr/>
        </p:nvSpPr>
        <p:spPr>
          <a:xfrm>
            <a:off x="449011" y="2233768"/>
            <a:ext cx="8796528" cy="391941"/>
          </a:xfrm>
          <a:prstGeom prst="rect">
            <a:avLst/>
          </a:prstGeom>
          <a:noFill/>
          <a:ln>
            <a:noFill/>
          </a:ln>
        </p:spPr>
        <p:txBody>
          <a:bodyPr anchorCtr="0" anchor="t" bIns="45700" lIns="91425" spcFirstLastPara="1" rIns="91425" wrap="square" tIns="45700">
            <a:noAutofit/>
          </a:bodyPr>
          <a:lstStyle/>
          <a:p>
            <a:pPr indent="-88900" lvl="0" marL="177800" marR="0" rtl="0" algn="l">
              <a:lnSpc>
                <a:spcPct val="128571"/>
              </a:lnSpc>
              <a:spcBef>
                <a:spcPts val="0"/>
              </a:spcBef>
              <a:spcAft>
                <a:spcPts val="0"/>
              </a:spcAft>
              <a:buClr>
                <a:srgbClr val="262626"/>
              </a:buClr>
              <a:buSzPts val="1400"/>
              <a:buFont typeface="Arial"/>
              <a:buNone/>
            </a:pPr>
            <a:r>
              <a:t/>
            </a:r>
            <a:endParaRPr sz="1400">
              <a:solidFill>
                <a:srgbClr val="26262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10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995" name="Google Shape;2995;p10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Tương tác hệ thống</a:t>
            </a:r>
            <a:endParaRPr/>
          </a:p>
        </p:txBody>
      </p:sp>
      <p:sp>
        <p:nvSpPr>
          <p:cNvPr id="2996" name="Google Shape;2996;p10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997" name="Google Shape;2997;p10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cho tương tác hệ thống</a:t>
            </a:r>
            <a:endParaRPr/>
          </a:p>
        </p:txBody>
      </p:sp>
      <p:graphicFrame>
        <p:nvGraphicFramePr>
          <p:cNvPr id="2998" name="Google Shape;2998;p106"/>
          <p:cNvGraphicFramePr/>
          <p:nvPr/>
        </p:nvGraphicFramePr>
        <p:xfrm>
          <a:off x="522232" y="2530422"/>
          <a:ext cx="3000000" cy="3000000"/>
        </p:xfrm>
        <a:graphic>
          <a:graphicData uri="http://schemas.openxmlformats.org/drawingml/2006/table">
            <a:tbl>
              <a:tblPr bandRow="1" firstRow="1">
                <a:noFill/>
                <a:tableStyleId>{C65CF49F-D213-46C6-97AB-332CF47A3CD4}</a:tableStyleId>
              </a:tblPr>
              <a:tblGrid>
                <a:gridCol w="2628000"/>
                <a:gridCol w="6192000"/>
              </a:tblGrid>
              <a:tr h="468000">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Bộ</a:t>
                      </a:r>
                      <a:r>
                        <a:rPr b="0" lang="en-US" sz="1600">
                          <a:solidFill>
                            <a:srgbClr val="1D48D1"/>
                          </a:solidFill>
                          <a:latin typeface="Arial"/>
                          <a:ea typeface="Arial"/>
                          <a:cs typeface="Arial"/>
                          <a:sym typeface="Arial"/>
                        </a:rPr>
                        <a:t> xử lý</a:t>
                      </a:r>
                      <a:endParaRPr b="0" sz="16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Mô</a:t>
                      </a:r>
                      <a:r>
                        <a:rPr b="0" lang="en-US" sz="1600">
                          <a:solidFill>
                            <a:srgbClr val="1D48D1"/>
                          </a:solidFill>
                          <a:latin typeface="Arial"/>
                          <a:ea typeface="Arial"/>
                          <a:cs typeface="Arial"/>
                          <a:sym typeface="Arial"/>
                        </a:rPr>
                        <a:t> tả</a:t>
                      </a:r>
                      <a:endParaRPr b="0" sz="16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75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ExecuteProcess</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Chạy lệnh Hệ điều hành do người dùng xác định. StdOut của lệnh trở thành nội dung của FlowFile gửi đi</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900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ExecuteStreamCommand</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b="0" lang="en-US" sz="1400">
                          <a:latin typeface="Arial"/>
                          <a:ea typeface="Arial"/>
                          <a:cs typeface="Arial"/>
                          <a:sym typeface="Arial"/>
                        </a:rPr>
                        <a:t>Chạy lệnh Hệ điều hành do người dùng xác định. Nội dung của FlowFile đến được tùy chọn truyền trực tuyến đến StdIn của quy trình. StdOut trở thành nội dung của FlowFile gửi đi.</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999" name="Google Shape;2999;p106"/>
          <p:cNvSpPr txBox="1"/>
          <p:nvPr/>
        </p:nvSpPr>
        <p:spPr>
          <a:xfrm>
            <a:off x="449011" y="2233768"/>
            <a:ext cx="8796528" cy="391941"/>
          </a:xfrm>
          <a:prstGeom prst="rect">
            <a:avLst/>
          </a:prstGeom>
          <a:noFill/>
          <a:ln>
            <a:noFill/>
          </a:ln>
        </p:spPr>
        <p:txBody>
          <a:bodyPr anchorCtr="0" anchor="t" bIns="45700" lIns="91425" spcFirstLastPara="1" rIns="91425" wrap="square" tIns="45700">
            <a:noAutofit/>
          </a:bodyPr>
          <a:lstStyle/>
          <a:p>
            <a:pPr indent="-88900" lvl="0" marL="177800" marR="0" rtl="0" algn="l">
              <a:lnSpc>
                <a:spcPct val="128571"/>
              </a:lnSpc>
              <a:spcBef>
                <a:spcPts val="0"/>
              </a:spcBef>
              <a:spcAft>
                <a:spcPts val="0"/>
              </a:spcAft>
              <a:buClr>
                <a:srgbClr val="262626"/>
              </a:buClr>
              <a:buSzPts val="1400"/>
              <a:buFont typeface="Arial"/>
              <a:buNone/>
            </a:pPr>
            <a:r>
              <a:t/>
            </a:r>
            <a:endParaRPr sz="1400">
              <a:solidFill>
                <a:srgbClr val="262626"/>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sp>
        <p:nvSpPr>
          <p:cNvPr id="3005" name="Google Shape;3005;p10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3006" name="Google Shape;3006;p10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dữ liệu (1/3)</a:t>
            </a:r>
            <a:endParaRPr/>
          </a:p>
        </p:txBody>
      </p:sp>
      <p:sp>
        <p:nvSpPr>
          <p:cNvPr id="3007" name="Google Shape;3007;p10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008" name="Google Shape;3008;p10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để nhập dữ liệu</a:t>
            </a:r>
            <a:endParaRPr/>
          </a:p>
        </p:txBody>
      </p:sp>
      <p:graphicFrame>
        <p:nvGraphicFramePr>
          <p:cNvPr id="3009" name="Google Shape;3009;p107"/>
          <p:cNvGraphicFramePr/>
          <p:nvPr/>
        </p:nvGraphicFramePr>
        <p:xfrm>
          <a:off x="522232" y="2528888"/>
          <a:ext cx="3000000" cy="3000000"/>
        </p:xfrm>
        <a:graphic>
          <a:graphicData uri="http://schemas.openxmlformats.org/drawingml/2006/table">
            <a:tbl>
              <a:tblPr bandRow="1" firstRow="1">
                <a:noFill/>
                <a:tableStyleId>{C65CF49F-D213-46C6-97AB-332CF47A3CD4}</a:tableStyleId>
              </a:tblPr>
              <a:tblGrid>
                <a:gridCol w="2628000"/>
                <a:gridCol w="6192000"/>
              </a:tblGrid>
              <a:tr h="340450">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Bộ xử lý</a:t>
                      </a:r>
                      <a:endParaRPr b="0" sz="16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Mô</a:t>
                      </a:r>
                      <a:r>
                        <a:rPr b="0" lang="en-US" sz="1600">
                          <a:solidFill>
                            <a:srgbClr val="1D48D1"/>
                          </a:solidFill>
                          <a:latin typeface="Arial"/>
                          <a:ea typeface="Arial"/>
                          <a:cs typeface="Arial"/>
                          <a:sym typeface="Arial"/>
                        </a:rPr>
                        <a:t> tả</a:t>
                      </a:r>
                      <a:endParaRPr b="0" sz="16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2615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GetFile</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Truyền nội dung của tệp từ đĩa cục bộ vào NiFi và sau đó xóa tệp gốc</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2615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GetFTP</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Tải xuống nội dung của tệp từ xa qua FTP vào NiFi và sau đó xóa tệp gốc</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4045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GetHTTP</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Tải xuống nội dung của một URL dựa trên HTTP hoặc HTTPS từ xa vào NiFi</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5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ListenHTTP</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Khởi động Máy chủ HTTP (hoặc HTTPS) và lắng nghe các kết nối đến. Đối với mọi yêu cầu POST đến, nội dung của yêu cầu được ghi dưới dạng FlowFile và phản hồi 200 được trả về</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5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ListenUDP</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Lắng nghe các gói UDP đến và tạo FlowFile trên mỗi gói hoặc trên mỗi gói (tùy thuộc vào cấu hình) và phát ra FlowFile cho mối quan hệ 'thành công'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2615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GetHDFS</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b="0" lang="en-US" sz="1400">
                          <a:latin typeface="Arial"/>
                          <a:ea typeface="Arial"/>
                          <a:cs typeface="Arial"/>
                          <a:sym typeface="Arial"/>
                        </a:rPr>
                        <a:t>Giám sát một thư mục do người dùng chỉ định trong HDFS. Bất cứ khi nào một tệp mới vào HDFS, nó sẽ được sao chép vào NiFi và bị xóa khỏi HDFS</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010" name="Google Shape;3010;p107"/>
          <p:cNvSpPr txBox="1"/>
          <p:nvPr/>
        </p:nvSpPr>
        <p:spPr>
          <a:xfrm>
            <a:off x="449011" y="2233768"/>
            <a:ext cx="8796528" cy="391941"/>
          </a:xfrm>
          <a:prstGeom prst="rect">
            <a:avLst/>
          </a:prstGeom>
          <a:noFill/>
          <a:ln>
            <a:noFill/>
          </a:ln>
        </p:spPr>
        <p:txBody>
          <a:bodyPr anchorCtr="0" anchor="t" bIns="45700" lIns="91425" spcFirstLastPara="1" rIns="91425" wrap="square" tIns="45700">
            <a:noAutofit/>
          </a:bodyPr>
          <a:lstStyle/>
          <a:p>
            <a:pPr indent="-88900" lvl="0" marL="177800" marR="0" rtl="0" algn="l">
              <a:lnSpc>
                <a:spcPct val="128571"/>
              </a:lnSpc>
              <a:spcBef>
                <a:spcPts val="0"/>
              </a:spcBef>
              <a:spcAft>
                <a:spcPts val="0"/>
              </a:spcAft>
              <a:buClr>
                <a:srgbClr val="262626"/>
              </a:buClr>
              <a:buSzPts val="1400"/>
              <a:buFont typeface="Arial"/>
              <a:buNone/>
            </a:pPr>
            <a:r>
              <a:t/>
            </a:r>
            <a:endParaRPr sz="1400">
              <a:solidFill>
                <a:srgbClr val="262626"/>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10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3017" name="Google Shape;3017;p10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dữ liệu (2/3)</a:t>
            </a:r>
            <a:endParaRPr/>
          </a:p>
        </p:txBody>
      </p:sp>
      <p:sp>
        <p:nvSpPr>
          <p:cNvPr id="3018" name="Google Shape;3018;p10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019" name="Google Shape;3019;p10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để nhập dữ liệu</a:t>
            </a:r>
            <a:endParaRPr/>
          </a:p>
        </p:txBody>
      </p:sp>
      <p:graphicFrame>
        <p:nvGraphicFramePr>
          <p:cNvPr id="3020" name="Google Shape;3020;p108"/>
          <p:cNvGraphicFramePr/>
          <p:nvPr/>
        </p:nvGraphicFramePr>
        <p:xfrm>
          <a:off x="522232" y="2528298"/>
          <a:ext cx="3000000" cy="3000000"/>
        </p:xfrm>
        <a:graphic>
          <a:graphicData uri="http://schemas.openxmlformats.org/drawingml/2006/table">
            <a:tbl>
              <a:tblPr bandRow="1" firstRow="1">
                <a:noFill/>
                <a:tableStyleId>{C65CF49F-D213-46C6-97AB-332CF47A3CD4}</a:tableStyleId>
              </a:tblPr>
              <a:tblGrid>
                <a:gridCol w="2628000"/>
                <a:gridCol w="6192000"/>
              </a:tblGrid>
              <a:tr h="354575">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Bộ</a:t>
                      </a:r>
                      <a:r>
                        <a:rPr b="0" lang="en-US" sz="1600">
                          <a:solidFill>
                            <a:srgbClr val="1D48D1"/>
                          </a:solidFill>
                          <a:latin typeface="Arial"/>
                          <a:ea typeface="Arial"/>
                          <a:cs typeface="Arial"/>
                          <a:sym typeface="Arial"/>
                        </a:rPr>
                        <a:t> xử lý</a:t>
                      </a:r>
                      <a:endParaRPr b="0" sz="16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Mô</a:t>
                      </a:r>
                      <a:r>
                        <a:rPr b="0" lang="en-US" sz="1600">
                          <a:solidFill>
                            <a:srgbClr val="1D48D1"/>
                          </a:solidFill>
                          <a:latin typeface="Arial"/>
                          <a:ea typeface="Arial"/>
                          <a:cs typeface="Arial"/>
                          <a:sym typeface="Arial"/>
                        </a:rPr>
                        <a:t> tả</a:t>
                      </a:r>
                      <a:endParaRPr b="0" sz="16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40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ListHDFS</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ListHDFS giám sát một thư mục do người dùng chỉ định trong HDFS và phát ra một FlowFile chứa tên tệp cho từng tệp mà nó gặp phải</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40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FetchHDFS</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Nhận danh sách các tệp từ ListHDFS và tìm nạp nội dung thực tế. Tập tin không bị xóa</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5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FetchS3Object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Tìm nạp nội dung của một đối tượng từ Dịch vụ lưu trữ đơn giản (S3) của Amazon Web Services (AWS). FlowFile gửi đi chứa nội dung nhận được từ S3</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6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GetKafka</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Tìm nạp các tin nhắn từ Apache Kafka và phát ra dưới dạng FlowFile gửi đi</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40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GetMongo</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Thực thi truy vấn do người dùng chỉ định đối với MongoDB và ghi nội dung vào FlowFile mới</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40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GetTwitter</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b="0" lang="en-US" sz="1400">
                          <a:latin typeface="Arial"/>
                          <a:ea typeface="Arial"/>
                          <a:cs typeface="Arial"/>
                          <a:sym typeface="Arial"/>
                        </a:rPr>
                        <a:t>Đăng ký và nghe Twitter, tạo FlowFile cho mỗi tweet nhận được</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021" name="Google Shape;3021;p108"/>
          <p:cNvSpPr txBox="1"/>
          <p:nvPr/>
        </p:nvSpPr>
        <p:spPr>
          <a:xfrm>
            <a:off x="449011" y="2233768"/>
            <a:ext cx="8796528" cy="391941"/>
          </a:xfrm>
          <a:prstGeom prst="rect">
            <a:avLst/>
          </a:prstGeom>
          <a:noFill/>
          <a:ln>
            <a:noFill/>
          </a:ln>
        </p:spPr>
        <p:txBody>
          <a:bodyPr anchorCtr="0" anchor="t" bIns="45700" lIns="91425" spcFirstLastPara="1" rIns="91425" wrap="square" tIns="45700">
            <a:noAutofit/>
          </a:bodyPr>
          <a:lstStyle/>
          <a:p>
            <a:pPr indent="-88900" lvl="0" marL="177800" marR="0" rtl="0" algn="l">
              <a:lnSpc>
                <a:spcPct val="128571"/>
              </a:lnSpc>
              <a:spcBef>
                <a:spcPts val="0"/>
              </a:spcBef>
              <a:spcAft>
                <a:spcPts val="0"/>
              </a:spcAft>
              <a:buClr>
                <a:srgbClr val="262626"/>
              </a:buClr>
              <a:buSzPts val="1400"/>
              <a:buFont typeface="Arial"/>
              <a:buNone/>
            </a:pPr>
            <a:r>
              <a:t/>
            </a:r>
            <a:endParaRPr sz="1400">
              <a:solidFill>
                <a:srgbClr val="262626"/>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sp>
        <p:nvSpPr>
          <p:cNvPr id="3027" name="Google Shape;3027;p10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3028" name="Google Shape;3028;p10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Dữ liệu đi ra/Gửi dữ liệu</a:t>
            </a:r>
            <a:endParaRPr/>
          </a:p>
        </p:txBody>
      </p:sp>
      <p:sp>
        <p:nvSpPr>
          <p:cNvPr id="3029" name="Google Shape;3029;p10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030" name="Google Shape;3030;p10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cho dữ liệu đầu ra/gửi dữ liệu</a:t>
            </a:r>
            <a:endParaRPr/>
          </a:p>
        </p:txBody>
      </p:sp>
      <p:graphicFrame>
        <p:nvGraphicFramePr>
          <p:cNvPr id="3031" name="Google Shape;3031;p109"/>
          <p:cNvGraphicFramePr/>
          <p:nvPr/>
        </p:nvGraphicFramePr>
        <p:xfrm>
          <a:off x="520632" y="2528888"/>
          <a:ext cx="3000000" cy="3000000"/>
        </p:xfrm>
        <a:graphic>
          <a:graphicData uri="http://schemas.openxmlformats.org/drawingml/2006/table">
            <a:tbl>
              <a:tblPr bandRow="1" firstRow="1">
                <a:noFill/>
                <a:tableStyleId>{C65CF49F-D213-46C6-97AB-332CF47A3CD4}</a:tableStyleId>
              </a:tblPr>
              <a:tblGrid>
                <a:gridCol w="2628000"/>
                <a:gridCol w="6192000"/>
              </a:tblGrid>
              <a:tr h="468000">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Bộ xử lý</a:t>
                      </a:r>
                      <a:endParaRPr b="0" sz="16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Mô</a:t>
                      </a:r>
                      <a:r>
                        <a:rPr b="0" lang="en-US" sz="1600">
                          <a:solidFill>
                            <a:srgbClr val="1D48D1"/>
                          </a:solidFill>
                          <a:latin typeface="Arial"/>
                          <a:ea typeface="Arial"/>
                          <a:cs typeface="Arial"/>
                          <a:sym typeface="Arial"/>
                        </a:rPr>
                        <a:t> tả</a:t>
                      </a:r>
                      <a:endParaRPr b="0" sz="16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648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PutEmail</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Gửi một E-mail đến những người nhận được cấu hình. Nội dung của FlowFile được gửi tùy chọn dưới dạng tệp đính kèm</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PutFile</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Ghi nội dung của FlowFile vào một thư mục trên hệ thống tệp cục bộ</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PutFTP</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Sao chép nội dung của FlowFile sang Máy chủ FTP từ xa</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79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PutSQL</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Thực thi nội dung của FlowFile dưới dạng Câu lệnh DDL SQL (CHÈN, CẬP NHẬT hoặc XÓA). Nội dung của FlowFile phải là một câu lệnh SQL hợp lệ</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PutKafka</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Gửi nội dung của FlowFile dưới dạng tin nhắn tới Apache Kafka</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32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PutMongo</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Gửi nội dung của FlowFile tới Mongo dưới dạng INSERT hoặc UPDATE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032" name="Google Shape;3032;p109"/>
          <p:cNvSpPr txBox="1"/>
          <p:nvPr/>
        </p:nvSpPr>
        <p:spPr>
          <a:xfrm>
            <a:off x="449011" y="2242228"/>
            <a:ext cx="8796528" cy="391941"/>
          </a:xfrm>
          <a:prstGeom prst="rect">
            <a:avLst/>
          </a:prstGeom>
          <a:noFill/>
          <a:ln>
            <a:noFill/>
          </a:ln>
        </p:spPr>
        <p:txBody>
          <a:bodyPr anchorCtr="0" anchor="t" bIns="45700" lIns="91425" spcFirstLastPara="1" rIns="91425" wrap="square" tIns="45700">
            <a:noAutofit/>
          </a:bodyPr>
          <a:lstStyle/>
          <a:p>
            <a:pPr indent="-88900" lvl="0" marL="177800" marR="0" rtl="0" algn="l">
              <a:lnSpc>
                <a:spcPct val="128571"/>
              </a:lnSpc>
              <a:spcBef>
                <a:spcPts val="0"/>
              </a:spcBef>
              <a:spcAft>
                <a:spcPts val="0"/>
              </a:spcAft>
              <a:buClr>
                <a:srgbClr val="262626"/>
              </a:buClr>
              <a:buSzPts val="1400"/>
              <a:buFont typeface="Arial"/>
              <a:buNone/>
            </a:pPr>
            <a:r>
              <a:t/>
            </a:r>
            <a:endParaRPr sz="1400">
              <a:solidFill>
                <a:srgbClr val="26262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Kiến trúc Apache Sqoop</a:t>
            </a:r>
            <a:endParaRPr>
              <a:solidFill>
                <a:schemeClr val="lt1"/>
              </a:solidFill>
            </a:endParaRPr>
          </a:p>
        </p:txBody>
      </p:sp>
      <p:sp>
        <p:nvSpPr>
          <p:cNvPr id="273" name="Google Shape;273;p1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lệnh Sqoop</a:t>
            </a:r>
            <a:endParaRPr/>
          </a:p>
        </p:txBody>
      </p:sp>
      <p:sp>
        <p:nvSpPr>
          <p:cNvPr id="274" name="Google Shape;274;p1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01</a:t>
            </a:r>
            <a:endParaRPr>
              <a:latin typeface="Arial"/>
              <a:ea typeface="Arial"/>
              <a:cs typeface="Arial"/>
              <a:sym typeface="Arial"/>
            </a:endParaRPr>
          </a:p>
        </p:txBody>
      </p:sp>
      <p:sp>
        <p:nvSpPr>
          <p:cNvPr id="275" name="Google Shape;275;p1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lệnh Sqoop thường được đưa ra từ dòng lệnh</a:t>
            </a:r>
            <a:endParaRPr/>
          </a:p>
          <a:p>
            <a:pPr indent="-182563" lvl="1" marL="360363" rtl="0" algn="l">
              <a:lnSpc>
                <a:spcPct val="138461"/>
              </a:lnSpc>
              <a:spcBef>
                <a:spcPts val="500"/>
              </a:spcBef>
              <a:spcAft>
                <a:spcPts val="0"/>
              </a:spcAft>
              <a:buClr>
                <a:srgbClr val="262626"/>
              </a:buClr>
              <a:buSzPts val="1040"/>
              <a:buChar char="•"/>
            </a:pPr>
            <a:r>
              <a:rPr lang="en-US"/>
              <a:t>Sqoop theo sau bởi một tiểu ban và danh sách các đối số của nó</a:t>
            </a:r>
            <a:endParaRPr/>
          </a:p>
          <a:p>
            <a:pPr indent="-177800" lvl="0" marL="177800" rtl="0" algn="l">
              <a:lnSpc>
                <a:spcPct val="128571"/>
              </a:lnSpc>
              <a:spcBef>
                <a:spcPts val="1000"/>
              </a:spcBef>
              <a:spcAft>
                <a:spcPts val="0"/>
              </a:spcAft>
              <a:buClr>
                <a:srgbClr val="262626"/>
              </a:buClr>
              <a:buSzPts val="1400"/>
              <a:buFont typeface="Arial"/>
              <a:buChar char="•"/>
            </a:pPr>
            <a:r>
              <a:rPr lang="en-US"/>
              <a:t>Cú pháp cơ bản:</a:t>
            </a:r>
            <a:endParaRPr/>
          </a:p>
          <a:p>
            <a:pPr indent="-182563" lvl="1" marL="360363" rtl="0" algn="l">
              <a:lnSpc>
                <a:spcPct val="138461"/>
              </a:lnSpc>
              <a:spcBef>
                <a:spcPts val="500"/>
              </a:spcBef>
              <a:spcAft>
                <a:spcPts val="0"/>
              </a:spcAft>
              <a:buClr>
                <a:srgbClr val="262626"/>
              </a:buClr>
              <a:buSzPts val="1040"/>
              <a:buChar char="•"/>
            </a:pPr>
            <a:r>
              <a:rPr lang="en-US"/>
              <a:t> </a:t>
            </a:r>
            <a:r>
              <a:rPr lang="en-US">
                <a:latin typeface="Arial"/>
                <a:ea typeface="Arial"/>
                <a:cs typeface="Arial"/>
                <a:sym typeface="Arial"/>
              </a:rPr>
              <a:t>sqoop &lt;SUBCOMMAND&gt; &lt;ARGS&gt;</a:t>
            </a:r>
            <a:endParaRPr/>
          </a:p>
          <a:p>
            <a:pPr indent="-177800" lvl="0" marL="177800" rtl="0" algn="l">
              <a:lnSpc>
                <a:spcPct val="128571"/>
              </a:lnSpc>
              <a:spcBef>
                <a:spcPts val="1000"/>
              </a:spcBef>
              <a:spcAft>
                <a:spcPts val="0"/>
              </a:spcAft>
              <a:buClr>
                <a:srgbClr val="262626"/>
              </a:buClr>
              <a:buSzPts val="1400"/>
              <a:buFont typeface="Arial"/>
              <a:buChar char="•"/>
            </a:pPr>
            <a:r>
              <a:rPr lang="en-US"/>
              <a:t>Các lệnh con thường được sử dụng nhất</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list-databases</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list-tables</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import-all-tables</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import</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export</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eval</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job</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11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3039" name="Google Shape;3039;p11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Dịch vụ web của Amazon</a:t>
            </a:r>
            <a:endParaRPr/>
          </a:p>
        </p:txBody>
      </p:sp>
      <p:sp>
        <p:nvSpPr>
          <p:cNvPr id="3040" name="Google Shape;3040;p11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041" name="Google Shape;3041;p11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cho dịch vụ web Amazon</a:t>
            </a:r>
            <a:endParaRPr/>
          </a:p>
        </p:txBody>
      </p:sp>
      <p:graphicFrame>
        <p:nvGraphicFramePr>
          <p:cNvPr id="3042" name="Google Shape;3042;p112"/>
          <p:cNvGraphicFramePr/>
          <p:nvPr/>
        </p:nvGraphicFramePr>
        <p:xfrm>
          <a:off x="523875" y="2528888"/>
          <a:ext cx="3000000" cy="3000000"/>
        </p:xfrm>
        <a:graphic>
          <a:graphicData uri="http://schemas.openxmlformats.org/drawingml/2006/table">
            <a:tbl>
              <a:tblPr bandRow="1" firstRow="1">
                <a:noFill/>
                <a:tableStyleId>{C65CF49F-D213-46C6-97AB-332CF47A3CD4}</a:tableStyleId>
              </a:tblPr>
              <a:tblGrid>
                <a:gridCol w="2628000"/>
                <a:gridCol w="6192000"/>
              </a:tblGrid>
              <a:tr h="468000">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Bộ</a:t>
                      </a:r>
                      <a:r>
                        <a:rPr b="0" lang="en-US" sz="1600">
                          <a:solidFill>
                            <a:srgbClr val="1D48D1"/>
                          </a:solidFill>
                          <a:latin typeface="Arial"/>
                          <a:ea typeface="Arial"/>
                          <a:cs typeface="Arial"/>
                          <a:sym typeface="Arial"/>
                        </a:rPr>
                        <a:t> xử lý</a:t>
                      </a:r>
                      <a:endParaRPr b="0" sz="1600">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600"/>
                        <a:buFont typeface="Arial"/>
                        <a:buNone/>
                      </a:pPr>
                      <a:r>
                        <a:rPr b="0" lang="en-US" sz="1600">
                          <a:solidFill>
                            <a:srgbClr val="1D48D1"/>
                          </a:solidFill>
                          <a:latin typeface="Arial"/>
                          <a:ea typeface="Arial"/>
                          <a:cs typeface="Arial"/>
                          <a:sym typeface="Arial"/>
                        </a:rPr>
                        <a:t>Mô</a:t>
                      </a:r>
                      <a:r>
                        <a:rPr b="0" lang="en-US" sz="1600">
                          <a:solidFill>
                            <a:srgbClr val="1D48D1"/>
                          </a:solidFill>
                          <a:latin typeface="Arial"/>
                          <a:ea typeface="Arial"/>
                          <a:cs typeface="Arial"/>
                          <a:sym typeface="Arial"/>
                        </a:rPr>
                        <a:t> tả</a:t>
                      </a:r>
                      <a:endParaRPr b="0" sz="1600">
                        <a:solidFill>
                          <a:srgbClr val="1D48D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51775">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FetchS3Object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Tìm nạp nội dung của một đối tượng được lưu trữ trong Amazon Simple Storage Service (S3). Nội dung được truy xuất từ S3 sau đó được ghi dưới dạng nội dung của FlowFile gửi đi</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883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PutS3Object</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Ghi nội dung của FlowFile vào đối tượng Amazon S3 bằng thông tin xác thực, khóa và tên bộ chứa đã định cấu hình</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883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PutSNS</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Gửi nội dung của FlowFile dưới dạng thông báo tới Amazon Simple Notification Service (SNS)</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883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GetSQS</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Kéo một tin nhắn từ Amazon Simple Queuing Service (SQS) và ghi nội dung của tin nhắn vào nội dung của FlowFile</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883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PutSQS</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Gửi nội dung của FlowFile dưới dạng tin nhắn đến Amazon Simple Queuing Service (SQS)</a:t>
                      </a:r>
                      <a:endParaRPr b="0" sz="1400">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68000">
                <a:tc>
                  <a:txBody>
                    <a:bodyPr/>
                    <a:lstStyle/>
                    <a:p>
                      <a:pPr indent="0" lvl="0" marL="0" marR="0" rtl="0" algn="ctr">
                        <a:lnSpc>
                          <a:spcPct val="100000"/>
                        </a:lnSpc>
                        <a:spcBef>
                          <a:spcPts val="0"/>
                        </a:spcBef>
                        <a:spcAft>
                          <a:spcPts val="0"/>
                        </a:spcAft>
                        <a:buNone/>
                      </a:pPr>
                      <a:r>
                        <a:rPr b="0" lang="en-US" sz="1600">
                          <a:latin typeface="Arial"/>
                          <a:ea typeface="Arial"/>
                          <a:cs typeface="Arial"/>
                          <a:sym typeface="Arial"/>
                        </a:rPr>
                        <a:t>DeleteSQS</a:t>
                      </a:r>
                      <a:endParaRPr b="0" sz="16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400"/>
                        <a:buFont typeface="Arial"/>
                        <a:buNone/>
                      </a:pPr>
                      <a:r>
                        <a:rPr b="0" lang="en-US" sz="1400">
                          <a:latin typeface="Arial"/>
                          <a:ea typeface="Arial"/>
                          <a:cs typeface="Arial"/>
                          <a:sym typeface="Arial"/>
                        </a:rPr>
                        <a:t>Xóa tin nhắn từ Amazon Simple Queuing Service (SQS)</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043" name="Google Shape;3043;p112"/>
          <p:cNvSpPr txBox="1"/>
          <p:nvPr/>
        </p:nvSpPr>
        <p:spPr>
          <a:xfrm>
            <a:off x="449011" y="2233768"/>
            <a:ext cx="8796528" cy="391941"/>
          </a:xfrm>
          <a:prstGeom prst="rect">
            <a:avLst/>
          </a:prstGeom>
          <a:noFill/>
          <a:ln>
            <a:noFill/>
          </a:ln>
        </p:spPr>
        <p:txBody>
          <a:bodyPr anchorCtr="0" anchor="t" bIns="45700" lIns="91425" spcFirstLastPara="1" rIns="91425" wrap="square" tIns="45700">
            <a:noAutofit/>
          </a:bodyPr>
          <a:lstStyle/>
          <a:p>
            <a:pPr indent="-88900" lvl="0" marL="177800" marR="0" rtl="0" algn="l">
              <a:lnSpc>
                <a:spcPct val="128571"/>
              </a:lnSpc>
              <a:spcBef>
                <a:spcPts val="0"/>
              </a:spcBef>
              <a:spcAft>
                <a:spcPts val="0"/>
              </a:spcAft>
              <a:buClr>
                <a:srgbClr val="262626"/>
              </a:buClr>
              <a:buSzPts val="1400"/>
              <a:buFont typeface="Arial"/>
              <a:buNone/>
            </a:pPr>
            <a:r>
              <a:t/>
            </a:r>
            <a:endParaRPr sz="1400">
              <a:solidFill>
                <a:srgbClr val="262626"/>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sp>
        <p:nvSpPr>
          <p:cNvPr id="3049" name="Google Shape;3049;p113"/>
          <p:cNvSpPr txBox="1"/>
          <p:nvPr>
            <p:ph idx="1" type="body"/>
          </p:nvPr>
        </p:nvSpPr>
        <p:spPr>
          <a:xfrm>
            <a:off x="850835" y="3044359"/>
            <a:ext cx="8666144" cy="646331"/>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dk1"/>
              </a:buClr>
              <a:buSzPts val="3600"/>
              <a:buNone/>
            </a:pPr>
            <a:r>
              <a:rPr lang="en-US"/>
              <a:t>Tạo đường ống dữ liệu với ApacheNiFi</a:t>
            </a:r>
            <a:endParaRPr sz="3600"/>
          </a:p>
        </p:txBody>
      </p:sp>
      <p:sp>
        <p:nvSpPr>
          <p:cNvPr id="3050" name="Google Shape;3050;p113"/>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3</a:t>
            </a:r>
            <a:endParaRPr/>
          </a:p>
        </p:txBody>
      </p:sp>
      <p:sp>
        <p:nvSpPr>
          <p:cNvPr id="3051" name="Google Shape;3051;p113"/>
          <p:cNvSpPr/>
          <p:nvPr/>
        </p:nvSpPr>
        <p:spPr>
          <a:xfrm>
            <a:off x="5951705" y="4560152"/>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3.4. Kết nối Apache NiFi</a:t>
            </a:r>
            <a:endParaRPr sz="1800">
              <a:solidFill>
                <a:srgbClr val="3F3F3F"/>
              </a:solidFill>
              <a:latin typeface="Arial"/>
              <a:ea typeface="Arial"/>
              <a:cs typeface="Arial"/>
              <a:sym typeface="Arial"/>
            </a:endParaRPr>
          </a:p>
        </p:txBody>
      </p:sp>
      <p:sp>
        <p:nvSpPr>
          <p:cNvPr id="3052" name="Google Shape;3052;p113"/>
          <p:cNvSpPr/>
          <p:nvPr/>
        </p:nvSpPr>
        <p:spPr>
          <a:xfrm>
            <a:off x="5768825" y="4572065"/>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053" name="Google Shape;3053;p113"/>
          <p:cNvSpPr/>
          <p:nvPr/>
        </p:nvSpPr>
        <p:spPr>
          <a:xfrm>
            <a:off x="5951705" y="5003072"/>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3.5. Tạo các luồng dữ liệu</a:t>
            </a:r>
            <a:endParaRPr sz="1800">
              <a:solidFill>
                <a:srgbClr val="A5A5A5"/>
              </a:solidFill>
              <a:latin typeface="Arial"/>
              <a:ea typeface="Arial"/>
              <a:cs typeface="Arial"/>
              <a:sym typeface="Arial"/>
            </a:endParaRPr>
          </a:p>
        </p:txBody>
      </p:sp>
      <p:sp>
        <p:nvSpPr>
          <p:cNvPr id="3054" name="Google Shape;3054;p113"/>
          <p:cNvSpPr/>
          <p:nvPr/>
        </p:nvSpPr>
        <p:spPr>
          <a:xfrm>
            <a:off x="5768825" y="5001899"/>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055" name="Google Shape;3055;p113"/>
          <p:cNvSpPr/>
          <p:nvPr/>
        </p:nvSpPr>
        <p:spPr>
          <a:xfrm>
            <a:off x="5951705" y="5432906"/>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3.6. Nhóm quy trình</a:t>
            </a:r>
            <a:endParaRPr sz="1800">
              <a:solidFill>
                <a:srgbClr val="A5A5A5"/>
              </a:solidFill>
              <a:latin typeface="Arial"/>
              <a:ea typeface="Arial"/>
              <a:cs typeface="Arial"/>
              <a:sym typeface="Arial"/>
            </a:endParaRPr>
          </a:p>
        </p:txBody>
      </p:sp>
      <p:sp>
        <p:nvSpPr>
          <p:cNvPr id="3056" name="Google Shape;3056;p113"/>
          <p:cNvSpPr/>
          <p:nvPr/>
        </p:nvSpPr>
        <p:spPr>
          <a:xfrm>
            <a:off x="5768825" y="54317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057" name="Google Shape;3057;p113"/>
          <p:cNvSpPr/>
          <p:nvPr/>
        </p:nvSpPr>
        <p:spPr>
          <a:xfrm>
            <a:off x="1234524" y="4574411"/>
            <a:ext cx="4071402"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Nguyên tắc cơ bản của Apache NiFi</a:t>
            </a:r>
            <a:endParaRPr sz="1800">
              <a:solidFill>
                <a:srgbClr val="A5A5A5"/>
              </a:solidFill>
              <a:latin typeface="Arial"/>
              <a:ea typeface="Arial"/>
              <a:cs typeface="Arial"/>
              <a:sym typeface="Arial"/>
            </a:endParaRPr>
          </a:p>
        </p:txBody>
      </p:sp>
      <p:sp>
        <p:nvSpPr>
          <p:cNvPr id="3058" name="Google Shape;3058;p113"/>
          <p:cNvSpPr/>
          <p:nvPr/>
        </p:nvSpPr>
        <p:spPr>
          <a:xfrm>
            <a:off x="1051644" y="4573238"/>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3059" name="Google Shape;3059;p113"/>
          <p:cNvSpPr/>
          <p:nvPr/>
        </p:nvSpPr>
        <p:spPr>
          <a:xfrm>
            <a:off x="1234523" y="5004245"/>
            <a:ext cx="3951087"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3.2. Giao diện người dùng Apache NiFi</a:t>
            </a:r>
            <a:endParaRPr sz="1800">
              <a:solidFill>
                <a:srgbClr val="A6A6A6"/>
              </a:solidFill>
              <a:latin typeface="Arial"/>
              <a:ea typeface="Arial"/>
              <a:cs typeface="Arial"/>
              <a:sym typeface="Arial"/>
            </a:endParaRPr>
          </a:p>
        </p:txBody>
      </p:sp>
      <p:sp>
        <p:nvSpPr>
          <p:cNvPr id="3060" name="Google Shape;3060;p113"/>
          <p:cNvSpPr/>
          <p:nvPr/>
        </p:nvSpPr>
        <p:spPr>
          <a:xfrm>
            <a:off x="1051644" y="5003072"/>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061" name="Google Shape;3061;p113"/>
          <p:cNvSpPr/>
          <p:nvPr/>
        </p:nvSpPr>
        <p:spPr>
          <a:xfrm>
            <a:off x="1234524" y="5440035"/>
            <a:ext cx="3433729"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3.3. Bộ xử lý Apache NiFi</a:t>
            </a:r>
            <a:endParaRPr sz="1800">
              <a:solidFill>
                <a:srgbClr val="A6A6A6"/>
              </a:solidFill>
              <a:latin typeface="Arial"/>
              <a:ea typeface="Arial"/>
              <a:cs typeface="Arial"/>
              <a:sym typeface="Arial"/>
            </a:endParaRPr>
          </a:p>
        </p:txBody>
      </p:sp>
      <p:sp>
        <p:nvSpPr>
          <p:cNvPr id="3062" name="Google Shape;3062;p113"/>
          <p:cNvSpPr/>
          <p:nvPr/>
        </p:nvSpPr>
        <p:spPr>
          <a:xfrm>
            <a:off x="1051644" y="543290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11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069" name="Google Shape;3069;p11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Kết nối và mối quan hệ</a:t>
            </a:r>
            <a:endParaRPr/>
          </a:p>
        </p:txBody>
      </p:sp>
      <p:sp>
        <p:nvSpPr>
          <p:cNvPr id="3070" name="Google Shape;3070;p11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071" name="Google Shape;3071;p114"/>
          <p:cNvSpPr txBox="1"/>
          <p:nvPr>
            <p:ph idx="4" type="body"/>
          </p:nvPr>
        </p:nvSpPr>
        <p:spPr>
          <a:xfrm>
            <a:off x="535872" y="2226568"/>
            <a:ext cx="2941254"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có thể không có hoặc nhiều mối quan hệ được xác định</a:t>
            </a:r>
            <a:endParaRPr/>
          </a:p>
          <a:p>
            <a:pPr indent="-182563" lvl="1" marL="360363" rtl="0" algn="l">
              <a:lnSpc>
                <a:spcPct val="138461"/>
              </a:lnSpc>
              <a:spcBef>
                <a:spcPts val="500"/>
              </a:spcBef>
              <a:spcAft>
                <a:spcPts val="0"/>
              </a:spcAft>
              <a:buClr>
                <a:srgbClr val="262626"/>
              </a:buClr>
              <a:buSzPts val="1040"/>
              <a:buChar char="•"/>
            </a:pPr>
            <a:r>
              <a:rPr lang="en-US"/>
              <a:t>Được đặt tên để chỉ ra kết quả xử lý FlowFile</a:t>
            </a:r>
            <a:endParaRPr/>
          </a:p>
          <a:p>
            <a:pPr indent="-182563" lvl="1" marL="360363" rtl="0" algn="l">
              <a:lnSpc>
                <a:spcPct val="138461"/>
              </a:lnSpc>
              <a:spcBef>
                <a:spcPts val="500"/>
              </a:spcBef>
              <a:spcAft>
                <a:spcPts val="0"/>
              </a:spcAft>
              <a:buClr>
                <a:srgbClr val="262626"/>
              </a:buClr>
              <a:buSzPts val="1040"/>
              <a:buChar char="•"/>
            </a:pPr>
            <a:r>
              <a:rPr lang="en-US"/>
              <a:t>Ví dụ: success, failure, not.found, permission.denied, v.v.</a:t>
            </a:r>
            <a:endParaRPr/>
          </a:p>
          <a:p>
            <a:pPr indent="-177800" lvl="0" marL="177800" rtl="0" algn="l">
              <a:lnSpc>
                <a:spcPct val="128571"/>
              </a:lnSpc>
              <a:spcBef>
                <a:spcPts val="1000"/>
              </a:spcBef>
              <a:spcAft>
                <a:spcPts val="0"/>
              </a:spcAft>
              <a:buClr>
                <a:srgbClr val="262626"/>
              </a:buClr>
              <a:buSzPts val="1400"/>
              <a:buFont typeface="Arial"/>
              <a:buChar char="•"/>
            </a:pPr>
            <a:r>
              <a:rPr lang="en-US"/>
              <a:t>Các kết nối cho phép FlowFiles di chuyển từ một Bộ xử lý này sang Bộ xử lý tiếp theo xuôi dòng</a:t>
            </a:r>
            <a:endParaRPr/>
          </a:p>
          <a:p>
            <a:pPr indent="-182563" lvl="1" marL="360363" rtl="0" algn="l">
              <a:lnSpc>
                <a:spcPct val="138461"/>
              </a:lnSpc>
              <a:spcBef>
                <a:spcPts val="500"/>
              </a:spcBef>
              <a:spcAft>
                <a:spcPts val="0"/>
              </a:spcAft>
              <a:buClr>
                <a:srgbClr val="262626"/>
              </a:buClr>
              <a:buSzPts val="1040"/>
              <a:buChar char="•"/>
            </a:pPr>
            <a:r>
              <a:rPr lang="en-US"/>
              <a:t>Mỗi kết nối bao gồm một hoặc nhiều mối quan hệ</a:t>
            </a:r>
            <a:endParaRPr/>
          </a:p>
          <a:p>
            <a:pPr indent="-182563" lvl="1" marL="360363" rtl="0" algn="l">
              <a:lnSpc>
                <a:spcPct val="138461"/>
              </a:lnSpc>
              <a:spcBef>
                <a:spcPts val="500"/>
              </a:spcBef>
              <a:spcAft>
                <a:spcPts val="0"/>
              </a:spcAft>
              <a:buClr>
                <a:srgbClr val="262626"/>
              </a:buClr>
              <a:buSzPts val="1040"/>
              <a:buChar char="•"/>
            </a:pPr>
            <a:r>
              <a:rPr lang="en-US"/>
              <a:t>Cho phép dữ liệu được định tuyến đến các Bộ xử lý khác nhau tùy thuộc vào kết quả xử lý</a:t>
            </a:r>
            <a:endParaRPr/>
          </a:p>
        </p:txBody>
      </p:sp>
      <p:pic>
        <p:nvPicPr>
          <p:cNvPr id="3072" name="Google Shape;3072;p114"/>
          <p:cNvPicPr preferRelativeResize="0"/>
          <p:nvPr/>
        </p:nvPicPr>
        <p:blipFill rotWithShape="1">
          <a:blip r:embed="rId3">
            <a:alphaModFix/>
          </a:blip>
          <a:srcRect b="0" l="0" r="0" t="0"/>
          <a:stretch/>
        </p:blipFill>
        <p:spPr>
          <a:xfrm>
            <a:off x="3693695" y="2528888"/>
            <a:ext cx="5638704" cy="264370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pic>
        <p:nvPicPr>
          <p:cNvPr id="3078" name="Google Shape;3078;p115"/>
          <p:cNvPicPr preferRelativeResize="0"/>
          <p:nvPr/>
        </p:nvPicPr>
        <p:blipFill rotWithShape="1">
          <a:blip r:embed="rId3">
            <a:alphaModFix/>
          </a:blip>
          <a:srcRect b="0" l="0" r="0" t="0"/>
          <a:stretch/>
        </p:blipFill>
        <p:spPr>
          <a:xfrm>
            <a:off x="1966065" y="3025855"/>
            <a:ext cx="6008400" cy="2650191"/>
          </a:xfrm>
          <a:prstGeom prst="rect">
            <a:avLst/>
          </a:prstGeom>
          <a:noFill/>
          <a:ln>
            <a:noFill/>
          </a:ln>
        </p:spPr>
      </p:pic>
      <p:sp>
        <p:nvSpPr>
          <p:cNvPr id="3079" name="Google Shape;3079;p11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080" name="Google Shape;3080;p11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Kết nối được đệm</a:t>
            </a:r>
            <a:endParaRPr/>
          </a:p>
        </p:txBody>
      </p:sp>
      <p:sp>
        <p:nvSpPr>
          <p:cNvPr id="3081" name="Google Shape;3081;p11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082" name="Google Shape;3082;p11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kết nối đóng vai trò là bộ đệm và xếp hàng các FlowFiles đến cho đến khi được xử lý bởi bộ xử lý xuôi dòng</a:t>
            </a:r>
            <a:endParaRPr/>
          </a:p>
        </p:txBody>
      </p:sp>
      <p:sp>
        <p:nvSpPr>
          <p:cNvPr id="3083" name="Google Shape;3083;p115"/>
          <p:cNvSpPr/>
          <p:nvPr/>
        </p:nvSpPr>
        <p:spPr>
          <a:xfrm>
            <a:off x="4103233" y="3626534"/>
            <a:ext cx="1734063" cy="1448831"/>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4" name="Google Shape;3084;p115"/>
          <p:cNvSpPr txBox="1"/>
          <p:nvPr/>
        </p:nvSpPr>
        <p:spPr>
          <a:xfrm>
            <a:off x="602012" y="2378967"/>
            <a:ext cx="2547588" cy="1189733"/>
          </a:xfrm>
          <a:prstGeom prst="rect">
            <a:avLst/>
          </a:prstGeom>
          <a:noFill/>
          <a:ln>
            <a:noFill/>
          </a:ln>
        </p:spPr>
        <p:txBody>
          <a:bodyPr anchorCtr="0" anchor="t" bIns="45700" lIns="91425" spcFirstLastPara="1" rIns="91425" wrap="square" tIns="45700">
            <a:noAutofit/>
          </a:bodyPr>
          <a:lstStyle/>
          <a:p>
            <a:pPr indent="-88900" lvl="0" marL="177800" marR="0" rtl="0" algn="l">
              <a:lnSpc>
                <a:spcPct val="128571"/>
              </a:lnSpc>
              <a:spcBef>
                <a:spcPts val="0"/>
              </a:spcBef>
              <a:spcAft>
                <a:spcPts val="0"/>
              </a:spcAft>
              <a:buClr>
                <a:srgbClr val="262626"/>
              </a:buClr>
              <a:buSzPts val="1400"/>
              <a:buFont typeface="Arial"/>
              <a:buNone/>
            </a:pPr>
            <a:r>
              <a:t/>
            </a:r>
            <a:endParaRPr sz="1400">
              <a:solidFill>
                <a:srgbClr val="26262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11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091" name="Google Shape;3091;p116"/>
          <p:cNvSpPr txBox="1"/>
          <p:nvPr>
            <p:ph idx="2" type="body"/>
          </p:nvPr>
        </p:nvSpPr>
        <p:spPr>
          <a:xfrm>
            <a:off x="535872" y="15357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Chi tiết hàng đợi bộ nhớ đệm</a:t>
            </a:r>
            <a:endParaRPr/>
          </a:p>
        </p:txBody>
      </p:sp>
      <p:sp>
        <p:nvSpPr>
          <p:cNvPr id="3092" name="Google Shape;3092;p11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093" name="Google Shape;3093;p11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Nhấp chuột phải vào một kết nối để hiển thị menu ngữ cảnh</a:t>
            </a:r>
            <a:endParaRPr/>
          </a:p>
          <a:p>
            <a:pPr indent="-182563" lvl="1" marL="360363" rtl="0" algn="l">
              <a:lnSpc>
                <a:spcPct val="138461"/>
              </a:lnSpc>
              <a:spcBef>
                <a:spcPts val="500"/>
              </a:spcBef>
              <a:spcAft>
                <a:spcPts val="0"/>
              </a:spcAft>
              <a:buClr>
                <a:srgbClr val="262626"/>
              </a:buClr>
              <a:buSzPts val="1040"/>
              <a:buChar char="•"/>
            </a:pPr>
            <a:r>
              <a:rPr lang="en-US"/>
              <a:t>Chọn List Queue để nhận danh sách FlowFiles hiện đang xếp hàng trong bộ đệm</a:t>
            </a:r>
            <a:endParaRPr/>
          </a:p>
          <a:p>
            <a:pPr indent="-182563" lvl="1" marL="360363" rtl="0" algn="l">
              <a:lnSpc>
                <a:spcPct val="138461"/>
              </a:lnSpc>
              <a:spcBef>
                <a:spcPts val="500"/>
              </a:spcBef>
              <a:spcAft>
                <a:spcPts val="0"/>
              </a:spcAft>
              <a:buClr>
                <a:srgbClr val="262626"/>
              </a:buClr>
              <a:buSzPts val="1040"/>
              <a:buChar char="•"/>
            </a:pPr>
            <a:r>
              <a:rPr lang="en-US"/>
              <a:t>Xem hoặc tải xuống nội dung của FlowFile</a:t>
            </a:r>
            <a:endParaRPr/>
          </a:p>
          <a:p>
            <a:pPr indent="-182563" lvl="1" marL="360363" rtl="0" algn="l">
              <a:lnSpc>
                <a:spcPct val="138461"/>
              </a:lnSpc>
              <a:spcBef>
                <a:spcPts val="500"/>
              </a:spcBef>
              <a:spcAft>
                <a:spcPts val="0"/>
              </a:spcAft>
              <a:buClr>
                <a:srgbClr val="262626"/>
              </a:buClr>
              <a:buSzPts val="1040"/>
              <a:buChar char="•"/>
            </a:pPr>
            <a:r>
              <a:rPr lang="en-US"/>
              <a:t>Xem lại dòng quảng cáo lịch sử FlowFile với tùy chọn Xuất xứ</a:t>
            </a:r>
            <a:endParaRPr/>
          </a:p>
        </p:txBody>
      </p:sp>
      <p:pic>
        <p:nvPicPr>
          <p:cNvPr id="3094" name="Google Shape;3094;p116"/>
          <p:cNvPicPr preferRelativeResize="0"/>
          <p:nvPr/>
        </p:nvPicPr>
        <p:blipFill rotWithShape="1">
          <a:blip r:embed="rId3">
            <a:alphaModFix/>
          </a:blip>
          <a:srcRect b="0" l="0" r="0" t="0"/>
          <a:stretch/>
        </p:blipFill>
        <p:spPr>
          <a:xfrm>
            <a:off x="4397026" y="2791749"/>
            <a:ext cx="901700" cy="317500"/>
          </a:xfrm>
          <a:prstGeom prst="rect">
            <a:avLst/>
          </a:prstGeom>
          <a:noFill/>
          <a:ln>
            <a:noFill/>
          </a:ln>
        </p:spPr>
      </p:pic>
      <p:pic>
        <p:nvPicPr>
          <p:cNvPr id="3095" name="Google Shape;3095;p116"/>
          <p:cNvPicPr preferRelativeResize="0"/>
          <p:nvPr/>
        </p:nvPicPr>
        <p:blipFill rotWithShape="1">
          <a:blip r:embed="rId4">
            <a:alphaModFix/>
          </a:blip>
          <a:srcRect b="0" l="0" r="0" t="0"/>
          <a:stretch/>
        </p:blipFill>
        <p:spPr>
          <a:xfrm>
            <a:off x="535872" y="3854103"/>
            <a:ext cx="2419350" cy="1879600"/>
          </a:xfrm>
          <a:prstGeom prst="rect">
            <a:avLst/>
          </a:prstGeom>
          <a:noFill/>
          <a:ln>
            <a:noFill/>
          </a:ln>
        </p:spPr>
      </p:pic>
      <p:pic>
        <p:nvPicPr>
          <p:cNvPr id="3096" name="Google Shape;3096;p116"/>
          <p:cNvPicPr preferRelativeResize="0"/>
          <p:nvPr/>
        </p:nvPicPr>
        <p:blipFill rotWithShape="1">
          <a:blip r:embed="rId5">
            <a:alphaModFix/>
          </a:blip>
          <a:srcRect b="0" l="0" r="0" t="0"/>
          <a:stretch/>
        </p:blipFill>
        <p:spPr>
          <a:xfrm>
            <a:off x="3273552" y="3854103"/>
            <a:ext cx="5972588" cy="1713172"/>
          </a:xfrm>
          <a:prstGeom prst="rect">
            <a:avLst/>
          </a:prstGeom>
          <a:noFill/>
          <a:ln>
            <a:noFill/>
          </a:ln>
        </p:spPr>
      </p:pic>
      <p:sp>
        <p:nvSpPr>
          <p:cNvPr id="3097" name="Google Shape;3097;p116"/>
          <p:cNvSpPr/>
          <p:nvPr/>
        </p:nvSpPr>
        <p:spPr>
          <a:xfrm>
            <a:off x="3236481" y="4399014"/>
            <a:ext cx="367048" cy="1168261"/>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8" name="Google Shape;3098;p116"/>
          <p:cNvSpPr/>
          <p:nvPr/>
        </p:nvSpPr>
        <p:spPr>
          <a:xfrm>
            <a:off x="8704180" y="4399014"/>
            <a:ext cx="541959" cy="1168261"/>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099" name="Google Shape;3099;p116"/>
          <p:cNvCxnSpPr/>
          <p:nvPr/>
        </p:nvCxnSpPr>
        <p:spPr>
          <a:xfrm rot="-5400000">
            <a:off x="2821677" y="4023373"/>
            <a:ext cx="576000" cy="396000"/>
          </a:xfrm>
          <a:prstGeom prst="bentConnector3">
            <a:avLst>
              <a:gd fmla="val 0" name="adj1"/>
            </a:avLst>
          </a:prstGeom>
          <a:noFill/>
          <a:ln cap="flat" cmpd="sng" w="28575">
            <a:solidFill>
              <a:srgbClr val="00B0F0"/>
            </a:solidFill>
            <a:prstDash val="solid"/>
            <a:miter lim="800000"/>
            <a:headEnd len="med" w="med" type="oval"/>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p11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106" name="Google Shape;3106;p1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Chi tiết về FlowFile</a:t>
            </a:r>
            <a:endParaRPr/>
          </a:p>
        </p:txBody>
      </p:sp>
      <p:sp>
        <p:nvSpPr>
          <p:cNvPr id="3107" name="Google Shape;3107;p11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108" name="Google Shape;3108;p11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Xem thông tin chi tiết trên FlowFile</a:t>
            </a:r>
            <a:endParaRPr/>
          </a:p>
          <a:p>
            <a:pPr indent="-177800" lvl="0" marL="177800" rtl="0" algn="l">
              <a:lnSpc>
                <a:spcPct val="128571"/>
              </a:lnSpc>
              <a:spcBef>
                <a:spcPts val="1000"/>
              </a:spcBef>
              <a:spcAft>
                <a:spcPts val="0"/>
              </a:spcAft>
              <a:buClr>
                <a:srgbClr val="262626"/>
              </a:buClr>
              <a:buSzPts val="1400"/>
              <a:buFont typeface="Arial"/>
              <a:buChar char="•"/>
            </a:pPr>
            <a:r>
              <a:rPr lang="en-US"/>
              <a:t>Tất cả các FlowFiles bao gồm các Thuộc tính phổ biến như tên tệp, uuid, đường dẫn, v.v.</a:t>
            </a:r>
            <a:endParaRPr/>
          </a:p>
        </p:txBody>
      </p:sp>
      <p:pic>
        <p:nvPicPr>
          <p:cNvPr id="3109" name="Google Shape;3109;p117"/>
          <p:cNvPicPr preferRelativeResize="0"/>
          <p:nvPr/>
        </p:nvPicPr>
        <p:blipFill rotWithShape="1">
          <a:blip r:embed="rId3">
            <a:alphaModFix/>
          </a:blip>
          <a:srcRect b="0" l="0" r="0" t="0"/>
          <a:stretch/>
        </p:blipFill>
        <p:spPr>
          <a:xfrm>
            <a:off x="666932" y="3127152"/>
            <a:ext cx="4235445" cy="3132000"/>
          </a:xfrm>
          <a:prstGeom prst="rect">
            <a:avLst/>
          </a:prstGeom>
          <a:noFill/>
          <a:ln>
            <a:noFill/>
          </a:ln>
        </p:spPr>
      </p:pic>
      <p:pic>
        <p:nvPicPr>
          <p:cNvPr id="3110" name="Google Shape;3110;p117"/>
          <p:cNvPicPr preferRelativeResize="0"/>
          <p:nvPr/>
        </p:nvPicPr>
        <p:blipFill rotWithShape="1">
          <a:blip r:embed="rId4">
            <a:alphaModFix/>
          </a:blip>
          <a:srcRect b="0" l="0" r="0" t="0"/>
          <a:stretch/>
        </p:blipFill>
        <p:spPr>
          <a:xfrm>
            <a:off x="4954550" y="3127152"/>
            <a:ext cx="4254160" cy="3132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11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117" name="Google Shape;3117;p11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Làm trống hàng đợi</a:t>
            </a:r>
            <a:endParaRPr/>
          </a:p>
        </p:txBody>
      </p:sp>
      <p:sp>
        <p:nvSpPr>
          <p:cNvPr id="3118" name="Google Shape;3118;p11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119" name="Google Shape;3119;p118"/>
          <p:cNvSpPr txBox="1"/>
          <p:nvPr>
            <p:ph idx="4" type="body"/>
          </p:nvPr>
        </p:nvSpPr>
        <p:spPr>
          <a:xfrm>
            <a:off x="535873" y="2226568"/>
            <a:ext cx="3553806"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Cách làm trống hàng đợi kết nối</a:t>
            </a:r>
            <a:endParaRPr/>
          </a:p>
          <a:p>
            <a:pPr indent="-182563" lvl="1" marL="360363" rtl="0" algn="l">
              <a:lnSpc>
                <a:spcPct val="138461"/>
              </a:lnSpc>
              <a:spcBef>
                <a:spcPts val="500"/>
              </a:spcBef>
              <a:spcAft>
                <a:spcPts val="0"/>
              </a:spcAft>
              <a:buClr>
                <a:srgbClr val="262626"/>
              </a:buClr>
              <a:buSzPts val="1040"/>
              <a:buChar char="•"/>
            </a:pPr>
            <a:r>
              <a:rPr lang="en-US"/>
              <a:t>Nhấp chuột phải vào kết nối để hiển thị menu ngữ cảnh</a:t>
            </a:r>
            <a:endParaRPr/>
          </a:p>
          <a:p>
            <a:pPr indent="-182563" lvl="1" marL="360363" rtl="0" algn="l">
              <a:lnSpc>
                <a:spcPct val="138461"/>
              </a:lnSpc>
              <a:spcBef>
                <a:spcPts val="500"/>
              </a:spcBef>
              <a:spcAft>
                <a:spcPts val="0"/>
              </a:spcAft>
              <a:buClr>
                <a:srgbClr val="262626"/>
              </a:buClr>
              <a:buSzPts val="1040"/>
              <a:buChar char="•"/>
            </a:pPr>
            <a:r>
              <a:rPr lang="en-US"/>
              <a:t>Chọn tùy chọn Hàng đợi trống</a:t>
            </a:r>
            <a:endParaRPr/>
          </a:p>
          <a:p>
            <a:pPr indent="-182563" lvl="1" marL="360363" rtl="0" algn="l">
              <a:lnSpc>
                <a:spcPct val="138461"/>
              </a:lnSpc>
              <a:spcBef>
                <a:spcPts val="500"/>
              </a:spcBef>
              <a:spcAft>
                <a:spcPts val="0"/>
              </a:spcAft>
              <a:buClr>
                <a:srgbClr val="262626"/>
              </a:buClr>
              <a:buSzPts val="1040"/>
              <a:buChar char="•"/>
            </a:pPr>
            <a:r>
              <a:rPr lang="en-US"/>
              <a:t>Bộ xử lý chỉ có thể bị xóa nếu chúng không được kết nối với Kết nối</a:t>
            </a:r>
            <a:endParaRPr/>
          </a:p>
          <a:p>
            <a:pPr indent="-182563" lvl="1" marL="360363" rtl="0" algn="l">
              <a:lnSpc>
                <a:spcPct val="138461"/>
              </a:lnSpc>
              <a:spcBef>
                <a:spcPts val="500"/>
              </a:spcBef>
              <a:spcAft>
                <a:spcPts val="0"/>
              </a:spcAft>
              <a:buClr>
                <a:srgbClr val="262626"/>
              </a:buClr>
              <a:buSzPts val="1040"/>
              <a:buChar char="•"/>
            </a:pPr>
            <a:r>
              <a:rPr lang="en-US"/>
              <a:t>Các kết nối chỉ có thể bị xóa nếu hàng đợi trống</a:t>
            </a:r>
            <a:endParaRPr/>
          </a:p>
        </p:txBody>
      </p:sp>
      <p:grpSp>
        <p:nvGrpSpPr>
          <p:cNvPr id="3120" name="Google Shape;3120;p118"/>
          <p:cNvGrpSpPr/>
          <p:nvPr/>
        </p:nvGrpSpPr>
        <p:grpSpPr>
          <a:xfrm>
            <a:off x="5113238" y="2233613"/>
            <a:ext cx="4219162" cy="3277879"/>
            <a:chOff x="4819627" y="2396002"/>
            <a:chExt cx="4219162" cy="3277879"/>
          </a:xfrm>
        </p:grpSpPr>
        <p:pic>
          <p:nvPicPr>
            <p:cNvPr id="3121" name="Google Shape;3121;p118"/>
            <p:cNvPicPr preferRelativeResize="0"/>
            <p:nvPr/>
          </p:nvPicPr>
          <p:blipFill rotWithShape="1">
            <a:blip r:embed="rId3">
              <a:alphaModFix/>
            </a:blip>
            <a:srcRect b="0" l="0" r="0" t="0"/>
            <a:stretch/>
          </p:blipFill>
          <p:spPr>
            <a:xfrm>
              <a:off x="4819627" y="2396002"/>
              <a:ext cx="4219162" cy="3277879"/>
            </a:xfrm>
            <a:prstGeom prst="rect">
              <a:avLst/>
            </a:prstGeom>
            <a:noFill/>
            <a:ln>
              <a:noFill/>
            </a:ln>
          </p:spPr>
        </p:pic>
        <p:sp>
          <p:nvSpPr>
            <p:cNvPr id="3122" name="Google Shape;3122;p118"/>
            <p:cNvSpPr/>
            <p:nvPr/>
          </p:nvSpPr>
          <p:spPr>
            <a:xfrm>
              <a:off x="6583237" y="5023273"/>
              <a:ext cx="1628428" cy="311675"/>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p11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129" name="Google Shape;3129;p11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Kết nối các thành phần</a:t>
            </a:r>
            <a:endParaRPr/>
          </a:p>
        </p:txBody>
      </p:sp>
      <p:sp>
        <p:nvSpPr>
          <p:cNvPr id="3130" name="Google Shape;3130;p11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131" name="Google Shape;3131;p119"/>
          <p:cNvSpPr txBox="1"/>
          <p:nvPr>
            <p:ph idx="4" type="body"/>
          </p:nvPr>
        </p:nvSpPr>
        <p:spPr>
          <a:xfrm>
            <a:off x="535872" y="2226568"/>
            <a:ext cx="2920761"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Kết nối hai Bộ xử lý với Kết nối</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Di chuột vào giữa Bộ xử lý cho đến khi biểu tượng Kết nối xuất hiện</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Nhấp và kéo biểu tượng Kết nối đến Bộ xử lý xuôi dòng</a:t>
            </a:r>
            <a:endParaRPr/>
          </a:p>
        </p:txBody>
      </p:sp>
      <p:pic>
        <p:nvPicPr>
          <p:cNvPr id="3132" name="Google Shape;3132;p119"/>
          <p:cNvPicPr preferRelativeResize="0"/>
          <p:nvPr/>
        </p:nvPicPr>
        <p:blipFill rotWithShape="1">
          <a:blip r:embed="rId3">
            <a:alphaModFix/>
          </a:blip>
          <a:srcRect b="0" l="0" r="0" t="0"/>
          <a:stretch/>
        </p:blipFill>
        <p:spPr>
          <a:xfrm>
            <a:off x="3211100" y="3824738"/>
            <a:ext cx="330391" cy="285338"/>
          </a:xfrm>
          <a:prstGeom prst="rect">
            <a:avLst/>
          </a:prstGeom>
          <a:noFill/>
          <a:ln>
            <a:noFill/>
          </a:ln>
        </p:spPr>
      </p:pic>
      <p:pic>
        <p:nvPicPr>
          <p:cNvPr descr="Connecting Processors.mov" id="3133" name="Google Shape;3133;p119"/>
          <p:cNvPicPr preferRelativeResize="0"/>
          <p:nvPr/>
        </p:nvPicPr>
        <p:blipFill rotWithShape="1">
          <a:blip r:embed="rId4">
            <a:alphaModFix/>
          </a:blip>
          <a:srcRect b="0" l="0" r="0" t="0"/>
          <a:stretch/>
        </p:blipFill>
        <p:spPr>
          <a:xfrm>
            <a:off x="3792825" y="2324605"/>
            <a:ext cx="5545643" cy="3915557"/>
          </a:xfrm>
          <a:prstGeom prst="rect">
            <a:avLst/>
          </a:prstGeom>
          <a:noFill/>
          <a:ln>
            <a:noFill/>
          </a:ln>
        </p:spPr>
      </p:pic>
      <p:sp>
        <p:nvSpPr>
          <p:cNvPr id="3134" name="Google Shape;3134;p119"/>
          <p:cNvSpPr txBox="1"/>
          <p:nvPr/>
        </p:nvSpPr>
        <p:spPr>
          <a:xfrm>
            <a:off x="8370560" y="1904667"/>
            <a:ext cx="975053"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262626"/>
                </a:solidFill>
                <a:latin typeface="Arial"/>
                <a:ea typeface="Arial"/>
                <a:cs typeface="Arial"/>
                <a:sym typeface="Arial"/>
              </a:rPr>
              <a:t>[Video]</a:t>
            </a:r>
            <a:endParaRPr b="1" sz="1600">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gtEl>
                                        <p:attrNameLst>
                                          <p:attrName>style.visibility</p:attrName>
                                        </p:attrNameLst>
                                      </p:cBhvr>
                                      <p:to>
                                        <p:strVal val="visible"/>
                                      </p:to>
                                    </p:set>
                                    <p:animEffect filter="fade" transition="in">
                                      <p:cBhvr>
                                        <p:cTn dur="4046"/>
                                        <p:tgtEl>
                                          <p:spTgt spid="3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12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141" name="Google Shape;3141;p12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Configure Connection Details Tab</a:t>
            </a:r>
            <a:endParaRPr/>
          </a:p>
        </p:txBody>
      </p:sp>
      <p:sp>
        <p:nvSpPr>
          <p:cNvPr id="3142" name="Google Shape;3142;p12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143" name="Google Shape;3143;p12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thông tin về các thành phần nguồn và đích</a:t>
            </a:r>
            <a:endParaRPr/>
          </a:p>
          <a:p>
            <a:pPr indent="-177800" lvl="0" marL="177800" rtl="0" algn="l">
              <a:lnSpc>
                <a:spcPct val="128571"/>
              </a:lnSpc>
              <a:spcBef>
                <a:spcPts val="1000"/>
              </a:spcBef>
              <a:spcAft>
                <a:spcPts val="0"/>
              </a:spcAft>
              <a:buClr>
                <a:srgbClr val="262626"/>
              </a:buClr>
              <a:buSzPts val="1400"/>
              <a:buFont typeface="Arial"/>
              <a:buChar char="•"/>
            </a:pPr>
            <a:r>
              <a:rPr lang="en-US"/>
              <a:t>Chọn Mối quan hệ mà kết nối vận chuyển FlowFiles</a:t>
            </a:r>
            <a:endParaRPr/>
          </a:p>
          <a:p>
            <a:pPr indent="-177800" lvl="0" marL="177800" rtl="0" algn="l">
              <a:lnSpc>
                <a:spcPct val="128571"/>
              </a:lnSpc>
              <a:spcBef>
                <a:spcPts val="1000"/>
              </a:spcBef>
              <a:spcAft>
                <a:spcPts val="0"/>
              </a:spcAft>
              <a:buClr>
                <a:srgbClr val="262626"/>
              </a:buClr>
              <a:buSzPts val="1400"/>
              <a:buFont typeface="Arial"/>
              <a:buChar char="•"/>
            </a:pPr>
            <a:r>
              <a:rPr lang="en-US"/>
              <a:t>Nhiều kết nối có thể tồn tại cho cùng một mối quan hệ</a:t>
            </a:r>
            <a:endParaRPr/>
          </a:p>
          <a:p>
            <a:pPr indent="-182563" lvl="1" marL="360363" rtl="0" algn="l">
              <a:lnSpc>
                <a:spcPct val="138461"/>
              </a:lnSpc>
              <a:spcBef>
                <a:spcPts val="500"/>
              </a:spcBef>
              <a:spcAft>
                <a:spcPts val="0"/>
              </a:spcAft>
              <a:buClr>
                <a:srgbClr val="262626"/>
              </a:buClr>
              <a:buSzPts val="1040"/>
              <a:buChar char="•"/>
            </a:pPr>
            <a:r>
              <a:rPr lang="en-US"/>
              <a:t>FlowFiles sẽ được sao chép và chuyển tiếp đến từng Kết nối</a:t>
            </a:r>
            <a:endParaRPr/>
          </a:p>
        </p:txBody>
      </p:sp>
      <p:grpSp>
        <p:nvGrpSpPr>
          <p:cNvPr id="3144" name="Google Shape;3144;p120"/>
          <p:cNvGrpSpPr/>
          <p:nvPr/>
        </p:nvGrpSpPr>
        <p:grpSpPr>
          <a:xfrm>
            <a:off x="2111495" y="3648146"/>
            <a:ext cx="5472762" cy="2761974"/>
            <a:chOff x="2111495" y="3648146"/>
            <a:chExt cx="5472762" cy="2761974"/>
          </a:xfrm>
        </p:grpSpPr>
        <p:grpSp>
          <p:nvGrpSpPr>
            <p:cNvPr id="3145" name="Google Shape;3145;p120"/>
            <p:cNvGrpSpPr/>
            <p:nvPr/>
          </p:nvGrpSpPr>
          <p:grpSpPr>
            <a:xfrm>
              <a:off x="2111495" y="3648146"/>
              <a:ext cx="5472762" cy="2761974"/>
              <a:chOff x="1854795" y="3623432"/>
              <a:chExt cx="5472762" cy="2761974"/>
            </a:xfrm>
          </p:grpSpPr>
          <p:pic>
            <p:nvPicPr>
              <p:cNvPr id="3146" name="Google Shape;3146;p120"/>
              <p:cNvPicPr preferRelativeResize="0"/>
              <p:nvPr/>
            </p:nvPicPr>
            <p:blipFill rotWithShape="1">
              <a:blip r:embed="rId3">
                <a:alphaModFix/>
              </a:blip>
              <a:srcRect b="44793" l="0" r="0" t="0"/>
              <a:stretch/>
            </p:blipFill>
            <p:spPr>
              <a:xfrm>
                <a:off x="1854795" y="3623432"/>
                <a:ext cx="5472762" cy="2230418"/>
              </a:xfrm>
              <a:prstGeom prst="rect">
                <a:avLst/>
              </a:prstGeom>
              <a:noFill/>
              <a:ln>
                <a:noFill/>
              </a:ln>
            </p:spPr>
          </p:pic>
          <p:pic>
            <p:nvPicPr>
              <p:cNvPr id="3147" name="Google Shape;3147;p120"/>
              <p:cNvPicPr preferRelativeResize="0"/>
              <p:nvPr/>
            </p:nvPicPr>
            <p:blipFill rotWithShape="1">
              <a:blip r:embed="rId3">
                <a:alphaModFix/>
              </a:blip>
              <a:srcRect b="-4138" l="0" r="0" t="90987"/>
              <a:stretch/>
            </p:blipFill>
            <p:spPr>
              <a:xfrm>
                <a:off x="1854795" y="5854066"/>
                <a:ext cx="5472762" cy="531340"/>
              </a:xfrm>
              <a:prstGeom prst="rect">
                <a:avLst/>
              </a:prstGeom>
              <a:noFill/>
              <a:ln>
                <a:noFill/>
              </a:ln>
            </p:spPr>
          </p:pic>
        </p:grpSp>
        <p:sp>
          <p:nvSpPr>
            <p:cNvPr id="3148" name="Google Shape;3148;p120"/>
            <p:cNvSpPr/>
            <p:nvPr/>
          </p:nvSpPr>
          <p:spPr>
            <a:xfrm>
              <a:off x="2111495" y="5147752"/>
              <a:ext cx="977694" cy="730812"/>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3" name="Shape 3153"/>
        <p:cNvGrpSpPr/>
        <p:nvPr/>
      </p:nvGrpSpPr>
      <p:grpSpPr>
        <a:xfrm>
          <a:off x="0" y="0"/>
          <a:ext cx="0" cy="0"/>
          <a:chOff x="0" y="0"/>
          <a:chExt cx="0" cy="0"/>
        </a:xfrm>
      </p:grpSpPr>
      <p:sp>
        <p:nvSpPr>
          <p:cNvPr id="3154" name="Google Shape;3154;p12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155" name="Google Shape;3155;p12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Configure Connection Details Tab (1/4)</a:t>
            </a:r>
            <a:endParaRPr/>
          </a:p>
        </p:txBody>
      </p:sp>
      <p:sp>
        <p:nvSpPr>
          <p:cNvPr id="3156" name="Google Shape;3156;p12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157" name="Google Shape;3157;p121"/>
          <p:cNvSpPr txBox="1"/>
          <p:nvPr>
            <p:ph idx="4" type="body"/>
          </p:nvPr>
        </p:nvSpPr>
        <p:spPr>
          <a:xfrm>
            <a:off x="535872" y="2226568"/>
            <a:ext cx="382561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Tên kết nối</a:t>
            </a:r>
            <a:endParaRPr/>
          </a:p>
          <a:p>
            <a:pPr indent="-177800" lvl="0" marL="177800" rtl="0" algn="l">
              <a:lnSpc>
                <a:spcPct val="128571"/>
              </a:lnSpc>
              <a:spcBef>
                <a:spcPts val="1000"/>
              </a:spcBef>
              <a:spcAft>
                <a:spcPts val="0"/>
              </a:spcAft>
              <a:buClr>
                <a:srgbClr val="262626"/>
              </a:buClr>
              <a:buSzPts val="1400"/>
              <a:buFont typeface="Arial"/>
              <a:buChar char="•"/>
            </a:pPr>
            <a:r>
              <a:rPr lang="en-US"/>
              <a:t>FlowFile hết hạn</a:t>
            </a:r>
            <a:endParaRPr/>
          </a:p>
          <a:p>
            <a:pPr indent="-182563" lvl="1" marL="360363" rtl="0" algn="l">
              <a:lnSpc>
                <a:spcPct val="138461"/>
              </a:lnSpc>
              <a:spcBef>
                <a:spcPts val="500"/>
              </a:spcBef>
              <a:spcAft>
                <a:spcPts val="0"/>
              </a:spcAft>
              <a:buClr>
                <a:srgbClr val="262626"/>
              </a:buClr>
              <a:buSzPts val="1040"/>
              <a:buChar char="•"/>
            </a:pPr>
            <a:r>
              <a:rPr lang="en-US"/>
              <a:t>Lượng thời gian mà một FlowFile có thể vẫn còn trong hàng đợi trước khi nó bị xóa</a:t>
            </a:r>
            <a:endParaRPr/>
          </a:p>
          <a:p>
            <a:pPr indent="-182563" lvl="1" marL="360363" rtl="0" algn="l">
              <a:lnSpc>
                <a:spcPct val="138461"/>
              </a:lnSpc>
              <a:spcBef>
                <a:spcPts val="500"/>
              </a:spcBef>
              <a:spcAft>
                <a:spcPts val="0"/>
              </a:spcAft>
              <a:buClr>
                <a:srgbClr val="262626"/>
              </a:buClr>
              <a:buSzPts val="1040"/>
              <a:buChar char="•"/>
            </a:pPr>
            <a:r>
              <a:rPr lang="en-US"/>
              <a:t>Nếu được đặt, kết nối sẽ có chỉ báo hết hạn</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3158" name="Google Shape;3158;p121"/>
          <p:cNvGrpSpPr/>
          <p:nvPr/>
        </p:nvGrpSpPr>
        <p:grpSpPr>
          <a:xfrm>
            <a:off x="5115343" y="2270557"/>
            <a:ext cx="4254785" cy="3140967"/>
            <a:chOff x="5273645" y="2226567"/>
            <a:chExt cx="4254785" cy="3140967"/>
          </a:xfrm>
        </p:grpSpPr>
        <p:pic>
          <p:nvPicPr>
            <p:cNvPr id="3159" name="Google Shape;3159;p121"/>
            <p:cNvPicPr preferRelativeResize="0"/>
            <p:nvPr/>
          </p:nvPicPr>
          <p:blipFill rotWithShape="1">
            <a:blip r:embed="rId3">
              <a:alphaModFix/>
            </a:blip>
            <a:srcRect b="0" l="0" r="0" t="0"/>
            <a:stretch/>
          </p:blipFill>
          <p:spPr>
            <a:xfrm>
              <a:off x="5273645" y="2226567"/>
              <a:ext cx="4254785" cy="3140967"/>
            </a:xfrm>
            <a:prstGeom prst="rect">
              <a:avLst/>
            </a:prstGeom>
            <a:noFill/>
            <a:ln>
              <a:noFill/>
            </a:ln>
          </p:spPr>
        </p:pic>
        <p:sp>
          <p:nvSpPr>
            <p:cNvPr id="3160" name="Google Shape;3160;p121"/>
            <p:cNvSpPr/>
            <p:nvPr/>
          </p:nvSpPr>
          <p:spPr>
            <a:xfrm>
              <a:off x="5347124" y="3431644"/>
              <a:ext cx="2066929" cy="398951"/>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161" name="Google Shape;3161;p121"/>
          <p:cNvPicPr preferRelativeResize="0"/>
          <p:nvPr/>
        </p:nvPicPr>
        <p:blipFill rotWithShape="1">
          <a:blip r:embed="rId4">
            <a:alphaModFix/>
          </a:blip>
          <a:srcRect b="0" l="0" r="0" t="0"/>
          <a:stretch/>
        </p:blipFill>
        <p:spPr>
          <a:xfrm>
            <a:off x="535872" y="4156216"/>
            <a:ext cx="3825618" cy="12113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Kiến trúc Apache Sqoop</a:t>
            </a:r>
            <a:endParaRPr>
              <a:solidFill>
                <a:schemeClr val="lt1"/>
              </a:solidFill>
            </a:endParaRPr>
          </a:p>
        </p:txBody>
      </p:sp>
      <p:sp>
        <p:nvSpPr>
          <p:cNvPr id="282" name="Google Shape;282;p1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tham số tiểu ban chung</a:t>
            </a:r>
            <a:endParaRPr/>
          </a:p>
        </p:txBody>
      </p:sp>
      <p:sp>
        <p:nvSpPr>
          <p:cNvPr id="283" name="Google Shape;283;p1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01</a:t>
            </a:r>
            <a:endParaRPr>
              <a:latin typeface="Arial"/>
              <a:ea typeface="Arial"/>
              <a:cs typeface="Arial"/>
              <a:sym typeface="Arial"/>
            </a:endParaRPr>
          </a:p>
        </p:txBody>
      </p:sp>
      <p:sp>
        <p:nvSpPr>
          <p:cNvPr id="284" name="Google Shape;284;p1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Cú pháp đối số lệnh con:</a:t>
            </a:r>
            <a:endParaRPr/>
          </a:p>
          <a:p>
            <a:pPr indent="-182563" lvl="1" marL="360363" rtl="0" algn="l">
              <a:lnSpc>
                <a:spcPct val="138461"/>
              </a:lnSpc>
              <a:spcBef>
                <a:spcPts val="500"/>
              </a:spcBef>
              <a:spcAft>
                <a:spcPts val="0"/>
              </a:spcAft>
              <a:buClr>
                <a:srgbClr val="262626"/>
              </a:buClr>
              <a:buSzPts val="1040"/>
              <a:buChar char="•"/>
            </a:pPr>
            <a:r>
              <a:rPr lang="en-US"/>
              <a:t>Hai dấu gạch ngang "--" theo sau là tên của đối số</a:t>
            </a:r>
            <a:endParaRPr/>
          </a:p>
          <a:p>
            <a:pPr indent="-182563" lvl="1" marL="360363" rtl="0" algn="l">
              <a:lnSpc>
                <a:spcPct val="138461"/>
              </a:lnSpc>
              <a:spcBef>
                <a:spcPts val="500"/>
              </a:spcBef>
              <a:spcAft>
                <a:spcPts val="0"/>
              </a:spcAft>
              <a:buClr>
                <a:srgbClr val="262626"/>
              </a:buClr>
              <a:buSzPts val="1040"/>
              <a:buChar char="•"/>
            </a:pPr>
            <a:r>
              <a:rPr lang="en-US"/>
              <a:t>Một khoảng trắng theo sau bởi giá trị của đối số</a:t>
            </a:r>
            <a:endParaRPr/>
          </a:p>
          <a:p>
            <a:pPr indent="-177800" lvl="0" marL="177800" rtl="0" algn="l">
              <a:lnSpc>
                <a:spcPct val="128571"/>
              </a:lnSpc>
              <a:spcBef>
                <a:spcPts val="1000"/>
              </a:spcBef>
              <a:spcAft>
                <a:spcPts val="0"/>
              </a:spcAft>
              <a:buClr>
                <a:srgbClr val="262626"/>
              </a:buClr>
              <a:buSzPts val="1400"/>
              <a:buFont typeface="Arial"/>
              <a:buChar char="•"/>
            </a:pPr>
            <a:r>
              <a:rPr lang="en-US"/>
              <a:t>Các lệnh con phổ biến bao gồm:</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--connect &lt;JDBC connection string&gt;</a:t>
            </a:r>
            <a:endParaRPr/>
          </a:p>
          <a:p>
            <a:pPr indent="0" lvl="2" marL="428400" rtl="0" algn="l">
              <a:lnSpc>
                <a:spcPct val="138461"/>
              </a:lnSpc>
              <a:spcBef>
                <a:spcPts val="500"/>
              </a:spcBef>
              <a:spcAft>
                <a:spcPts val="0"/>
              </a:spcAft>
              <a:buClr>
                <a:srgbClr val="1F45BC"/>
              </a:buClr>
              <a:buSzPts val="1300"/>
              <a:buNone/>
            </a:pPr>
            <a:r>
              <a:rPr lang="en-US" sz="1300">
                <a:latin typeface="Arial"/>
                <a:ea typeface="Arial"/>
                <a:cs typeface="Arial"/>
                <a:sym typeface="Arial"/>
              </a:rPr>
              <a:t>Cú pháp chuỗi kết nối JDBC:</a:t>
            </a:r>
            <a:endParaRPr/>
          </a:p>
          <a:p>
            <a:pPr indent="0" lvl="2" marL="428400" rtl="0" algn="l">
              <a:lnSpc>
                <a:spcPct val="138461"/>
              </a:lnSpc>
              <a:spcBef>
                <a:spcPts val="500"/>
              </a:spcBef>
              <a:spcAft>
                <a:spcPts val="0"/>
              </a:spcAft>
              <a:buClr>
                <a:srgbClr val="1F45BC"/>
              </a:buClr>
              <a:buSzPts val="1300"/>
              <a:buNone/>
            </a:pPr>
            <a:r>
              <a:rPr lang="en-US" sz="1300">
                <a:latin typeface="Arial"/>
                <a:ea typeface="Arial"/>
                <a:cs typeface="Arial"/>
                <a:sym typeface="Arial"/>
              </a:rPr>
              <a:t>jdbc:&lt;database_engine_name&gt;://&lt;server_host_name&gt;:&lt;port&gt;/&lt;database_name&gt;</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--user &lt;user name to access database&gt;</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--password &lt;password of user to access database&gt;</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285" name="Google Shape;285;p12"/>
          <p:cNvSpPr/>
          <p:nvPr/>
        </p:nvSpPr>
        <p:spPr>
          <a:xfrm>
            <a:off x="372217" y="4926101"/>
            <a:ext cx="7812000" cy="1055700"/>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jdbc:mysql://mysqlserver/mydatabase</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 myuser</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--password mypassword</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6" name="Shape 3166"/>
        <p:cNvGrpSpPr/>
        <p:nvPr/>
      </p:nvGrpSpPr>
      <p:grpSpPr>
        <a:xfrm>
          <a:off x="0" y="0"/>
          <a:ext cx="0" cy="0"/>
          <a:chOff x="0" y="0"/>
          <a:chExt cx="0" cy="0"/>
        </a:xfrm>
      </p:grpSpPr>
      <p:sp>
        <p:nvSpPr>
          <p:cNvPr id="3167" name="Google Shape;3167;p12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168" name="Google Shape;3168;p12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Configure Connection Settings Tab (2/4)</a:t>
            </a:r>
            <a:endParaRPr/>
          </a:p>
        </p:txBody>
      </p:sp>
      <p:sp>
        <p:nvSpPr>
          <p:cNvPr id="3169" name="Google Shape;3169;p12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170" name="Google Shape;3170;p122"/>
          <p:cNvSpPr txBox="1"/>
          <p:nvPr>
            <p:ph idx="4" type="body"/>
          </p:nvPr>
        </p:nvSpPr>
        <p:spPr>
          <a:xfrm>
            <a:off x="535872" y="2226568"/>
            <a:ext cx="4254785"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Ngưỡng đối tượng áp suất ngược</a:t>
            </a:r>
            <a:endParaRPr/>
          </a:p>
          <a:p>
            <a:pPr indent="-182563" lvl="1" marL="360363" rtl="0" algn="l">
              <a:lnSpc>
                <a:spcPct val="138461"/>
              </a:lnSpc>
              <a:spcBef>
                <a:spcPts val="500"/>
              </a:spcBef>
              <a:spcAft>
                <a:spcPts val="0"/>
              </a:spcAft>
              <a:buClr>
                <a:srgbClr val="262626"/>
              </a:buClr>
              <a:buSzPts val="1040"/>
              <a:buChar char="•"/>
            </a:pPr>
            <a:r>
              <a:rPr lang="en-US"/>
              <a:t>Số lượng FlowFiles tối đa trong hàng đợi trước khi áp suất ngược được kích hoạt</a:t>
            </a:r>
            <a:endParaRPr/>
          </a:p>
          <a:p>
            <a:pPr indent="-177800" lvl="0" marL="177800" rtl="0" algn="l">
              <a:lnSpc>
                <a:spcPct val="128571"/>
              </a:lnSpc>
              <a:spcBef>
                <a:spcPts val="1000"/>
              </a:spcBef>
              <a:spcAft>
                <a:spcPts val="0"/>
              </a:spcAft>
              <a:buClr>
                <a:srgbClr val="262626"/>
              </a:buClr>
              <a:buSzPts val="1400"/>
              <a:buFont typeface="Arial"/>
              <a:buChar char="•"/>
            </a:pPr>
            <a:r>
              <a:rPr lang="en-US"/>
              <a:t>Ngưỡng kích thước áp suất trở lại</a:t>
            </a:r>
            <a:endParaRPr/>
          </a:p>
          <a:p>
            <a:pPr indent="-182563" lvl="1" marL="360363" rtl="0" algn="l">
              <a:lnSpc>
                <a:spcPct val="138461"/>
              </a:lnSpc>
              <a:spcBef>
                <a:spcPts val="500"/>
              </a:spcBef>
              <a:spcAft>
                <a:spcPts val="0"/>
              </a:spcAft>
              <a:buClr>
                <a:srgbClr val="262626"/>
              </a:buClr>
              <a:buSzPts val="1040"/>
              <a:buChar char="•"/>
            </a:pPr>
            <a:r>
              <a:rPr lang="en-US"/>
              <a:t>Tổng kích thước tối đa của tất cả các FlowFiles trong hàng đợi trước khi áp suất ngược được kích hoạt</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3171" name="Google Shape;3171;p122"/>
          <p:cNvGrpSpPr/>
          <p:nvPr/>
        </p:nvGrpSpPr>
        <p:grpSpPr>
          <a:xfrm>
            <a:off x="5113989" y="2226567"/>
            <a:ext cx="4254785" cy="3140967"/>
            <a:chOff x="5273645" y="2226567"/>
            <a:chExt cx="4254785" cy="3140967"/>
          </a:xfrm>
        </p:grpSpPr>
        <p:pic>
          <p:nvPicPr>
            <p:cNvPr id="3172" name="Google Shape;3172;p122"/>
            <p:cNvPicPr preferRelativeResize="0"/>
            <p:nvPr/>
          </p:nvPicPr>
          <p:blipFill rotWithShape="1">
            <a:blip r:embed="rId3">
              <a:alphaModFix/>
            </a:blip>
            <a:srcRect b="0" l="0" r="0" t="0"/>
            <a:stretch/>
          </p:blipFill>
          <p:spPr>
            <a:xfrm>
              <a:off x="5273645" y="2226567"/>
              <a:ext cx="4254785" cy="3140967"/>
            </a:xfrm>
            <a:prstGeom prst="rect">
              <a:avLst/>
            </a:prstGeom>
            <a:noFill/>
            <a:ln>
              <a:noFill/>
            </a:ln>
          </p:spPr>
        </p:pic>
        <p:sp>
          <p:nvSpPr>
            <p:cNvPr id="3173" name="Google Shape;3173;p122"/>
            <p:cNvSpPr/>
            <p:nvPr/>
          </p:nvSpPr>
          <p:spPr>
            <a:xfrm>
              <a:off x="5362831" y="3797050"/>
              <a:ext cx="2026509" cy="478388"/>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174" name="Google Shape;3174;p122"/>
          <p:cNvPicPr preferRelativeResize="0"/>
          <p:nvPr/>
        </p:nvPicPr>
        <p:blipFill rotWithShape="1">
          <a:blip r:embed="rId4">
            <a:alphaModFix/>
          </a:blip>
          <a:srcRect b="0" l="0" r="0" t="0"/>
          <a:stretch/>
        </p:blipFill>
        <p:spPr>
          <a:xfrm>
            <a:off x="784311" y="4197114"/>
            <a:ext cx="3355203" cy="117042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12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181" name="Google Shape;3181;p12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Configure Connection Settings Tab (3/4)</a:t>
            </a:r>
            <a:endParaRPr/>
          </a:p>
        </p:txBody>
      </p:sp>
      <p:sp>
        <p:nvSpPr>
          <p:cNvPr id="3182" name="Google Shape;3182;p12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183" name="Google Shape;3183;p123"/>
          <p:cNvSpPr txBox="1"/>
          <p:nvPr>
            <p:ph idx="4" type="body"/>
          </p:nvPr>
        </p:nvSpPr>
        <p:spPr>
          <a:xfrm>
            <a:off x="535872" y="2226568"/>
            <a:ext cx="4096484"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Tải có thể được cân bằng bởi các node trong cụm NiFi</a:t>
            </a:r>
            <a:endParaRPr/>
          </a:p>
          <a:p>
            <a:pPr indent="-182563" lvl="1" marL="360363" rtl="0" algn="l">
              <a:lnSpc>
                <a:spcPct val="138461"/>
              </a:lnSpc>
              <a:spcBef>
                <a:spcPts val="500"/>
              </a:spcBef>
              <a:spcAft>
                <a:spcPts val="0"/>
              </a:spcAft>
              <a:buClr>
                <a:srgbClr val="262626"/>
              </a:buClr>
              <a:buSzPts val="1040"/>
              <a:buChar char="•"/>
            </a:pPr>
            <a:r>
              <a:rPr lang="en-US"/>
              <a:t>Theo mặc định, không cân bằng tải</a:t>
            </a:r>
            <a:endParaRPr/>
          </a:p>
          <a:p>
            <a:pPr indent="-182563" lvl="1" marL="360363" rtl="0" algn="l">
              <a:lnSpc>
                <a:spcPct val="138461"/>
              </a:lnSpc>
              <a:spcBef>
                <a:spcPts val="500"/>
              </a:spcBef>
              <a:spcAft>
                <a:spcPts val="0"/>
              </a:spcAft>
              <a:buClr>
                <a:srgbClr val="262626"/>
              </a:buClr>
              <a:buSzPts val="1040"/>
              <a:buChar char="•"/>
            </a:pPr>
            <a:r>
              <a:rPr lang="en-US"/>
              <a:t>Phân vùng theo một thuộc tính cụ thể và gửi tất cả FlowFiles có cùng thuộc tính đến một node</a:t>
            </a:r>
            <a:endParaRPr/>
          </a:p>
          <a:p>
            <a:pPr indent="-182563" lvl="1" marL="360363" rtl="0" algn="l">
              <a:lnSpc>
                <a:spcPct val="138461"/>
              </a:lnSpc>
              <a:spcBef>
                <a:spcPts val="500"/>
              </a:spcBef>
              <a:spcAft>
                <a:spcPts val="0"/>
              </a:spcAft>
              <a:buClr>
                <a:srgbClr val="262626"/>
              </a:buClr>
              <a:buSzPts val="1040"/>
              <a:buChar char="•"/>
            </a:pPr>
            <a:r>
              <a:rPr lang="en-US"/>
              <a:t>Phân phối FlowFiles theo vòng tròn</a:t>
            </a:r>
            <a:endParaRPr/>
          </a:p>
          <a:p>
            <a:pPr indent="-182563" lvl="1" marL="360363" rtl="0" algn="l">
              <a:lnSpc>
                <a:spcPct val="138461"/>
              </a:lnSpc>
              <a:spcBef>
                <a:spcPts val="500"/>
              </a:spcBef>
              <a:spcAft>
                <a:spcPts val="0"/>
              </a:spcAft>
              <a:buClr>
                <a:srgbClr val="262626"/>
              </a:buClr>
              <a:buSzPts val="1040"/>
              <a:buChar char="•"/>
            </a:pPr>
            <a:r>
              <a:rPr lang="en-US"/>
              <a:t>Gửi tất cả FlowFiles đến một node duy nhất</a:t>
            </a:r>
            <a:endParaRPr/>
          </a:p>
          <a:p>
            <a:pPr indent="-177800" lvl="0" marL="177800" rtl="0" algn="l">
              <a:lnSpc>
                <a:spcPct val="128571"/>
              </a:lnSpc>
              <a:spcBef>
                <a:spcPts val="1000"/>
              </a:spcBef>
              <a:spcAft>
                <a:spcPts val="0"/>
              </a:spcAft>
              <a:buClr>
                <a:srgbClr val="262626"/>
              </a:buClr>
              <a:buSzPts val="1400"/>
              <a:buFont typeface="Arial"/>
              <a:buChar char="•"/>
            </a:pPr>
            <a:r>
              <a:rPr lang="en-US"/>
              <a:t>Nén dữ liệu để giảm thời gian I/O</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3184" name="Google Shape;3184;p123"/>
          <p:cNvGrpSpPr/>
          <p:nvPr/>
        </p:nvGrpSpPr>
        <p:grpSpPr>
          <a:xfrm>
            <a:off x="5115343" y="2226568"/>
            <a:ext cx="4254785" cy="3140967"/>
            <a:chOff x="5273645" y="2243555"/>
            <a:chExt cx="4254785" cy="3140967"/>
          </a:xfrm>
        </p:grpSpPr>
        <p:pic>
          <p:nvPicPr>
            <p:cNvPr id="3185" name="Google Shape;3185;p123"/>
            <p:cNvPicPr preferRelativeResize="0"/>
            <p:nvPr/>
          </p:nvPicPr>
          <p:blipFill rotWithShape="1">
            <a:blip r:embed="rId3">
              <a:alphaModFix/>
            </a:blip>
            <a:srcRect b="0" l="0" r="0" t="0"/>
            <a:stretch/>
          </p:blipFill>
          <p:spPr>
            <a:xfrm>
              <a:off x="5273645" y="2243555"/>
              <a:ext cx="4254785" cy="3140967"/>
            </a:xfrm>
            <a:prstGeom prst="rect">
              <a:avLst/>
            </a:prstGeom>
            <a:noFill/>
            <a:ln>
              <a:noFill/>
            </a:ln>
          </p:spPr>
        </p:pic>
        <p:sp>
          <p:nvSpPr>
            <p:cNvPr id="3186" name="Google Shape;3186;p123"/>
            <p:cNvSpPr/>
            <p:nvPr/>
          </p:nvSpPr>
          <p:spPr>
            <a:xfrm>
              <a:off x="5273645" y="4245708"/>
              <a:ext cx="2152766" cy="1138814"/>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187" name="Google Shape;3187;p123"/>
          <p:cNvPicPr preferRelativeResize="0"/>
          <p:nvPr/>
        </p:nvPicPr>
        <p:blipFill rotWithShape="1">
          <a:blip r:embed="rId4">
            <a:alphaModFix/>
          </a:blip>
          <a:srcRect b="0" l="0" r="0" t="0"/>
          <a:stretch/>
        </p:blipFill>
        <p:spPr>
          <a:xfrm>
            <a:off x="1122784" y="4434138"/>
            <a:ext cx="3036062" cy="180161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sp>
        <p:nvSpPr>
          <p:cNvPr id="3193" name="Google Shape;3193;p12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3.4. Kết nối Apache NiFi</a:t>
            </a:r>
            <a:endParaRPr/>
          </a:p>
        </p:txBody>
      </p:sp>
      <p:sp>
        <p:nvSpPr>
          <p:cNvPr id="3194" name="Google Shape;3194;p12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Configure Connection Settings Tab (4/4)</a:t>
            </a:r>
            <a:endParaRPr/>
          </a:p>
        </p:txBody>
      </p:sp>
      <p:sp>
        <p:nvSpPr>
          <p:cNvPr id="3195" name="Google Shape;3195;p12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196" name="Google Shape;3196;p124"/>
          <p:cNvSpPr txBox="1"/>
          <p:nvPr>
            <p:ph idx="4" type="body"/>
          </p:nvPr>
        </p:nvSpPr>
        <p:spPr>
          <a:xfrm>
            <a:off x="535872" y="2226568"/>
            <a:ext cx="4254785"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Trình ưu tiên cho phép cấu hình FlowFiles nào sẽ được xử lý trước</a:t>
            </a:r>
            <a:endParaRPr/>
          </a:p>
          <a:p>
            <a:pPr indent="-177800" lvl="0" marL="177800" rtl="0" algn="l">
              <a:lnSpc>
                <a:spcPct val="128571"/>
              </a:lnSpc>
              <a:spcBef>
                <a:spcPts val="1000"/>
              </a:spcBef>
              <a:spcAft>
                <a:spcPts val="0"/>
              </a:spcAft>
              <a:buClr>
                <a:srgbClr val="262626"/>
              </a:buClr>
              <a:buSzPts val="1400"/>
              <a:buFont typeface="Arial"/>
              <a:buChar char="•"/>
            </a:pPr>
            <a:r>
              <a:rPr lang="en-US"/>
              <a:t>Nhấp và kéo các thứ tự ưu tiên vào hộp đã chọn</a:t>
            </a:r>
            <a:endParaRPr/>
          </a:p>
          <a:p>
            <a:pPr indent="-177800" lvl="0" marL="177800" rtl="0" algn="l">
              <a:lnSpc>
                <a:spcPct val="128571"/>
              </a:lnSpc>
              <a:spcBef>
                <a:spcPts val="1000"/>
              </a:spcBef>
              <a:spcAft>
                <a:spcPts val="0"/>
              </a:spcAft>
              <a:buClr>
                <a:srgbClr val="262626"/>
              </a:buClr>
              <a:buSzPts val="1400"/>
              <a:buFont typeface="Arial"/>
              <a:buChar char="•"/>
            </a:pPr>
            <a:r>
              <a:rPr lang="en-US"/>
              <a:t>Có thể chọn nhiều hơn một mức độ ưu tiên và mức độ ưu tiên được áp dụng từ trên xuống</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3197" name="Google Shape;3197;p124"/>
          <p:cNvGrpSpPr/>
          <p:nvPr/>
        </p:nvGrpSpPr>
        <p:grpSpPr>
          <a:xfrm>
            <a:off x="5115345" y="2233613"/>
            <a:ext cx="4254785" cy="3140967"/>
            <a:chOff x="5273645" y="2226567"/>
            <a:chExt cx="4254785" cy="3140967"/>
          </a:xfrm>
        </p:grpSpPr>
        <p:pic>
          <p:nvPicPr>
            <p:cNvPr id="3198" name="Google Shape;3198;p124"/>
            <p:cNvPicPr preferRelativeResize="0"/>
            <p:nvPr/>
          </p:nvPicPr>
          <p:blipFill rotWithShape="1">
            <a:blip r:embed="rId3">
              <a:alphaModFix/>
            </a:blip>
            <a:srcRect b="0" l="0" r="0" t="0"/>
            <a:stretch/>
          </p:blipFill>
          <p:spPr>
            <a:xfrm>
              <a:off x="5273645" y="2226567"/>
              <a:ext cx="4254785" cy="3140967"/>
            </a:xfrm>
            <a:prstGeom prst="rect">
              <a:avLst/>
            </a:prstGeom>
            <a:noFill/>
            <a:ln>
              <a:noFill/>
            </a:ln>
          </p:spPr>
        </p:pic>
        <p:sp>
          <p:nvSpPr>
            <p:cNvPr id="3199" name="Google Shape;3199;p124"/>
            <p:cNvSpPr/>
            <p:nvPr/>
          </p:nvSpPr>
          <p:spPr>
            <a:xfrm>
              <a:off x="7401036" y="2834668"/>
              <a:ext cx="2055351" cy="1045354"/>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200" name="Google Shape;3200;p124"/>
          <p:cNvPicPr preferRelativeResize="0"/>
          <p:nvPr/>
        </p:nvPicPr>
        <p:blipFill rotWithShape="1">
          <a:blip r:embed="rId4">
            <a:alphaModFix/>
          </a:blip>
          <a:srcRect b="0" l="0" r="0" t="0"/>
          <a:stretch/>
        </p:blipFill>
        <p:spPr>
          <a:xfrm>
            <a:off x="910336" y="3880022"/>
            <a:ext cx="3511483" cy="211267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12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3207" name="Google Shape;3207;p125"/>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[Lab4]</a:t>
            </a:r>
            <a:endParaRPr/>
          </a:p>
          <a:p>
            <a:pPr indent="0" lvl="0" marL="0" rtl="0" algn="l">
              <a:lnSpc>
                <a:spcPct val="100000"/>
              </a:lnSpc>
              <a:spcBef>
                <a:spcPts val="0"/>
              </a:spcBef>
              <a:spcAft>
                <a:spcPts val="0"/>
              </a:spcAft>
              <a:buClr>
                <a:srgbClr val="131313"/>
              </a:buClr>
              <a:buSzPts val="2800"/>
              <a:buNone/>
            </a:pPr>
            <a:r>
              <a:rPr lang="en-US" sz="2800"/>
              <a:t>Tạo kết nối</a:t>
            </a:r>
            <a:endParaRPr sz="2800"/>
          </a:p>
        </p:txBody>
      </p:sp>
      <p:sp>
        <p:nvSpPr>
          <p:cNvPr id="3208" name="Google Shape;3208;p12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grpSp>
        <p:nvGrpSpPr>
          <p:cNvPr id="3209" name="Google Shape;3209;p125"/>
          <p:cNvGrpSpPr/>
          <p:nvPr/>
        </p:nvGrpSpPr>
        <p:grpSpPr>
          <a:xfrm>
            <a:off x="6143947" y="2590532"/>
            <a:ext cx="3126809" cy="3575932"/>
            <a:chOff x="4401919" y="2167994"/>
            <a:chExt cx="3437990" cy="3962229"/>
          </a:xfrm>
        </p:grpSpPr>
        <p:grpSp>
          <p:nvGrpSpPr>
            <p:cNvPr id="3210" name="Google Shape;3210;p125"/>
            <p:cNvGrpSpPr/>
            <p:nvPr/>
          </p:nvGrpSpPr>
          <p:grpSpPr>
            <a:xfrm>
              <a:off x="4401919" y="2167994"/>
              <a:ext cx="3437990" cy="3962229"/>
              <a:chOff x="4401919" y="2167994"/>
              <a:chExt cx="3437990" cy="3962229"/>
            </a:xfrm>
          </p:grpSpPr>
          <p:grpSp>
            <p:nvGrpSpPr>
              <p:cNvPr id="3211" name="Google Shape;3211;p125"/>
              <p:cNvGrpSpPr/>
              <p:nvPr/>
            </p:nvGrpSpPr>
            <p:grpSpPr>
              <a:xfrm>
                <a:off x="4641130" y="2383352"/>
                <a:ext cx="2969068" cy="3746871"/>
                <a:chOff x="4641130" y="2383352"/>
                <a:chExt cx="2969068" cy="3746871"/>
              </a:xfrm>
            </p:grpSpPr>
            <p:sp>
              <p:nvSpPr>
                <p:cNvPr id="3212" name="Google Shape;3212;p125"/>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13" name="Google Shape;3213;p125"/>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3214" name="Google Shape;3214;p125"/>
              <p:cNvGrpSpPr/>
              <p:nvPr/>
            </p:nvGrpSpPr>
            <p:grpSpPr>
              <a:xfrm>
                <a:off x="4420634" y="3215388"/>
                <a:ext cx="478421" cy="478421"/>
                <a:chOff x="4119360" y="4255504"/>
                <a:chExt cx="478421" cy="478421"/>
              </a:xfrm>
            </p:grpSpPr>
            <p:sp>
              <p:nvSpPr>
                <p:cNvPr id="3215" name="Google Shape;3215;p125"/>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16" name="Google Shape;3216;p125"/>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3217" name="Google Shape;3217;p125"/>
              <p:cNvGrpSpPr/>
              <p:nvPr/>
            </p:nvGrpSpPr>
            <p:grpSpPr>
              <a:xfrm>
                <a:off x="4401919" y="3767007"/>
                <a:ext cx="478421" cy="478421"/>
                <a:chOff x="4466311" y="3598005"/>
                <a:chExt cx="478421" cy="478421"/>
              </a:xfrm>
            </p:grpSpPr>
            <p:sp>
              <p:nvSpPr>
                <p:cNvPr id="3218" name="Google Shape;3218;p125"/>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19" name="Google Shape;3219;p125"/>
                <p:cNvGrpSpPr/>
                <p:nvPr/>
              </p:nvGrpSpPr>
              <p:grpSpPr>
                <a:xfrm>
                  <a:off x="4556408" y="3722669"/>
                  <a:ext cx="311620" cy="219568"/>
                  <a:chOff x="4550446" y="3712368"/>
                  <a:chExt cx="311620" cy="219568"/>
                </a:xfrm>
              </p:grpSpPr>
              <p:pic>
                <p:nvPicPr>
                  <p:cNvPr id="3220" name="Google Shape;3220;p125"/>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3221" name="Google Shape;3221;p125"/>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3222" name="Google Shape;3222;p125"/>
              <p:cNvGrpSpPr/>
              <p:nvPr/>
            </p:nvGrpSpPr>
            <p:grpSpPr>
              <a:xfrm>
                <a:off x="4656757" y="2730802"/>
                <a:ext cx="478421" cy="478421"/>
                <a:chOff x="5779974" y="3346111"/>
                <a:chExt cx="478421" cy="478421"/>
              </a:xfrm>
            </p:grpSpPr>
            <p:sp>
              <p:nvSpPr>
                <p:cNvPr id="3223" name="Google Shape;3223;p125"/>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24" name="Google Shape;3224;p125"/>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3225" name="Google Shape;3225;p125"/>
              <p:cNvGrpSpPr/>
              <p:nvPr/>
            </p:nvGrpSpPr>
            <p:grpSpPr>
              <a:xfrm>
                <a:off x="7040382" y="2725220"/>
                <a:ext cx="478421" cy="478421"/>
                <a:chOff x="6653952" y="3105086"/>
                <a:chExt cx="478421" cy="478421"/>
              </a:xfrm>
            </p:grpSpPr>
            <p:sp>
              <p:nvSpPr>
                <p:cNvPr id="3226" name="Google Shape;3226;p125"/>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27" name="Google Shape;3227;p125"/>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3228" name="Google Shape;3228;p125"/>
              <p:cNvGrpSpPr/>
              <p:nvPr/>
            </p:nvGrpSpPr>
            <p:grpSpPr>
              <a:xfrm>
                <a:off x="7214808" y="4305262"/>
                <a:ext cx="478421" cy="478421"/>
                <a:chOff x="6939282" y="3583507"/>
                <a:chExt cx="478421" cy="478421"/>
              </a:xfrm>
            </p:grpSpPr>
            <p:sp>
              <p:nvSpPr>
                <p:cNvPr id="3229" name="Google Shape;3229;p125"/>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30" name="Google Shape;3230;p125"/>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3231" name="Google Shape;3231;p125"/>
              <p:cNvGrpSpPr/>
              <p:nvPr/>
            </p:nvGrpSpPr>
            <p:grpSpPr>
              <a:xfrm>
                <a:off x="5052593" y="2375387"/>
                <a:ext cx="478421" cy="478421"/>
                <a:chOff x="4903300" y="2692339"/>
                <a:chExt cx="478421" cy="478421"/>
              </a:xfrm>
            </p:grpSpPr>
            <p:sp>
              <p:nvSpPr>
                <p:cNvPr id="3232" name="Google Shape;3232;p125"/>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33" name="Google Shape;3233;p125"/>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3234" name="Google Shape;3234;p125"/>
              <p:cNvGrpSpPr/>
              <p:nvPr/>
            </p:nvGrpSpPr>
            <p:grpSpPr>
              <a:xfrm>
                <a:off x="5557339" y="2167994"/>
                <a:ext cx="1018218" cy="478422"/>
                <a:chOff x="5546651" y="2194994"/>
                <a:chExt cx="1018218" cy="478422"/>
              </a:xfrm>
            </p:grpSpPr>
            <p:grpSp>
              <p:nvGrpSpPr>
                <p:cNvPr id="3235" name="Google Shape;3235;p125"/>
                <p:cNvGrpSpPr/>
                <p:nvPr/>
              </p:nvGrpSpPr>
              <p:grpSpPr>
                <a:xfrm>
                  <a:off x="6086448" y="2194994"/>
                  <a:ext cx="478421" cy="478421"/>
                  <a:chOff x="5724126" y="3483458"/>
                  <a:chExt cx="478421" cy="478421"/>
                </a:xfrm>
              </p:grpSpPr>
              <p:sp>
                <p:nvSpPr>
                  <p:cNvPr id="3236" name="Google Shape;3236;p125"/>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37" name="Google Shape;3237;p125"/>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3238" name="Google Shape;3238;p125"/>
                <p:cNvGrpSpPr/>
                <p:nvPr/>
              </p:nvGrpSpPr>
              <p:grpSpPr>
                <a:xfrm>
                  <a:off x="5546651" y="2194995"/>
                  <a:ext cx="478421" cy="478421"/>
                  <a:chOff x="5381721" y="2534589"/>
                  <a:chExt cx="478421" cy="478421"/>
                </a:xfrm>
              </p:grpSpPr>
              <p:sp>
                <p:nvSpPr>
                  <p:cNvPr id="3239" name="Google Shape;3239;p125"/>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40" name="Google Shape;3240;p125"/>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3241" name="Google Shape;3241;p125"/>
              <p:cNvGrpSpPr/>
              <p:nvPr/>
            </p:nvGrpSpPr>
            <p:grpSpPr>
              <a:xfrm>
                <a:off x="6617712" y="2373853"/>
                <a:ext cx="478421" cy="478421"/>
                <a:chOff x="6346155" y="2692338"/>
                <a:chExt cx="478421" cy="478421"/>
              </a:xfrm>
            </p:grpSpPr>
            <p:sp>
              <p:nvSpPr>
                <p:cNvPr id="3242" name="Google Shape;3242;p125"/>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43" name="Google Shape;3243;p125"/>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3244" name="Google Shape;3244;p125"/>
              <p:cNvGrpSpPr/>
              <p:nvPr/>
            </p:nvGrpSpPr>
            <p:grpSpPr>
              <a:xfrm>
                <a:off x="7361488" y="3771502"/>
                <a:ext cx="478421" cy="478421"/>
                <a:chOff x="6930239" y="4605839"/>
                <a:chExt cx="478421" cy="478421"/>
              </a:xfrm>
            </p:grpSpPr>
            <p:sp>
              <p:nvSpPr>
                <p:cNvPr id="3245" name="Google Shape;3245;p125"/>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46" name="Google Shape;3246;p125"/>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3247" name="Google Shape;3247;p125"/>
              <p:cNvGrpSpPr/>
              <p:nvPr/>
            </p:nvGrpSpPr>
            <p:grpSpPr>
              <a:xfrm>
                <a:off x="6799004" y="4732022"/>
                <a:ext cx="478421" cy="478421"/>
                <a:chOff x="6716684" y="5103232"/>
                <a:chExt cx="478421" cy="478421"/>
              </a:xfrm>
            </p:grpSpPr>
            <p:sp>
              <p:nvSpPr>
                <p:cNvPr id="3248" name="Google Shape;3248;p125"/>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49" name="Google Shape;3249;p125"/>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3250" name="Google Shape;3250;p125"/>
              <p:cNvGrpSpPr/>
              <p:nvPr/>
            </p:nvGrpSpPr>
            <p:grpSpPr>
              <a:xfrm>
                <a:off x="7312778" y="3209223"/>
                <a:ext cx="478421" cy="478421"/>
                <a:chOff x="7063894" y="3536553"/>
                <a:chExt cx="478421" cy="478421"/>
              </a:xfrm>
            </p:grpSpPr>
            <p:sp>
              <p:nvSpPr>
                <p:cNvPr id="3251" name="Google Shape;3251;p125"/>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52" name="Google Shape;3252;p125"/>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3253" name="Google Shape;3253;p125"/>
              <p:cNvGrpSpPr/>
              <p:nvPr/>
            </p:nvGrpSpPr>
            <p:grpSpPr>
              <a:xfrm>
                <a:off x="4558099" y="4323978"/>
                <a:ext cx="478421" cy="478421"/>
                <a:chOff x="4839474" y="4392074"/>
                <a:chExt cx="478421" cy="478421"/>
              </a:xfrm>
            </p:grpSpPr>
            <p:sp>
              <p:nvSpPr>
                <p:cNvPr id="3254" name="Google Shape;3254;p125"/>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55" name="Google Shape;3255;p125"/>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3256" name="Google Shape;3256;p125"/>
              <p:cNvGrpSpPr/>
              <p:nvPr/>
            </p:nvGrpSpPr>
            <p:grpSpPr>
              <a:xfrm>
                <a:off x="4988332" y="4732022"/>
                <a:ext cx="478421" cy="478421"/>
                <a:chOff x="4980019" y="4733181"/>
                <a:chExt cx="478421" cy="478421"/>
              </a:xfrm>
            </p:grpSpPr>
            <p:sp>
              <p:nvSpPr>
                <p:cNvPr id="3257" name="Google Shape;3257;p125"/>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58" name="Google Shape;3258;p125"/>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3259" name="Google Shape;3259;p125"/>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4" name="Shape 3264"/>
        <p:cNvGrpSpPr/>
        <p:nvPr/>
      </p:nvGrpSpPr>
      <p:grpSpPr>
        <a:xfrm>
          <a:off x="0" y="0"/>
          <a:ext cx="0" cy="0"/>
          <a:chOff x="0" y="0"/>
          <a:chExt cx="0" cy="0"/>
        </a:xfrm>
      </p:grpSpPr>
      <p:sp>
        <p:nvSpPr>
          <p:cNvPr id="3265" name="Google Shape;3265;p126"/>
          <p:cNvSpPr txBox="1"/>
          <p:nvPr>
            <p:ph idx="1" type="body"/>
          </p:nvPr>
        </p:nvSpPr>
        <p:spPr>
          <a:xfrm>
            <a:off x="850835" y="3044359"/>
            <a:ext cx="8748712" cy="646331"/>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dk1"/>
              </a:buClr>
              <a:buSzPts val="3600"/>
              <a:buNone/>
            </a:pPr>
            <a:r>
              <a:rPr lang="en-US"/>
              <a:t>Tạo đường ống dữ liệu với Apache NiFi</a:t>
            </a:r>
            <a:endParaRPr sz="3600"/>
          </a:p>
        </p:txBody>
      </p:sp>
      <p:sp>
        <p:nvSpPr>
          <p:cNvPr id="3266" name="Google Shape;3266;p126"/>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3</a:t>
            </a:r>
            <a:endParaRPr/>
          </a:p>
        </p:txBody>
      </p:sp>
      <p:sp>
        <p:nvSpPr>
          <p:cNvPr id="3267" name="Google Shape;3267;p126"/>
          <p:cNvSpPr/>
          <p:nvPr/>
        </p:nvSpPr>
        <p:spPr>
          <a:xfrm>
            <a:off x="5891547" y="4560152"/>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3.4. Kết nối Apache NiFi</a:t>
            </a:r>
            <a:endParaRPr sz="1800">
              <a:solidFill>
                <a:srgbClr val="A6A6A6"/>
              </a:solidFill>
              <a:latin typeface="Arial"/>
              <a:ea typeface="Arial"/>
              <a:cs typeface="Arial"/>
              <a:sym typeface="Arial"/>
            </a:endParaRPr>
          </a:p>
        </p:txBody>
      </p:sp>
      <p:sp>
        <p:nvSpPr>
          <p:cNvPr id="3268" name="Google Shape;3268;p126"/>
          <p:cNvSpPr/>
          <p:nvPr/>
        </p:nvSpPr>
        <p:spPr>
          <a:xfrm>
            <a:off x="5708667" y="457206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269" name="Google Shape;3269;p126"/>
          <p:cNvSpPr/>
          <p:nvPr/>
        </p:nvSpPr>
        <p:spPr>
          <a:xfrm>
            <a:off x="5891547" y="5003072"/>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3.5. Tạo các luồng dữ liệu</a:t>
            </a:r>
            <a:endParaRPr sz="1800">
              <a:solidFill>
                <a:srgbClr val="3F3F3F"/>
              </a:solidFill>
              <a:latin typeface="Arial"/>
              <a:ea typeface="Arial"/>
              <a:cs typeface="Arial"/>
              <a:sym typeface="Arial"/>
            </a:endParaRPr>
          </a:p>
        </p:txBody>
      </p:sp>
      <p:sp>
        <p:nvSpPr>
          <p:cNvPr id="3270" name="Google Shape;3270;p126"/>
          <p:cNvSpPr/>
          <p:nvPr/>
        </p:nvSpPr>
        <p:spPr>
          <a:xfrm>
            <a:off x="5708667" y="5001899"/>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271" name="Google Shape;3271;p126"/>
          <p:cNvSpPr/>
          <p:nvPr/>
        </p:nvSpPr>
        <p:spPr>
          <a:xfrm>
            <a:off x="5891547" y="5432906"/>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3.6. Nhóm quy trình</a:t>
            </a:r>
            <a:endParaRPr sz="1800">
              <a:solidFill>
                <a:srgbClr val="A5A5A5"/>
              </a:solidFill>
              <a:latin typeface="Arial"/>
              <a:ea typeface="Arial"/>
              <a:cs typeface="Arial"/>
              <a:sym typeface="Arial"/>
            </a:endParaRPr>
          </a:p>
        </p:txBody>
      </p:sp>
      <p:sp>
        <p:nvSpPr>
          <p:cNvPr id="3272" name="Google Shape;3272;p126"/>
          <p:cNvSpPr/>
          <p:nvPr/>
        </p:nvSpPr>
        <p:spPr>
          <a:xfrm>
            <a:off x="5708667" y="54317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273" name="Google Shape;3273;p126"/>
          <p:cNvSpPr/>
          <p:nvPr/>
        </p:nvSpPr>
        <p:spPr>
          <a:xfrm>
            <a:off x="1234523" y="4574411"/>
            <a:ext cx="3927023"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Nguyên tắc cơ bản của Apache NiFi</a:t>
            </a:r>
            <a:endParaRPr sz="1800">
              <a:solidFill>
                <a:srgbClr val="A5A5A5"/>
              </a:solidFill>
              <a:latin typeface="Arial"/>
              <a:ea typeface="Arial"/>
              <a:cs typeface="Arial"/>
              <a:sym typeface="Arial"/>
            </a:endParaRPr>
          </a:p>
        </p:txBody>
      </p:sp>
      <p:sp>
        <p:nvSpPr>
          <p:cNvPr id="3274" name="Google Shape;3274;p126"/>
          <p:cNvSpPr/>
          <p:nvPr/>
        </p:nvSpPr>
        <p:spPr>
          <a:xfrm>
            <a:off x="1051644" y="4573238"/>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3275" name="Google Shape;3275;p126"/>
          <p:cNvSpPr/>
          <p:nvPr/>
        </p:nvSpPr>
        <p:spPr>
          <a:xfrm>
            <a:off x="1234524" y="5004245"/>
            <a:ext cx="3927022"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3.2. Giao diện người dùng Apache NiFi</a:t>
            </a:r>
            <a:endParaRPr sz="1800">
              <a:solidFill>
                <a:srgbClr val="A6A6A6"/>
              </a:solidFill>
              <a:latin typeface="Arial"/>
              <a:ea typeface="Arial"/>
              <a:cs typeface="Arial"/>
              <a:sym typeface="Arial"/>
            </a:endParaRPr>
          </a:p>
        </p:txBody>
      </p:sp>
      <p:sp>
        <p:nvSpPr>
          <p:cNvPr id="3276" name="Google Shape;3276;p126"/>
          <p:cNvSpPr/>
          <p:nvPr/>
        </p:nvSpPr>
        <p:spPr>
          <a:xfrm>
            <a:off x="1051644" y="5003072"/>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277" name="Google Shape;3277;p126"/>
          <p:cNvSpPr/>
          <p:nvPr/>
        </p:nvSpPr>
        <p:spPr>
          <a:xfrm>
            <a:off x="1234524" y="5440035"/>
            <a:ext cx="3193097"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3.3. Bộ xử lý Apache NiFi</a:t>
            </a:r>
            <a:endParaRPr sz="1800">
              <a:solidFill>
                <a:srgbClr val="A6A6A6"/>
              </a:solidFill>
              <a:latin typeface="Arial"/>
              <a:ea typeface="Arial"/>
              <a:cs typeface="Arial"/>
              <a:sym typeface="Arial"/>
            </a:endParaRPr>
          </a:p>
        </p:txBody>
      </p:sp>
      <p:sp>
        <p:nvSpPr>
          <p:cNvPr id="3278" name="Google Shape;3278;p126"/>
          <p:cNvSpPr/>
          <p:nvPr/>
        </p:nvSpPr>
        <p:spPr>
          <a:xfrm>
            <a:off x="1051644" y="543290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3" name="Shape 3283"/>
        <p:cNvGrpSpPr/>
        <p:nvPr/>
      </p:nvGrpSpPr>
      <p:grpSpPr>
        <a:xfrm>
          <a:off x="0" y="0"/>
          <a:ext cx="0" cy="0"/>
          <a:chOff x="0" y="0"/>
          <a:chExt cx="0" cy="0"/>
        </a:xfrm>
      </p:grpSpPr>
      <p:sp>
        <p:nvSpPr>
          <p:cNvPr id="3284" name="Google Shape;3284;p12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285" name="Google Shape;3285;p12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luồng dữ liệu</a:t>
            </a:r>
            <a:endParaRPr/>
          </a:p>
        </p:txBody>
      </p:sp>
      <p:sp>
        <p:nvSpPr>
          <p:cNvPr id="3286" name="Google Shape;3286;p12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287" name="Google Shape;3287;p127"/>
          <p:cNvSpPr txBox="1"/>
          <p:nvPr>
            <p:ph idx="4" type="body"/>
          </p:nvPr>
        </p:nvSpPr>
        <p:spPr>
          <a:xfrm>
            <a:off x="535872" y="2226568"/>
            <a:ext cx="5141447" cy="4059964"/>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Hai Bộ xử lý được kết nối bởi một Kết nối đại diện cho Luồng dữ liệu tối thiểu nhất</a:t>
            </a:r>
            <a:endParaRPr/>
          </a:p>
          <a:p>
            <a:pPr indent="-177800" lvl="0" marL="177800" rtl="0" algn="l">
              <a:lnSpc>
                <a:spcPct val="128571"/>
              </a:lnSpc>
              <a:spcBef>
                <a:spcPts val="1000"/>
              </a:spcBef>
              <a:spcAft>
                <a:spcPts val="0"/>
              </a:spcAft>
              <a:buClr>
                <a:srgbClr val="262626"/>
              </a:buClr>
              <a:buSzPts val="1400"/>
              <a:buFont typeface="Arial"/>
              <a:buChar char="•"/>
            </a:pPr>
            <a:r>
              <a:rPr lang="en-US"/>
              <a:t>Tất cả các bộ xử lý phải ở trạng thái hợp lệ</a:t>
            </a:r>
            <a:endParaRPr/>
          </a:p>
          <a:p>
            <a:pPr indent="-182563" lvl="1" marL="360363" rtl="0" algn="l">
              <a:lnSpc>
                <a:spcPct val="138461"/>
              </a:lnSpc>
              <a:spcBef>
                <a:spcPts val="500"/>
              </a:spcBef>
              <a:spcAft>
                <a:spcPts val="0"/>
              </a:spcAft>
              <a:buClr>
                <a:srgbClr val="262626"/>
              </a:buClr>
              <a:buSzPts val="1040"/>
              <a:buChar char="•"/>
            </a:pPr>
            <a:r>
              <a:rPr lang="en-US"/>
              <a:t>Không được có bất kỳ biểu tượng cảnh báo màu vàng nào</a:t>
            </a:r>
            <a:endParaRPr/>
          </a:p>
          <a:p>
            <a:pPr indent="-177800" lvl="0" marL="177800" rtl="0" algn="l">
              <a:lnSpc>
                <a:spcPct val="128571"/>
              </a:lnSpc>
              <a:spcBef>
                <a:spcPts val="1000"/>
              </a:spcBef>
              <a:spcAft>
                <a:spcPts val="0"/>
              </a:spcAft>
              <a:buClr>
                <a:srgbClr val="262626"/>
              </a:buClr>
              <a:buSzPts val="1400"/>
              <a:buFont typeface="Arial"/>
              <a:buChar char="•"/>
            </a:pPr>
            <a:r>
              <a:rPr lang="en-US"/>
              <a:t>Tất cả các Mối quan hệ của Bộ xử lý phải được tự động chấm dứt hoặc được kết nối thông qua một Kết nối</a:t>
            </a:r>
            <a:endParaRPr/>
          </a:p>
          <a:p>
            <a:pPr indent="-177800" lvl="0" marL="177800" rtl="0" algn="l">
              <a:lnSpc>
                <a:spcPct val="128571"/>
              </a:lnSpc>
              <a:spcBef>
                <a:spcPts val="1000"/>
              </a:spcBef>
              <a:spcAft>
                <a:spcPts val="0"/>
              </a:spcAft>
              <a:buClr>
                <a:srgbClr val="262626"/>
              </a:buClr>
              <a:buSzPts val="1400"/>
              <a:buFont typeface="Arial"/>
              <a:buChar char="•"/>
            </a:pPr>
            <a:r>
              <a:rPr lang="en-US"/>
              <a:t>Tất cả Bộ xử lý trong Luồng dữ liệu phải được bật</a:t>
            </a:r>
            <a:endParaRPr/>
          </a:p>
          <a:p>
            <a:pPr indent="-177800" lvl="0" marL="177800" rtl="0" algn="l">
              <a:lnSpc>
                <a:spcPct val="128571"/>
              </a:lnSpc>
              <a:spcBef>
                <a:spcPts val="1000"/>
              </a:spcBef>
              <a:spcAft>
                <a:spcPts val="0"/>
              </a:spcAft>
              <a:buClr>
                <a:srgbClr val="262626"/>
              </a:buClr>
              <a:buSzPts val="1400"/>
              <a:buFont typeface="Arial"/>
              <a:buChar char="•"/>
            </a:pPr>
            <a:r>
              <a:rPr lang="en-US"/>
              <a:t>  Tất cả các Bộ xử lý trong Luồng dữ liệu phải được dừng lại</a:t>
            </a:r>
            <a:endParaRPr/>
          </a:p>
          <a:p>
            <a:pPr indent="-177800" lvl="0" marL="177800" rtl="0" algn="l">
              <a:lnSpc>
                <a:spcPct val="128571"/>
              </a:lnSpc>
              <a:spcBef>
                <a:spcPts val="1000"/>
              </a:spcBef>
              <a:spcAft>
                <a:spcPts val="0"/>
              </a:spcAft>
              <a:buClr>
                <a:srgbClr val="262626"/>
              </a:buClr>
              <a:buSzPts val="1400"/>
              <a:buFont typeface="Arial"/>
              <a:buChar char="•"/>
            </a:pPr>
            <a:r>
              <a:rPr lang="en-US"/>
              <a:t>Khi tất cả các điều kiện trên được đáp ứng, hãy chọn tất cả các thành phần, nhấp chuột phải và chọn Bắt đầu</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Processorw sẽ hiển thị         khi chạy</a:t>
            </a:r>
            <a:endParaRPr/>
          </a:p>
        </p:txBody>
      </p:sp>
      <p:pic>
        <p:nvPicPr>
          <p:cNvPr id="3288" name="Google Shape;3288;p127"/>
          <p:cNvPicPr preferRelativeResize="0"/>
          <p:nvPr/>
        </p:nvPicPr>
        <p:blipFill rotWithShape="1">
          <a:blip r:embed="rId3">
            <a:alphaModFix/>
          </a:blip>
          <a:srcRect b="0" l="0" r="0" t="0"/>
          <a:stretch/>
        </p:blipFill>
        <p:spPr>
          <a:xfrm>
            <a:off x="5849020" y="2226568"/>
            <a:ext cx="3607368" cy="3607368"/>
          </a:xfrm>
          <a:prstGeom prst="rect">
            <a:avLst/>
          </a:prstGeom>
          <a:noFill/>
          <a:ln>
            <a:noFill/>
          </a:ln>
        </p:spPr>
      </p:pic>
      <p:pic>
        <p:nvPicPr>
          <p:cNvPr descr="Invalid" id="3289" name="Google Shape;3289;p127"/>
          <p:cNvPicPr preferRelativeResize="0"/>
          <p:nvPr/>
        </p:nvPicPr>
        <p:blipFill rotWithShape="1">
          <a:blip r:embed="rId4">
            <a:alphaModFix/>
          </a:blip>
          <a:srcRect b="0" l="0" r="0" t="0"/>
          <a:stretch/>
        </p:blipFill>
        <p:spPr>
          <a:xfrm>
            <a:off x="5053554" y="3094132"/>
            <a:ext cx="241300" cy="228600"/>
          </a:xfrm>
          <a:prstGeom prst="rect">
            <a:avLst/>
          </a:prstGeom>
          <a:noFill/>
          <a:ln>
            <a:noFill/>
          </a:ln>
        </p:spPr>
      </p:pic>
      <p:pic>
        <p:nvPicPr>
          <p:cNvPr id="3290" name="Google Shape;3290;p127"/>
          <p:cNvPicPr preferRelativeResize="0"/>
          <p:nvPr/>
        </p:nvPicPr>
        <p:blipFill rotWithShape="1">
          <a:blip r:embed="rId5">
            <a:alphaModFix/>
          </a:blip>
          <a:srcRect b="0" l="0" r="0" t="0"/>
          <a:stretch/>
        </p:blipFill>
        <p:spPr>
          <a:xfrm>
            <a:off x="4537120" y="4030252"/>
            <a:ext cx="292100" cy="317500"/>
          </a:xfrm>
          <a:prstGeom prst="rect">
            <a:avLst/>
          </a:prstGeom>
          <a:noFill/>
          <a:ln>
            <a:noFill/>
          </a:ln>
        </p:spPr>
      </p:pic>
      <p:pic>
        <p:nvPicPr>
          <p:cNvPr descr="Stopped" id="3291" name="Google Shape;3291;p127"/>
          <p:cNvPicPr preferRelativeResize="0"/>
          <p:nvPr/>
        </p:nvPicPr>
        <p:blipFill rotWithShape="1">
          <a:blip r:embed="rId6">
            <a:alphaModFix/>
          </a:blip>
          <a:srcRect b="0" l="0" r="0" t="0"/>
          <a:stretch/>
        </p:blipFill>
        <p:spPr>
          <a:xfrm>
            <a:off x="5294854" y="4406719"/>
            <a:ext cx="241300" cy="241300"/>
          </a:xfrm>
          <a:prstGeom prst="rect">
            <a:avLst/>
          </a:prstGeom>
          <a:noFill/>
          <a:ln>
            <a:noFill/>
          </a:ln>
        </p:spPr>
      </p:pic>
      <p:pic>
        <p:nvPicPr>
          <p:cNvPr id="3292" name="Google Shape;3292;p127"/>
          <p:cNvPicPr preferRelativeResize="0"/>
          <p:nvPr/>
        </p:nvPicPr>
        <p:blipFill rotWithShape="1">
          <a:blip r:embed="rId7">
            <a:alphaModFix/>
          </a:blip>
          <a:srcRect b="0" l="0" r="0" t="0"/>
          <a:stretch/>
        </p:blipFill>
        <p:spPr>
          <a:xfrm>
            <a:off x="1180623" y="6111357"/>
            <a:ext cx="3035300" cy="533400"/>
          </a:xfrm>
          <a:prstGeom prst="rect">
            <a:avLst/>
          </a:prstGeom>
          <a:noFill/>
          <a:ln>
            <a:noFill/>
          </a:ln>
        </p:spPr>
      </p:pic>
      <p:pic>
        <p:nvPicPr>
          <p:cNvPr descr="Running" id="3293" name="Google Shape;3293;p127"/>
          <p:cNvPicPr preferRelativeResize="0"/>
          <p:nvPr/>
        </p:nvPicPr>
        <p:blipFill rotWithShape="1">
          <a:blip r:embed="rId8">
            <a:alphaModFix/>
          </a:blip>
          <a:srcRect b="0" l="0" r="0" t="0"/>
          <a:stretch/>
        </p:blipFill>
        <p:spPr>
          <a:xfrm>
            <a:off x="2577634" y="6049950"/>
            <a:ext cx="241300" cy="254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8" name="Shape 3298"/>
        <p:cNvGrpSpPr/>
        <p:nvPr/>
      </p:nvGrpSpPr>
      <p:grpSpPr>
        <a:xfrm>
          <a:off x="0" y="0"/>
          <a:ext cx="0" cy="0"/>
          <a:chOff x="0" y="0"/>
          <a:chExt cx="0" cy="0"/>
        </a:xfrm>
      </p:grpSpPr>
      <p:sp>
        <p:nvSpPr>
          <p:cNvPr id="3299" name="Google Shape;3299;p12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300" name="Google Shape;3300;p12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Đặt một luồng dữ liệu lại với nhau</a:t>
            </a:r>
            <a:endParaRPr/>
          </a:p>
        </p:txBody>
      </p:sp>
      <p:sp>
        <p:nvSpPr>
          <p:cNvPr id="3301" name="Google Shape;3301;p12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302" name="Google Shape;3302;p12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Ngay cả những luồng dữ liệu phức tạp nhất cũng có bốn bước cơ bản</a:t>
            </a:r>
            <a:endParaRPr/>
          </a:p>
        </p:txBody>
      </p:sp>
      <p:pic>
        <p:nvPicPr>
          <p:cNvPr id="3303" name="Google Shape;3303;p128"/>
          <p:cNvPicPr preferRelativeResize="0"/>
          <p:nvPr/>
        </p:nvPicPr>
        <p:blipFill rotWithShape="1">
          <a:blip r:embed="rId3">
            <a:alphaModFix/>
          </a:blip>
          <a:srcRect b="0" l="0" r="0" t="0"/>
          <a:stretch/>
        </p:blipFill>
        <p:spPr>
          <a:xfrm>
            <a:off x="536111" y="4830691"/>
            <a:ext cx="8796289" cy="1304496"/>
          </a:xfrm>
          <a:prstGeom prst="rect">
            <a:avLst/>
          </a:prstGeom>
          <a:noFill/>
          <a:ln>
            <a:noFill/>
          </a:ln>
        </p:spPr>
      </p:pic>
      <p:grpSp>
        <p:nvGrpSpPr>
          <p:cNvPr id="3304" name="Google Shape;3304;p128"/>
          <p:cNvGrpSpPr/>
          <p:nvPr/>
        </p:nvGrpSpPr>
        <p:grpSpPr>
          <a:xfrm>
            <a:off x="789150" y="2653688"/>
            <a:ext cx="4591441" cy="2106333"/>
            <a:chOff x="771126" y="2662177"/>
            <a:chExt cx="4591441" cy="2106333"/>
          </a:xfrm>
        </p:grpSpPr>
        <p:cxnSp>
          <p:nvCxnSpPr>
            <p:cNvPr id="3305" name="Google Shape;3305;p128"/>
            <p:cNvCxnSpPr>
              <a:stCxn id="3306" idx="0"/>
              <a:endCxn id="3307" idx="2"/>
            </p:cNvCxnSpPr>
            <p:nvPr/>
          </p:nvCxnSpPr>
          <p:spPr>
            <a:xfrm>
              <a:off x="998418" y="2662177"/>
              <a:ext cx="0" cy="2106300"/>
            </a:xfrm>
            <a:prstGeom prst="straightConnector1">
              <a:avLst/>
            </a:prstGeom>
            <a:noFill/>
            <a:ln cap="flat" cmpd="sng" w="19050">
              <a:solidFill>
                <a:srgbClr val="193EB0"/>
              </a:solidFill>
              <a:prstDash val="dot"/>
              <a:miter lim="800000"/>
              <a:headEnd len="sm" w="sm" type="none"/>
              <a:tailEnd len="sm" w="sm" type="none"/>
            </a:ln>
          </p:spPr>
        </p:cxnSp>
        <p:sp>
          <p:nvSpPr>
            <p:cNvPr id="3308" name="Google Shape;3308;p128"/>
            <p:cNvSpPr/>
            <p:nvPr/>
          </p:nvSpPr>
          <p:spPr>
            <a:xfrm>
              <a:off x="1225709" y="2662177"/>
              <a:ext cx="4136858" cy="473453"/>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Thêm bộ xử lý:</a:t>
              </a:r>
              <a:endParaRPr/>
            </a:p>
            <a:p>
              <a:pPr indent="0" lvl="0" marL="0" marR="0" rtl="0" algn="l">
                <a:spcBef>
                  <a:spcPts val="0"/>
                </a:spcBef>
                <a:spcAft>
                  <a:spcPts val="0"/>
                </a:spcAft>
                <a:buNone/>
              </a:pPr>
              <a:r>
                <a:rPr lang="en-US" sz="1200">
                  <a:solidFill>
                    <a:srgbClr val="193EB0"/>
                  </a:solidFill>
                  <a:latin typeface="Arial"/>
                  <a:ea typeface="Arial"/>
                  <a:cs typeface="Arial"/>
                  <a:sym typeface="Arial"/>
                </a:rPr>
                <a:t>      Định cấu hình Bộ xử lý</a:t>
              </a:r>
              <a:endParaRPr sz="1200">
                <a:solidFill>
                  <a:srgbClr val="193EB0"/>
                </a:solidFill>
                <a:latin typeface="Arial"/>
                <a:ea typeface="Arial"/>
                <a:cs typeface="Arial"/>
                <a:sym typeface="Arial"/>
              </a:endParaRPr>
            </a:p>
          </p:txBody>
        </p:sp>
        <p:sp>
          <p:nvSpPr>
            <p:cNvPr id="3306" name="Google Shape;3306;p128"/>
            <p:cNvSpPr/>
            <p:nvPr/>
          </p:nvSpPr>
          <p:spPr>
            <a:xfrm>
              <a:off x="771126" y="2662177"/>
              <a:ext cx="454583" cy="455903"/>
            </a:xfrm>
            <a:prstGeom prst="roundRect">
              <a:avLst>
                <a:gd fmla="val 50000" name="adj"/>
              </a:avLst>
            </a:prstGeom>
            <a:solidFill>
              <a:srgbClr val="3C76C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1</a:t>
              </a:r>
              <a:endParaRPr sz="1600">
                <a:solidFill>
                  <a:schemeClr val="lt1"/>
                </a:solidFill>
                <a:latin typeface="Arial"/>
                <a:ea typeface="Arial"/>
                <a:cs typeface="Arial"/>
                <a:sym typeface="Arial"/>
              </a:endParaRPr>
            </a:p>
          </p:txBody>
        </p:sp>
        <p:sp>
          <p:nvSpPr>
            <p:cNvPr id="3309" name="Google Shape;3309;p128"/>
            <p:cNvSpPr/>
            <p:nvPr/>
          </p:nvSpPr>
          <p:spPr>
            <a:xfrm>
              <a:off x="1225709" y="3200926"/>
              <a:ext cx="4136858" cy="473453"/>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Kết nối bộ xử lý với các kết nối:</a:t>
              </a:r>
              <a:endParaRPr/>
            </a:p>
            <a:p>
              <a:pPr indent="0" lvl="0" marL="0" marR="0" rtl="0" algn="l">
                <a:spcBef>
                  <a:spcPts val="0"/>
                </a:spcBef>
                <a:spcAft>
                  <a:spcPts val="0"/>
                </a:spcAft>
                <a:buNone/>
              </a:pPr>
              <a:r>
                <a:rPr lang="en-US" sz="1200">
                  <a:solidFill>
                    <a:srgbClr val="193EB0"/>
                  </a:solidFill>
                  <a:latin typeface="Arial"/>
                  <a:ea typeface="Arial"/>
                  <a:cs typeface="Arial"/>
                  <a:sym typeface="Arial"/>
                </a:rPr>
                <a:t>      Định cấu hình kết nối</a:t>
              </a:r>
              <a:endParaRPr sz="1200">
                <a:solidFill>
                  <a:srgbClr val="193EB0"/>
                </a:solidFill>
                <a:latin typeface="Arial"/>
                <a:ea typeface="Arial"/>
                <a:cs typeface="Arial"/>
                <a:sym typeface="Arial"/>
              </a:endParaRPr>
            </a:p>
          </p:txBody>
        </p:sp>
        <p:sp>
          <p:nvSpPr>
            <p:cNvPr id="3310" name="Google Shape;3310;p128"/>
            <p:cNvSpPr/>
            <p:nvPr/>
          </p:nvSpPr>
          <p:spPr>
            <a:xfrm>
              <a:off x="771126" y="3207391"/>
              <a:ext cx="454583" cy="455903"/>
            </a:xfrm>
            <a:prstGeom prst="roundRect">
              <a:avLst>
                <a:gd fmla="val 50000" name="adj"/>
              </a:avLst>
            </a:prstGeom>
            <a:solidFill>
              <a:srgbClr val="4780B9"/>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sp>
          <p:nvSpPr>
            <p:cNvPr id="3311" name="Google Shape;3311;p128"/>
            <p:cNvSpPr/>
            <p:nvPr/>
          </p:nvSpPr>
          <p:spPr>
            <a:xfrm>
              <a:off x="1225709" y="3741229"/>
              <a:ext cx="4136858" cy="473453"/>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Đảm bảo tất cả các thành phần hợp lệ và ở trạng thái dừng</a:t>
              </a:r>
              <a:endParaRPr sz="1200">
                <a:solidFill>
                  <a:srgbClr val="193EB0"/>
                </a:solidFill>
                <a:latin typeface="Arial"/>
                <a:ea typeface="Arial"/>
                <a:cs typeface="Arial"/>
                <a:sym typeface="Arial"/>
              </a:endParaRPr>
            </a:p>
          </p:txBody>
        </p:sp>
        <p:sp>
          <p:nvSpPr>
            <p:cNvPr id="3312" name="Google Shape;3312;p128"/>
            <p:cNvSpPr/>
            <p:nvPr/>
          </p:nvSpPr>
          <p:spPr>
            <a:xfrm>
              <a:off x="771126" y="3750004"/>
              <a:ext cx="454583" cy="455903"/>
            </a:xfrm>
            <a:prstGeom prst="roundRect">
              <a:avLst>
                <a:gd fmla="val 50000" name="adj"/>
              </a:avLst>
            </a:prstGeom>
            <a:solidFill>
              <a:srgbClr val="4057C8"/>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3</a:t>
              </a:r>
              <a:endParaRPr sz="1600">
                <a:solidFill>
                  <a:schemeClr val="lt1"/>
                </a:solidFill>
                <a:latin typeface="Arial"/>
                <a:ea typeface="Arial"/>
                <a:cs typeface="Arial"/>
                <a:sym typeface="Arial"/>
              </a:endParaRPr>
            </a:p>
          </p:txBody>
        </p:sp>
        <p:sp>
          <p:nvSpPr>
            <p:cNvPr id="3313" name="Google Shape;3313;p128"/>
            <p:cNvSpPr/>
            <p:nvPr/>
          </p:nvSpPr>
          <p:spPr>
            <a:xfrm>
              <a:off x="1225709" y="4280017"/>
              <a:ext cx="4136858" cy="473453"/>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93EB0"/>
                  </a:solidFill>
                  <a:latin typeface="Arial"/>
                  <a:ea typeface="Arial"/>
                  <a:cs typeface="Arial"/>
                  <a:sym typeface="Arial"/>
                </a:rPr>
                <a:t>Bắt đầu tất cả các thành phần mong muốn</a:t>
              </a:r>
              <a:endParaRPr sz="1200">
                <a:solidFill>
                  <a:srgbClr val="193EB0"/>
                </a:solidFill>
                <a:latin typeface="Arial"/>
                <a:ea typeface="Arial"/>
                <a:cs typeface="Arial"/>
                <a:sym typeface="Arial"/>
              </a:endParaRPr>
            </a:p>
          </p:txBody>
        </p:sp>
        <p:sp>
          <p:nvSpPr>
            <p:cNvPr id="3307" name="Google Shape;3307;p128"/>
            <p:cNvSpPr/>
            <p:nvPr/>
          </p:nvSpPr>
          <p:spPr>
            <a:xfrm>
              <a:off x="771126" y="4312607"/>
              <a:ext cx="454583" cy="455903"/>
            </a:xfrm>
            <a:prstGeom prst="roundRect">
              <a:avLst>
                <a:gd fmla="val 50000"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4</a:t>
              </a:r>
              <a:endParaRPr sz="1600">
                <a:solidFill>
                  <a:schemeClr val="lt1"/>
                </a:solidFill>
                <a:latin typeface="Arial"/>
                <a:ea typeface="Arial"/>
                <a:cs typeface="Arial"/>
                <a:sym typeface="Arial"/>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12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320" name="Google Shape;3320;p12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Định cấu hình Bộ xử lý</a:t>
            </a:r>
            <a:endParaRPr/>
          </a:p>
        </p:txBody>
      </p:sp>
      <p:sp>
        <p:nvSpPr>
          <p:cNvPr id="3321" name="Google Shape;3321;p12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322" name="Google Shape;3322;p12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Nhấp chuột phải vào bộ xử lý và chọn Cấu hình</a:t>
            </a:r>
            <a:endParaRPr/>
          </a:p>
        </p:txBody>
      </p:sp>
      <p:pic>
        <p:nvPicPr>
          <p:cNvPr id="3323" name="Google Shape;3323;p129"/>
          <p:cNvPicPr preferRelativeResize="0"/>
          <p:nvPr/>
        </p:nvPicPr>
        <p:blipFill rotWithShape="1">
          <a:blip r:embed="rId3">
            <a:alphaModFix/>
          </a:blip>
          <a:srcRect b="0" l="0" r="0" t="0"/>
          <a:stretch/>
        </p:blipFill>
        <p:spPr>
          <a:xfrm>
            <a:off x="739775" y="2528888"/>
            <a:ext cx="3495263" cy="3577284"/>
          </a:xfrm>
          <a:prstGeom prst="rect">
            <a:avLst/>
          </a:prstGeom>
          <a:noFill/>
          <a:ln>
            <a:noFill/>
          </a:ln>
        </p:spPr>
      </p:pic>
      <p:pic>
        <p:nvPicPr>
          <p:cNvPr id="3324" name="Google Shape;3324;p129"/>
          <p:cNvPicPr preferRelativeResize="0"/>
          <p:nvPr/>
        </p:nvPicPr>
        <p:blipFill rotWithShape="1">
          <a:blip r:embed="rId4">
            <a:alphaModFix/>
          </a:blip>
          <a:srcRect b="0" l="0" r="0" t="0"/>
          <a:stretch/>
        </p:blipFill>
        <p:spPr>
          <a:xfrm>
            <a:off x="4622297" y="2528888"/>
            <a:ext cx="4449703" cy="357728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13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331" name="Google Shape;3331;p13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Menu tab CÀI ĐẶT (SETTING)</a:t>
            </a:r>
            <a:endParaRPr/>
          </a:p>
        </p:txBody>
      </p:sp>
      <p:sp>
        <p:nvSpPr>
          <p:cNvPr id="3332" name="Google Shape;3332;p13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333" name="Google Shape;3333;p130"/>
          <p:cNvSpPr txBox="1"/>
          <p:nvPr>
            <p:ph idx="4" type="body"/>
          </p:nvPr>
        </p:nvSpPr>
        <p:spPr>
          <a:xfrm>
            <a:off x="535872" y="2226568"/>
            <a:ext cx="4156708" cy="914400"/>
          </a:xfrm>
          <a:prstGeom prst="rect">
            <a:avLst/>
          </a:prstGeom>
          <a:noFill/>
          <a:ln>
            <a:noFill/>
          </a:ln>
        </p:spPr>
        <p:txBody>
          <a:bodyPr anchorCtr="0" anchor="t" bIns="0" lIns="0" spcFirstLastPara="1" rIns="0" wrap="square" tIns="0">
            <a:noAutofit/>
          </a:bodyPr>
          <a:lstStyle/>
          <a:p>
            <a:pPr indent="-177800" lvl="0" marL="177800" rtl="0" algn="l">
              <a:lnSpc>
                <a:spcPct val="110000"/>
              </a:lnSpc>
              <a:spcBef>
                <a:spcPts val="0"/>
              </a:spcBef>
              <a:spcAft>
                <a:spcPts val="0"/>
              </a:spcAft>
              <a:buClr>
                <a:srgbClr val="262626"/>
              </a:buClr>
              <a:buSzPts val="1400"/>
              <a:buChar char="•"/>
            </a:pPr>
            <a:r>
              <a:rPr lang="en-US"/>
              <a:t>Đặt tên cho bộ xử lý</a:t>
            </a:r>
            <a:endParaRPr/>
          </a:p>
          <a:p>
            <a:pPr indent="-177800" lvl="0" marL="177800" rtl="0" algn="l">
              <a:lnSpc>
                <a:spcPct val="110000"/>
              </a:lnSpc>
              <a:spcBef>
                <a:spcPts val="1000"/>
              </a:spcBef>
              <a:spcAft>
                <a:spcPts val="0"/>
              </a:spcAft>
              <a:buClr>
                <a:srgbClr val="262626"/>
              </a:buClr>
              <a:buSzPts val="1400"/>
              <a:buChar char="•"/>
            </a:pPr>
            <a:r>
              <a:rPr lang="en-US"/>
              <a:t>Cho phép vô hiệu hóa</a:t>
            </a:r>
            <a:endParaRPr/>
          </a:p>
          <a:p>
            <a:pPr indent="-177800" lvl="0" marL="177800" rtl="0" algn="l">
              <a:lnSpc>
                <a:spcPct val="110000"/>
              </a:lnSpc>
              <a:spcBef>
                <a:spcPts val="1000"/>
              </a:spcBef>
              <a:spcAft>
                <a:spcPts val="0"/>
              </a:spcAft>
              <a:buClr>
                <a:srgbClr val="262626"/>
              </a:buClr>
              <a:buSzPts val="1400"/>
              <a:buChar char="•"/>
            </a:pPr>
            <a:r>
              <a:rPr lang="en-US"/>
              <a:t>Thời gian thực hiện bộ xử lý</a:t>
            </a:r>
            <a:endParaRPr/>
          </a:p>
          <a:p>
            <a:pPr indent="-182563" lvl="1" marL="360363" rtl="0" algn="l">
              <a:lnSpc>
                <a:spcPct val="120000"/>
              </a:lnSpc>
              <a:spcBef>
                <a:spcPts val="0"/>
              </a:spcBef>
              <a:spcAft>
                <a:spcPts val="0"/>
              </a:spcAft>
              <a:buClr>
                <a:srgbClr val="262626"/>
              </a:buClr>
              <a:buSzPts val="1040"/>
              <a:buChar char="•"/>
            </a:pPr>
            <a:r>
              <a:rPr lang="en-US"/>
              <a:t>Thời gian phạt</a:t>
            </a:r>
            <a:endParaRPr/>
          </a:p>
          <a:p>
            <a:pPr indent="-182563" lvl="1" marL="360363" rtl="0" algn="l">
              <a:lnSpc>
                <a:spcPct val="120000"/>
              </a:lnSpc>
              <a:spcBef>
                <a:spcPts val="0"/>
              </a:spcBef>
              <a:spcAft>
                <a:spcPts val="0"/>
              </a:spcAft>
              <a:buClr>
                <a:srgbClr val="262626"/>
              </a:buClr>
              <a:buSzPts val="1040"/>
              <a:buChar char="•"/>
            </a:pPr>
            <a:r>
              <a:rPr lang="en-US"/>
              <a:t>Khoảng thời gian mang lại lợi nhuận</a:t>
            </a:r>
            <a:endParaRPr/>
          </a:p>
          <a:p>
            <a:pPr indent="-177800" lvl="0" marL="177800" rtl="0" algn="l">
              <a:lnSpc>
                <a:spcPct val="110000"/>
              </a:lnSpc>
              <a:spcBef>
                <a:spcPts val="1000"/>
              </a:spcBef>
              <a:spcAft>
                <a:spcPts val="0"/>
              </a:spcAft>
              <a:buClr>
                <a:srgbClr val="262626"/>
              </a:buClr>
              <a:buSzPts val="1400"/>
              <a:buChar char="•"/>
            </a:pPr>
            <a:r>
              <a:rPr lang="en-US"/>
              <a:t>Bộ xử lý tạo nhật ký ở nhiều cấp độ khác nhau - DEBUG, INFO, ERROR, v.v.</a:t>
            </a:r>
            <a:endParaRPr/>
          </a:p>
          <a:p>
            <a:pPr indent="-182563" lvl="1" marL="360363" rtl="0" algn="l">
              <a:lnSpc>
                <a:spcPct val="120000"/>
              </a:lnSpc>
              <a:spcBef>
                <a:spcPts val="0"/>
              </a:spcBef>
              <a:spcAft>
                <a:spcPts val="0"/>
              </a:spcAft>
              <a:buClr>
                <a:srgbClr val="262626"/>
              </a:buClr>
              <a:buSzPts val="1040"/>
              <a:buChar char="•"/>
            </a:pPr>
            <a:r>
              <a:rPr lang="en-US"/>
              <a:t>Bản tin có thể xuất hiện trên bộ xử lý</a:t>
            </a:r>
            <a:endParaRPr/>
          </a:p>
          <a:p>
            <a:pPr indent="-182563" lvl="1" marL="360363" rtl="0" algn="l">
              <a:lnSpc>
                <a:spcPct val="120000"/>
              </a:lnSpc>
              <a:spcBef>
                <a:spcPts val="0"/>
              </a:spcBef>
              <a:spcAft>
                <a:spcPts val="0"/>
              </a:spcAft>
              <a:buClr>
                <a:srgbClr val="262626"/>
              </a:buClr>
              <a:buSzPts val="1040"/>
              <a:buChar char="•"/>
            </a:pPr>
            <a:r>
              <a:rPr lang="en-US"/>
              <a:t>Đặt cấp độ nhật ký mà một bản tin sẽ được tạo ra</a:t>
            </a:r>
            <a:endParaRPr/>
          </a:p>
          <a:p>
            <a:pPr indent="-177800" lvl="0" marL="177800" rtl="0" algn="l">
              <a:lnSpc>
                <a:spcPct val="110000"/>
              </a:lnSpc>
              <a:spcBef>
                <a:spcPts val="1000"/>
              </a:spcBef>
              <a:spcAft>
                <a:spcPts val="0"/>
              </a:spcAft>
              <a:buClr>
                <a:srgbClr val="262626"/>
              </a:buClr>
              <a:buSzPts val="1400"/>
              <a:buChar char="•"/>
            </a:pPr>
            <a:r>
              <a:rPr lang="en-US"/>
              <a:t>Kết nối với bộ xử lý xuôi dòng có sẵn cho các điều kiện khác nhau</a:t>
            </a:r>
            <a:endParaRPr/>
          </a:p>
          <a:p>
            <a:pPr indent="-182563" lvl="1" marL="360363" rtl="0" algn="l">
              <a:lnSpc>
                <a:spcPct val="120000"/>
              </a:lnSpc>
              <a:spcBef>
                <a:spcPts val="0"/>
              </a:spcBef>
              <a:spcAft>
                <a:spcPts val="0"/>
              </a:spcAft>
              <a:buClr>
                <a:srgbClr val="262626"/>
              </a:buClr>
              <a:buSzPts val="1040"/>
              <a:buChar char="•"/>
            </a:pPr>
            <a:r>
              <a:rPr lang="en-US"/>
              <a:t>SUCCESS, FAILURE, SPLIT, v.v.</a:t>
            </a:r>
            <a:endParaRPr/>
          </a:p>
          <a:p>
            <a:pPr indent="-182563" lvl="1" marL="360363" rtl="0" algn="l">
              <a:lnSpc>
                <a:spcPct val="120000"/>
              </a:lnSpc>
              <a:spcBef>
                <a:spcPts val="0"/>
              </a:spcBef>
              <a:spcAft>
                <a:spcPts val="0"/>
              </a:spcAft>
              <a:buClr>
                <a:srgbClr val="262626"/>
              </a:buClr>
              <a:buSzPts val="1040"/>
              <a:buChar char="•"/>
            </a:pPr>
            <a:r>
              <a:rPr lang="en-US"/>
              <a:t>Tự động ngắt kết nối</a:t>
            </a:r>
            <a:endParaRPr/>
          </a:p>
        </p:txBody>
      </p:sp>
      <p:pic>
        <p:nvPicPr>
          <p:cNvPr id="3334" name="Google Shape;3334;p130"/>
          <p:cNvPicPr preferRelativeResize="0"/>
          <p:nvPr/>
        </p:nvPicPr>
        <p:blipFill rotWithShape="1">
          <a:blip r:embed="rId3">
            <a:alphaModFix/>
          </a:blip>
          <a:srcRect b="0" l="0" r="0" t="0"/>
          <a:stretch/>
        </p:blipFill>
        <p:spPr>
          <a:xfrm>
            <a:off x="4621852" y="2386013"/>
            <a:ext cx="4710549" cy="332161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9" name="Shape 3339"/>
        <p:cNvGrpSpPr/>
        <p:nvPr/>
      </p:nvGrpSpPr>
      <p:grpSpPr>
        <a:xfrm>
          <a:off x="0" y="0"/>
          <a:ext cx="0" cy="0"/>
          <a:chOff x="0" y="0"/>
          <a:chExt cx="0" cy="0"/>
        </a:xfrm>
      </p:grpSpPr>
      <p:sp>
        <p:nvSpPr>
          <p:cNvPr id="3340" name="Google Shape;3340;p13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341" name="Google Shape;3341;p13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Menu Tab LÊN LỊCH (SCHEDULING)</a:t>
            </a:r>
            <a:endParaRPr/>
          </a:p>
        </p:txBody>
      </p:sp>
      <p:sp>
        <p:nvSpPr>
          <p:cNvPr id="3342" name="Google Shape;3342;p13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343" name="Google Shape;3343;p131"/>
          <p:cNvSpPr txBox="1"/>
          <p:nvPr>
            <p:ph idx="4" type="body"/>
          </p:nvPr>
        </p:nvSpPr>
        <p:spPr>
          <a:xfrm>
            <a:off x="535872" y="2226568"/>
            <a:ext cx="3995935" cy="914400"/>
          </a:xfrm>
          <a:prstGeom prst="rect">
            <a:avLst/>
          </a:prstGeom>
          <a:noFill/>
          <a:ln>
            <a:noFill/>
          </a:ln>
        </p:spPr>
        <p:txBody>
          <a:bodyPr anchorCtr="0" anchor="t" bIns="0" lIns="0" spcFirstLastPara="1" rIns="0" wrap="square" tIns="0">
            <a:noAutofit/>
          </a:bodyPr>
          <a:lstStyle/>
          <a:p>
            <a:pPr indent="-177800" lvl="0" marL="177800" rtl="0" algn="l">
              <a:lnSpc>
                <a:spcPct val="120000"/>
              </a:lnSpc>
              <a:spcBef>
                <a:spcPts val="0"/>
              </a:spcBef>
              <a:spcAft>
                <a:spcPts val="0"/>
              </a:spcAft>
              <a:buClr>
                <a:srgbClr val="262626"/>
              </a:buClr>
              <a:buSzPts val="1400"/>
              <a:buChar char="•"/>
            </a:pPr>
            <a:r>
              <a:rPr lang="en-US"/>
              <a:t>Chiến lược lập lịch để kích hoạt Bộ xử lý</a:t>
            </a:r>
            <a:endParaRPr/>
          </a:p>
          <a:p>
            <a:pPr indent="-182563" lvl="1" marL="360363" rtl="0" algn="l">
              <a:lnSpc>
                <a:spcPct val="120000"/>
              </a:lnSpc>
              <a:spcBef>
                <a:spcPts val="0"/>
              </a:spcBef>
              <a:spcAft>
                <a:spcPts val="0"/>
              </a:spcAft>
              <a:buClr>
                <a:srgbClr val="262626"/>
              </a:buClr>
              <a:buSzPts val="1040"/>
              <a:buChar char="•"/>
            </a:pPr>
            <a:r>
              <a:rPr lang="en-US"/>
              <a:t>Hẹn giờ điều khiển - khoảng thời gian dựa trên hẹn giờ đơn giản</a:t>
            </a:r>
            <a:endParaRPr/>
          </a:p>
          <a:p>
            <a:pPr indent="-182563" lvl="1" marL="360363" rtl="0" algn="l">
              <a:lnSpc>
                <a:spcPct val="120000"/>
              </a:lnSpc>
              <a:spcBef>
                <a:spcPts val="0"/>
              </a:spcBef>
              <a:spcAft>
                <a:spcPts val="0"/>
              </a:spcAft>
              <a:buClr>
                <a:srgbClr val="262626"/>
              </a:buClr>
              <a:buSzPts val="1040"/>
              <a:buChar char="•"/>
            </a:pPr>
            <a:r>
              <a:rPr lang="en-US"/>
              <a:t>Điều khiển sự kiện - FlowFiles nhập kết nối với Bộ xử lý này sẽ kích hoạt một sự kiện</a:t>
            </a:r>
            <a:endParaRPr/>
          </a:p>
          <a:p>
            <a:pPr indent="-182563" lvl="1" marL="360363" rtl="0" algn="l">
              <a:lnSpc>
                <a:spcPct val="120000"/>
              </a:lnSpc>
              <a:spcBef>
                <a:spcPts val="0"/>
              </a:spcBef>
              <a:spcAft>
                <a:spcPts val="0"/>
              </a:spcAft>
              <a:buClr>
                <a:srgbClr val="262626"/>
              </a:buClr>
              <a:buSzPts val="1040"/>
              <a:buChar char="•"/>
            </a:pPr>
            <a:r>
              <a:rPr lang="en-US"/>
              <a:t>Điều khiển CRON - thiết lập lịch trình CRON</a:t>
            </a:r>
            <a:endParaRPr/>
          </a:p>
          <a:p>
            <a:pPr indent="-177800" lvl="0" marL="177800" rtl="0" algn="l">
              <a:lnSpc>
                <a:spcPct val="120000"/>
              </a:lnSpc>
              <a:spcBef>
                <a:spcPts val="1000"/>
              </a:spcBef>
              <a:spcAft>
                <a:spcPts val="0"/>
              </a:spcAft>
              <a:buClr>
                <a:srgbClr val="262626"/>
              </a:buClr>
              <a:buSzPts val="1400"/>
              <a:buChar char="•"/>
            </a:pPr>
            <a:r>
              <a:rPr lang="en-US"/>
              <a:t>Tác vụ đồng thời kiểm soát số lượng luồng đồng thời được Bộ xử lý kích hoạt</a:t>
            </a:r>
            <a:endParaRPr/>
          </a:p>
          <a:p>
            <a:pPr indent="-182563" lvl="1" marL="360363" rtl="0" algn="l">
              <a:lnSpc>
                <a:spcPct val="120000"/>
              </a:lnSpc>
              <a:spcBef>
                <a:spcPts val="0"/>
              </a:spcBef>
              <a:spcAft>
                <a:spcPts val="0"/>
              </a:spcAft>
              <a:buClr>
                <a:srgbClr val="262626"/>
              </a:buClr>
              <a:buSzPts val="1040"/>
              <a:buChar char="•"/>
            </a:pPr>
            <a:r>
              <a:rPr lang="en-US"/>
              <a:t>Mỗi luồng xử lý một FlowFile duy nhất</a:t>
            </a:r>
            <a:endParaRPr/>
          </a:p>
          <a:p>
            <a:pPr indent="-177800" lvl="0" marL="177800" rtl="0" algn="l">
              <a:lnSpc>
                <a:spcPct val="120000"/>
              </a:lnSpc>
              <a:spcBef>
                <a:spcPts val="1000"/>
              </a:spcBef>
              <a:spcAft>
                <a:spcPts val="0"/>
              </a:spcAft>
              <a:buClr>
                <a:srgbClr val="262626"/>
              </a:buClr>
              <a:buSzPts val="1400"/>
              <a:buChar char="•"/>
            </a:pPr>
            <a:r>
              <a:rPr lang="en-US"/>
              <a:t>Lịch chạy tùy thuộc vào chiến lược lập lịch được sử dụng</a:t>
            </a:r>
            <a:endParaRPr/>
          </a:p>
          <a:p>
            <a:pPr indent="-177800" lvl="0" marL="177800" rtl="0" algn="l">
              <a:lnSpc>
                <a:spcPct val="120000"/>
              </a:lnSpc>
              <a:spcBef>
                <a:spcPts val="1000"/>
              </a:spcBef>
              <a:spcAft>
                <a:spcPts val="0"/>
              </a:spcAft>
              <a:buClr>
                <a:srgbClr val="262626"/>
              </a:buClr>
              <a:buSzPts val="1400"/>
              <a:buChar char="•"/>
            </a:pPr>
            <a:r>
              <a:rPr lang="en-US"/>
              <a:t>Thực thi cho phép người dùng đặt thực thi Bộ xử lý trên tất cả các nút hoặc chỉ nút Chính</a:t>
            </a:r>
            <a:endParaRPr/>
          </a:p>
          <a:p>
            <a:pPr indent="-177800" lvl="0" marL="177800" rtl="0" algn="l">
              <a:lnSpc>
                <a:spcPct val="120000"/>
              </a:lnSpc>
              <a:spcBef>
                <a:spcPts val="1000"/>
              </a:spcBef>
              <a:spcAft>
                <a:spcPts val="0"/>
              </a:spcAft>
              <a:buClr>
                <a:srgbClr val="262626"/>
              </a:buClr>
              <a:buSzPts val="1400"/>
              <a:buChar char="•"/>
            </a:pPr>
            <a:r>
              <a:rPr lang="en-US"/>
              <a:t>Thời lượng chạy kiểm soát lượng thời gian Bộ xử lý sẽ chạy sau khi được kích hoạt</a:t>
            </a:r>
            <a:endParaRPr/>
          </a:p>
        </p:txBody>
      </p:sp>
      <p:pic>
        <p:nvPicPr>
          <p:cNvPr id="3344" name="Google Shape;3344;p131"/>
          <p:cNvPicPr preferRelativeResize="0"/>
          <p:nvPr/>
        </p:nvPicPr>
        <p:blipFill rotWithShape="1">
          <a:blip r:embed="rId3">
            <a:alphaModFix/>
          </a:blip>
          <a:srcRect b="0" l="0" r="0" t="0"/>
          <a:stretch/>
        </p:blipFill>
        <p:spPr>
          <a:xfrm>
            <a:off x="4588583" y="2233613"/>
            <a:ext cx="4757030" cy="33216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Kiến trúc Apache Sqoop</a:t>
            </a:r>
            <a:endParaRPr>
              <a:solidFill>
                <a:schemeClr val="lt1"/>
              </a:solidFill>
            </a:endParaRPr>
          </a:p>
        </p:txBody>
      </p:sp>
      <p:sp>
        <p:nvSpPr>
          <p:cNvPr id="292" name="Google Shape;292;p1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Ví dụ về cách sử dụng Sqoop</a:t>
            </a:r>
            <a:endParaRPr/>
          </a:p>
        </p:txBody>
      </p:sp>
      <p:sp>
        <p:nvSpPr>
          <p:cNvPr id="293" name="Google Shape;293;p1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294" name="Google Shape;294;p1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Liệt kê tất cả các cơ sở dữ liệu</a:t>
            </a:r>
            <a:endParaRPr/>
          </a:p>
        </p:txBody>
      </p:sp>
      <p:sp>
        <p:nvSpPr>
          <p:cNvPr id="295" name="Google Shape;295;p13"/>
          <p:cNvSpPr txBox="1"/>
          <p:nvPr/>
        </p:nvSpPr>
        <p:spPr>
          <a:xfrm>
            <a:off x="546893" y="3418639"/>
            <a:ext cx="8119872" cy="914400"/>
          </a:xfrm>
          <a:prstGeom prst="rect">
            <a:avLst/>
          </a:prstGeom>
          <a:noFill/>
          <a:ln>
            <a:noFill/>
          </a:ln>
        </p:spPr>
        <p:txBody>
          <a:bodyPr anchorCtr="0" anchor="t" bIns="0" lIns="0" spcFirstLastPara="1" rIns="0" wrap="square" tIns="0">
            <a:noAutofit/>
          </a:bodyPr>
          <a:lstStyle/>
          <a:p>
            <a:pPr indent="-177800" lvl="0" marL="177800" marR="0" rtl="0" algn="l">
              <a:lnSpc>
                <a:spcPct val="128571"/>
              </a:lnSpc>
              <a:spcBef>
                <a:spcPts val="0"/>
              </a:spcBef>
              <a:spcAft>
                <a:spcPts val="0"/>
              </a:spcAft>
              <a:buClr>
                <a:srgbClr val="262626"/>
              </a:buClr>
              <a:buSzPts val="1470"/>
              <a:buFont typeface="Arial"/>
              <a:buChar char="•"/>
            </a:pPr>
            <a:r>
              <a:rPr lang="en-US" sz="1400">
                <a:solidFill>
                  <a:srgbClr val="262626"/>
                </a:solidFill>
                <a:latin typeface="Arial"/>
                <a:ea typeface="Arial"/>
                <a:cs typeface="Arial"/>
                <a:sym typeface="Arial"/>
              </a:rPr>
              <a:t>Liệt kê tất cả các bảng trong cơ sở dữ liệu </a:t>
            </a:r>
            <a:r>
              <a:rPr b="1" lang="en-US" sz="1400">
                <a:solidFill>
                  <a:srgbClr val="262626"/>
                </a:solidFill>
                <a:latin typeface="Arial"/>
                <a:ea typeface="Arial"/>
                <a:cs typeface="Arial"/>
                <a:sym typeface="Arial"/>
              </a:rPr>
              <a:t>thử nghiệm</a:t>
            </a:r>
            <a:endParaRPr b="1" sz="1400">
              <a:solidFill>
                <a:srgbClr val="262626"/>
              </a:solidFill>
              <a:latin typeface="Arial"/>
              <a:ea typeface="Arial"/>
              <a:cs typeface="Arial"/>
              <a:sym typeface="Arial"/>
            </a:endParaRPr>
          </a:p>
        </p:txBody>
      </p:sp>
      <p:sp>
        <p:nvSpPr>
          <p:cNvPr id="296" name="Google Shape;296;p13"/>
          <p:cNvSpPr/>
          <p:nvPr/>
        </p:nvSpPr>
        <p:spPr>
          <a:xfrm>
            <a:off x="711198" y="2532508"/>
            <a:ext cx="7812000" cy="763574"/>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list-databases --username myuser –P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--connect jdbc:mysql://dbserver.example.com</a:t>
            </a:r>
            <a:endParaRPr sz="1600">
              <a:solidFill>
                <a:schemeClr val="dk1"/>
              </a:solidFill>
              <a:latin typeface="Arial"/>
              <a:ea typeface="Arial"/>
              <a:cs typeface="Arial"/>
              <a:sym typeface="Arial"/>
            </a:endParaRPr>
          </a:p>
        </p:txBody>
      </p:sp>
      <p:sp>
        <p:nvSpPr>
          <p:cNvPr id="297" name="Google Shape;297;p13"/>
          <p:cNvSpPr/>
          <p:nvPr/>
        </p:nvSpPr>
        <p:spPr>
          <a:xfrm>
            <a:off x="711198" y="3728822"/>
            <a:ext cx="7812000" cy="763574"/>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list-tables --username myuser –P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--connect jdbc:mysql://dbserver.example.com/test</a:t>
            </a:r>
            <a:endParaRPr sz="1600">
              <a:solidFill>
                <a:schemeClr val="dk1"/>
              </a:solidFill>
              <a:latin typeface="Arial"/>
              <a:ea typeface="Arial"/>
              <a:cs typeface="Arial"/>
              <a:sym typeface="Arial"/>
            </a:endParaRPr>
          </a:p>
        </p:txBody>
      </p:sp>
      <p:sp>
        <p:nvSpPr>
          <p:cNvPr id="298" name="Google Shape;298;p13"/>
          <p:cNvSpPr/>
          <p:nvPr/>
        </p:nvSpPr>
        <p:spPr>
          <a:xfrm>
            <a:off x="711198" y="4936506"/>
            <a:ext cx="7812000" cy="1052170"/>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import-all-tables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--username myuser --password mypassword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--connect jdbc:mysql://dbserver.example.com/test</a:t>
            </a:r>
            <a:endParaRPr sz="1600">
              <a:solidFill>
                <a:schemeClr val="dk1"/>
              </a:solidFill>
              <a:latin typeface="Arial"/>
              <a:ea typeface="Arial"/>
              <a:cs typeface="Arial"/>
              <a:sym typeface="Arial"/>
            </a:endParaRPr>
          </a:p>
        </p:txBody>
      </p:sp>
      <p:sp>
        <p:nvSpPr>
          <p:cNvPr id="299" name="Google Shape;299;p13"/>
          <p:cNvSpPr txBox="1"/>
          <p:nvPr/>
        </p:nvSpPr>
        <p:spPr>
          <a:xfrm>
            <a:off x="546893" y="4615617"/>
            <a:ext cx="8119872" cy="914400"/>
          </a:xfrm>
          <a:prstGeom prst="rect">
            <a:avLst/>
          </a:prstGeom>
          <a:noFill/>
          <a:ln>
            <a:noFill/>
          </a:ln>
        </p:spPr>
        <p:txBody>
          <a:bodyPr anchorCtr="0" anchor="t" bIns="0" lIns="0" spcFirstLastPara="1" rIns="0" wrap="square" tIns="0">
            <a:noAutofit/>
          </a:bodyPr>
          <a:lstStyle/>
          <a:p>
            <a:pPr indent="-177800" lvl="0" marL="177800" marR="0" rtl="0" algn="l">
              <a:lnSpc>
                <a:spcPct val="128571"/>
              </a:lnSpc>
              <a:spcBef>
                <a:spcPts val="0"/>
              </a:spcBef>
              <a:spcAft>
                <a:spcPts val="0"/>
              </a:spcAft>
              <a:buClr>
                <a:srgbClr val="262626"/>
              </a:buClr>
              <a:buSzPts val="1470"/>
              <a:buFont typeface="Arial"/>
              <a:buChar char="•"/>
            </a:pPr>
            <a:r>
              <a:rPr lang="en-US" sz="1400">
                <a:solidFill>
                  <a:srgbClr val="262626"/>
                </a:solidFill>
                <a:latin typeface="Arial"/>
                <a:ea typeface="Arial"/>
                <a:cs typeface="Arial"/>
                <a:sym typeface="Arial"/>
              </a:rPr>
              <a:t>Nhập tất cả các bảng từ cơ sở dữ liệu </a:t>
            </a:r>
            <a:r>
              <a:rPr b="1" lang="en-US" sz="1400">
                <a:solidFill>
                  <a:srgbClr val="262626"/>
                </a:solidFill>
                <a:latin typeface="Arial"/>
                <a:ea typeface="Arial"/>
                <a:cs typeface="Arial"/>
                <a:sym typeface="Arial"/>
              </a:rPr>
              <a:t>thử nghiệm</a:t>
            </a:r>
            <a:endParaRPr b="1" sz="1400">
              <a:solidFill>
                <a:srgbClr val="262626"/>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9" name="Shape 3349"/>
        <p:cNvGrpSpPr/>
        <p:nvPr/>
      </p:nvGrpSpPr>
      <p:grpSpPr>
        <a:xfrm>
          <a:off x="0" y="0"/>
          <a:ext cx="0" cy="0"/>
          <a:chOff x="0" y="0"/>
          <a:chExt cx="0" cy="0"/>
        </a:xfrm>
      </p:grpSpPr>
      <p:sp>
        <p:nvSpPr>
          <p:cNvPr id="3350" name="Google Shape;3350;p13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351" name="Google Shape;3351;p13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Xác định bộ xử lý node chính</a:t>
            </a:r>
            <a:endParaRPr/>
          </a:p>
        </p:txBody>
      </p:sp>
      <p:sp>
        <p:nvSpPr>
          <p:cNvPr id="3352" name="Google Shape;3352;p13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353" name="Google Shape;3353;p13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chỉ có Nút chính sẽ thực thi sẽ được biểu thị bằng chữ "P" bên cạnh biểu tượng bộ xử lý</a:t>
            </a:r>
            <a:endParaRPr/>
          </a:p>
          <a:p>
            <a:pPr indent="-177800" lvl="0" marL="177800" rtl="0" algn="l">
              <a:lnSpc>
                <a:spcPct val="128571"/>
              </a:lnSpc>
              <a:spcBef>
                <a:spcPts val="1000"/>
              </a:spcBef>
              <a:spcAft>
                <a:spcPts val="0"/>
              </a:spcAft>
              <a:buClr>
                <a:srgbClr val="262626"/>
              </a:buClr>
              <a:buSzPts val="1400"/>
              <a:buFont typeface="Arial"/>
              <a:buChar char="•"/>
            </a:pPr>
            <a:r>
              <a:rPr lang="en-US"/>
              <a:t>Chúng tôi cũng có thể xác định chúng từ trang Tóm tắt từ Menu Toàn cầu</a:t>
            </a:r>
            <a:endParaRPr/>
          </a:p>
        </p:txBody>
      </p:sp>
      <p:grpSp>
        <p:nvGrpSpPr>
          <p:cNvPr id="3354" name="Google Shape;3354;p132"/>
          <p:cNvGrpSpPr/>
          <p:nvPr/>
        </p:nvGrpSpPr>
        <p:grpSpPr>
          <a:xfrm>
            <a:off x="612723" y="3301608"/>
            <a:ext cx="8633417" cy="2451389"/>
            <a:chOff x="612723" y="3140968"/>
            <a:chExt cx="8633417" cy="2451389"/>
          </a:xfrm>
        </p:grpSpPr>
        <p:pic>
          <p:nvPicPr>
            <p:cNvPr id="3355" name="Google Shape;3355;p132"/>
            <p:cNvPicPr preferRelativeResize="0"/>
            <p:nvPr/>
          </p:nvPicPr>
          <p:blipFill rotWithShape="1">
            <a:blip r:embed="rId3">
              <a:alphaModFix/>
            </a:blip>
            <a:srcRect b="0" l="0" r="0" t="0"/>
            <a:stretch/>
          </p:blipFill>
          <p:spPr>
            <a:xfrm>
              <a:off x="612723" y="3191549"/>
              <a:ext cx="3928595" cy="2400808"/>
            </a:xfrm>
            <a:prstGeom prst="rect">
              <a:avLst/>
            </a:prstGeom>
            <a:noFill/>
            <a:ln>
              <a:noFill/>
            </a:ln>
          </p:spPr>
        </p:pic>
        <p:pic>
          <p:nvPicPr>
            <p:cNvPr id="3356" name="Google Shape;3356;p132"/>
            <p:cNvPicPr preferRelativeResize="0"/>
            <p:nvPr/>
          </p:nvPicPr>
          <p:blipFill rotWithShape="1">
            <a:blip r:embed="rId4">
              <a:alphaModFix/>
            </a:blip>
            <a:srcRect b="0" l="0" r="0" t="0"/>
            <a:stretch/>
          </p:blipFill>
          <p:spPr>
            <a:xfrm>
              <a:off x="5101387" y="3140968"/>
              <a:ext cx="4144753" cy="2451389"/>
            </a:xfrm>
            <a:prstGeom prst="rect">
              <a:avLst/>
            </a:prstGeom>
            <a:noFill/>
            <a:ln>
              <a:noFill/>
            </a:ln>
          </p:spPr>
        </p:pic>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1" name="Shape 3361"/>
        <p:cNvGrpSpPr/>
        <p:nvPr/>
      </p:nvGrpSpPr>
      <p:grpSpPr>
        <a:xfrm>
          <a:off x="0" y="0"/>
          <a:ext cx="0" cy="0"/>
          <a:chOff x="0" y="0"/>
          <a:chExt cx="0" cy="0"/>
        </a:xfrm>
      </p:grpSpPr>
      <p:sp>
        <p:nvSpPr>
          <p:cNvPr id="3362" name="Google Shape;3362;p13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363" name="Google Shape;3363;p13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Menu tab THUỘC TÍNH (PROPERTIES)</a:t>
            </a:r>
            <a:endParaRPr/>
          </a:p>
        </p:txBody>
      </p:sp>
      <p:sp>
        <p:nvSpPr>
          <p:cNvPr id="3364" name="Google Shape;3364;p13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365" name="Google Shape;3365;p133"/>
          <p:cNvSpPr txBox="1"/>
          <p:nvPr>
            <p:ph idx="4" type="body"/>
          </p:nvPr>
        </p:nvSpPr>
        <p:spPr>
          <a:xfrm>
            <a:off x="535872" y="2226568"/>
            <a:ext cx="4016031"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Mỗi bộ xử lý sẽ có các thuộc tính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Định cấu hình hành vi dành riêng cho bộ xử lý</a:t>
            </a:r>
            <a:endParaRPr/>
          </a:p>
          <a:p>
            <a:pPr indent="-182563" lvl="1" marL="360363" rtl="0" algn="l">
              <a:lnSpc>
                <a:spcPct val="138461"/>
              </a:lnSpc>
              <a:spcBef>
                <a:spcPts val="500"/>
              </a:spcBef>
              <a:spcAft>
                <a:spcPts val="0"/>
              </a:spcAft>
              <a:buClr>
                <a:srgbClr val="262626"/>
              </a:buClr>
              <a:buSzPts val="1040"/>
              <a:buChar char="•"/>
            </a:pPr>
            <a:r>
              <a:rPr lang="en-US"/>
              <a:t>Ví dụ, Bộ xử lý GetFile có các cài đặt cho vị trí của thư mục, bộ lọc tệp, tệp ẩn, v.v.</a:t>
            </a:r>
            <a:endParaRPr/>
          </a:p>
          <a:p>
            <a:pPr indent="-177800" lvl="0" marL="177800" rtl="0" algn="l">
              <a:lnSpc>
                <a:spcPct val="128571"/>
              </a:lnSpc>
              <a:spcBef>
                <a:spcPts val="1000"/>
              </a:spcBef>
              <a:spcAft>
                <a:spcPts val="0"/>
              </a:spcAft>
              <a:buClr>
                <a:srgbClr val="262626"/>
              </a:buClr>
              <a:buSzPts val="1400"/>
              <a:buFont typeface="Arial"/>
              <a:buChar char="•"/>
            </a:pPr>
            <a:r>
              <a:rPr lang="en-US"/>
              <a:t>Tất cả các thuộc tính nằm trong cặp Khóa - Giá trị</a:t>
            </a:r>
            <a:endParaRPr/>
          </a:p>
          <a:p>
            <a:pPr indent="-182563" lvl="1" marL="360363" rtl="0" algn="l">
              <a:lnSpc>
                <a:spcPct val="138461"/>
              </a:lnSpc>
              <a:spcBef>
                <a:spcPts val="500"/>
              </a:spcBef>
              <a:spcAft>
                <a:spcPts val="0"/>
              </a:spcAft>
              <a:buClr>
                <a:srgbClr val="262626"/>
              </a:buClr>
              <a:buSzPts val="1040"/>
              <a:buChar char="•"/>
            </a:pPr>
            <a:r>
              <a:rPr lang="en-US"/>
              <a:t>Nhấp để sửa đổi Giá trị</a:t>
            </a:r>
            <a:endParaRPr/>
          </a:p>
          <a:p>
            <a:pPr indent="-177800" lvl="0" marL="177800" rtl="0" algn="l">
              <a:lnSpc>
                <a:spcPct val="128571"/>
              </a:lnSpc>
              <a:spcBef>
                <a:spcPts val="1000"/>
              </a:spcBef>
              <a:spcAft>
                <a:spcPts val="0"/>
              </a:spcAft>
              <a:buClr>
                <a:srgbClr val="262626"/>
              </a:buClr>
              <a:buSzPts val="1400"/>
              <a:buFont typeface="Arial"/>
              <a:buChar char="•"/>
            </a:pPr>
            <a:r>
              <a:rPr lang="en-US"/>
              <a:t>Người dùng cũng có thể đặt các thuộc tính tùy chỉnh bằng dấu hiệu</a:t>
            </a:r>
            <a:endParaRPr/>
          </a:p>
          <a:p>
            <a:pPr indent="-182563" lvl="1" marL="360363" rtl="0" algn="l">
              <a:lnSpc>
                <a:spcPct val="138461"/>
              </a:lnSpc>
              <a:spcBef>
                <a:spcPts val="500"/>
              </a:spcBef>
              <a:spcAft>
                <a:spcPts val="0"/>
              </a:spcAft>
              <a:buClr>
                <a:srgbClr val="262626"/>
              </a:buClr>
              <a:buSzPts val="1040"/>
              <a:buChar char="•"/>
            </a:pPr>
            <a:r>
              <a:rPr lang="en-US"/>
              <a:t>Mọi thuộc tính tùy chỉnh sẽ có thể truy cập được bởi các bộ xử lý xuôi dòng dưới dạng thuộc tính</a:t>
            </a:r>
            <a:endParaRPr/>
          </a:p>
        </p:txBody>
      </p:sp>
      <p:grpSp>
        <p:nvGrpSpPr>
          <p:cNvPr id="3366" name="Google Shape;3366;p133"/>
          <p:cNvGrpSpPr/>
          <p:nvPr/>
        </p:nvGrpSpPr>
        <p:grpSpPr>
          <a:xfrm>
            <a:off x="4575372" y="2233613"/>
            <a:ext cx="4757028" cy="3321616"/>
            <a:chOff x="4847876" y="2683768"/>
            <a:chExt cx="4757028" cy="3321616"/>
          </a:xfrm>
        </p:grpSpPr>
        <p:pic>
          <p:nvPicPr>
            <p:cNvPr id="3367" name="Google Shape;3367;p133"/>
            <p:cNvPicPr preferRelativeResize="0"/>
            <p:nvPr/>
          </p:nvPicPr>
          <p:blipFill rotWithShape="1">
            <a:blip r:embed="rId3">
              <a:alphaModFix/>
            </a:blip>
            <a:srcRect b="0" l="0" r="0" t="0"/>
            <a:stretch/>
          </p:blipFill>
          <p:spPr>
            <a:xfrm>
              <a:off x="4847876" y="2683768"/>
              <a:ext cx="4757028" cy="3321616"/>
            </a:xfrm>
            <a:prstGeom prst="rect">
              <a:avLst/>
            </a:prstGeom>
            <a:noFill/>
            <a:ln>
              <a:noFill/>
            </a:ln>
          </p:spPr>
        </p:pic>
        <p:sp>
          <p:nvSpPr>
            <p:cNvPr id="3368" name="Google Shape;3368;p133"/>
            <p:cNvSpPr/>
            <p:nvPr/>
          </p:nvSpPr>
          <p:spPr>
            <a:xfrm>
              <a:off x="9258497" y="3467352"/>
              <a:ext cx="282290" cy="326173"/>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369" name="Google Shape;3369;p133"/>
          <p:cNvPicPr preferRelativeResize="0"/>
          <p:nvPr/>
        </p:nvPicPr>
        <p:blipFill rotWithShape="1">
          <a:blip r:embed="rId4">
            <a:alphaModFix/>
          </a:blip>
          <a:srcRect b="0" l="0" r="0" t="0"/>
          <a:stretch/>
        </p:blipFill>
        <p:spPr>
          <a:xfrm>
            <a:off x="2395206" y="4512381"/>
            <a:ext cx="297361" cy="28886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4" name="Shape 3374"/>
        <p:cNvGrpSpPr/>
        <p:nvPr/>
      </p:nvGrpSpPr>
      <p:grpSpPr>
        <a:xfrm>
          <a:off x="0" y="0"/>
          <a:ext cx="0" cy="0"/>
          <a:chOff x="0" y="0"/>
          <a:chExt cx="0" cy="0"/>
        </a:xfrm>
      </p:grpSpPr>
      <p:sp>
        <p:nvSpPr>
          <p:cNvPr id="3375" name="Google Shape;3375;p13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376" name="Google Shape;3376;p13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giá trị thuộc tính</a:t>
            </a:r>
            <a:endParaRPr/>
          </a:p>
        </p:txBody>
      </p:sp>
      <p:sp>
        <p:nvSpPr>
          <p:cNvPr id="3377" name="Google Shape;3377;p13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378" name="Google Shape;3378;p13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số thuộc tính được nhập trực tiếp bởi người dùng</a:t>
            </a:r>
            <a:endParaRPr/>
          </a:p>
          <a:p>
            <a:pPr indent="-177800" lvl="0" marL="177800" rtl="0" algn="l">
              <a:lnSpc>
                <a:spcPct val="128571"/>
              </a:lnSpc>
              <a:spcBef>
                <a:spcPts val="1000"/>
              </a:spcBef>
              <a:spcAft>
                <a:spcPts val="0"/>
              </a:spcAft>
              <a:buClr>
                <a:srgbClr val="262626"/>
              </a:buClr>
              <a:buSzPts val="1400"/>
              <a:buFont typeface="Arial"/>
              <a:buChar char="•"/>
            </a:pPr>
            <a:r>
              <a:rPr lang="en-US"/>
              <a:t>Một số sẽ có cửa sổ bật lên để chọn thuộc tính</a:t>
            </a:r>
            <a:endParaRPr/>
          </a:p>
        </p:txBody>
      </p:sp>
      <p:pic>
        <p:nvPicPr>
          <p:cNvPr id="3379" name="Google Shape;3379;p134"/>
          <p:cNvPicPr preferRelativeResize="0"/>
          <p:nvPr/>
        </p:nvPicPr>
        <p:blipFill rotWithShape="1">
          <a:blip r:embed="rId3">
            <a:alphaModFix/>
          </a:blip>
          <a:srcRect b="0" l="0" r="0" t="0"/>
          <a:stretch/>
        </p:blipFill>
        <p:spPr>
          <a:xfrm>
            <a:off x="5036087" y="3140968"/>
            <a:ext cx="3956607" cy="2762718"/>
          </a:xfrm>
          <a:prstGeom prst="rect">
            <a:avLst/>
          </a:prstGeom>
          <a:noFill/>
          <a:ln>
            <a:noFill/>
          </a:ln>
        </p:spPr>
      </p:pic>
      <p:pic>
        <p:nvPicPr>
          <p:cNvPr id="3380" name="Google Shape;3380;p134"/>
          <p:cNvPicPr preferRelativeResize="0"/>
          <p:nvPr/>
        </p:nvPicPr>
        <p:blipFill rotWithShape="1">
          <a:blip r:embed="rId4">
            <a:alphaModFix/>
          </a:blip>
          <a:srcRect b="0" l="0" r="0" t="0"/>
          <a:stretch/>
        </p:blipFill>
        <p:spPr>
          <a:xfrm>
            <a:off x="739775" y="3140968"/>
            <a:ext cx="3956607" cy="2762718"/>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13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387" name="Google Shape;3387;p13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Menu Tab BÌNH LUẬN (COMMENTS)</a:t>
            </a:r>
            <a:endParaRPr/>
          </a:p>
        </p:txBody>
      </p:sp>
      <p:sp>
        <p:nvSpPr>
          <p:cNvPr id="3388" name="Google Shape;3388;p13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389" name="Google Shape;3389;p135"/>
          <p:cNvSpPr txBox="1"/>
          <p:nvPr>
            <p:ph idx="4" type="body"/>
          </p:nvPr>
        </p:nvSpPr>
        <p:spPr>
          <a:xfrm>
            <a:off x="535872" y="2226568"/>
            <a:ext cx="3845209"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Người dùng có thể thêm bất kỳ nhận xét dạng tự do nào phù hợp với luồng dữ liệu hiện tại và Bộ xử lý</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là tùy chọn</a:t>
            </a:r>
            <a:endParaRPr/>
          </a:p>
        </p:txBody>
      </p:sp>
      <p:pic>
        <p:nvPicPr>
          <p:cNvPr id="3390" name="Google Shape;3390;p135"/>
          <p:cNvPicPr preferRelativeResize="0"/>
          <p:nvPr/>
        </p:nvPicPr>
        <p:blipFill rotWithShape="1">
          <a:blip r:embed="rId3">
            <a:alphaModFix/>
          </a:blip>
          <a:srcRect b="0" l="0" r="0" t="0"/>
          <a:stretch/>
        </p:blipFill>
        <p:spPr>
          <a:xfrm>
            <a:off x="4575372" y="2233613"/>
            <a:ext cx="4757028" cy="332161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5" name="Shape 3395"/>
        <p:cNvGrpSpPr/>
        <p:nvPr/>
      </p:nvGrpSpPr>
      <p:grpSpPr>
        <a:xfrm>
          <a:off x="0" y="0"/>
          <a:ext cx="0" cy="0"/>
          <a:chOff x="0" y="0"/>
          <a:chExt cx="0" cy="0"/>
        </a:xfrm>
      </p:grpSpPr>
      <p:sp>
        <p:nvSpPr>
          <p:cNvPr id="3396" name="Google Shape;3396;p13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397" name="Google Shape;3397;p13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Kết nối các thành phần</a:t>
            </a:r>
            <a:endParaRPr/>
          </a:p>
        </p:txBody>
      </p:sp>
      <p:sp>
        <p:nvSpPr>
          <p:cNvPr id="3398" name="Google Shape;3398;p13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399" name="Google Shape;3399;p136"/>
          <p:cNvSpPr txBox="1"/>
          <p:nvPr>
            <p:ph idx="4" type="body"/>
          </p:nvPr>
        </p:nvSpPr>
        <p:spPr>
          <a:xfrm>
            <a:off x="535872" y="2226568"/>
            <a:ext cx="2810229"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Kết nối hai Bộ xử lý với Kết nối</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Di chuột vào giữa Bộ xử lý cho đến khi biểu tượng Kết nối       xuất hiện</a:t>
            </a:r>
            <a:endParaRPr/>
          </a:p>
          <a:p>
            <a:pPr indent="-177800" lvl="0" marL="177800" rtl="0" algn="l">
              <a:lnSpc>
                <a:spcPct val="128571"/>
              </a:lnSpc>
              <a:spcBef>
                <a:spcPts val="1000"/>
              </a:spcBef>
              <a:spcAft>
                <a:spcPts val="0"/>
              </a:spcAft>
              <a:buClr>
                <a:srgbClr val="262626"/>
              </a:buClr>
              <a:buSzPts val="1400"/>
              <a:buFont typeface="Arial"/>
              <a:buChar char="•"/>
            </a:pPr>
            <a:r>
              <a:rPr lang="en-US"/>
              <a:t>Nhấp và kéo biểu tượng Kết nối đến Bộ xử lý xuôi dòng</a:t>
            </a:r>
            <a:endParaRPr/>
          </a:p>
        </p:txBody>
      </p:sp>
      <p:pic>
        <p:nvPicPr>
          <p:cNvPr id="3400" name="Google Shape;3400;p136"/>
          <p:cNvPicPr preferRelativeResize="0"/>
          <p:nvPr/>
        </p:nvPicPr>
        <p:blipFill rotWithShape="1">
          <a:blip r:embed="rId3">
            <a:alphaModFix/>
          </a:blip>
          <a:srcRect b="0" l="0" r="0" t="0"/>
          <a:stretch/>
        </p:blipFill>
        <p:spPr>
          <a:xfrm>
            <a:off x="2794258" y="3140968"/>
            <a:ext cx="416842" cy="360000"/>
          </a:xfrm>
          <a:prstGeom prst="rect">
            <a:avLst/>
          </a:prstGeom>
          <a:noFill/>
          <a:ln>
            <a:noFill/>
          </a:ln>
        </p:spPr>
      </p:pic>
      <p:pic>
        <p:nvPicPr>
          <p:cNvPr id="3401" name="Google Shape;3401;p136"/>
          <p:cNvPicPr preferRelativeResize="0"/>
          <p:nvPr/>
        </p:nvPicPr>
        <p:blipFill rotWithShape="1">
          <a:blip r:embed="rId4">
            <a:alphaModFix/>
          </a:blip>
          <a:srcRect b="0" l="0" r="0" t="0"/>
          <a:stretch/>
        </p:blipFill>
        <p:spPr>
          <a:xfrm>
            <a:off x="4422181" y="2720667"/>
            <a:ext cx="4635500" cy="18161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sp>
        <p:nvSpPr>
          <p:cNvPr id="3407" name="Google Shape;3407;p137"/>
          <p:cNvSpPr txBox="1"/>
          <p:nvPr>
            <p:ph idx="1" type="body"/>
          </p:nvPr>
        </p:nvSpPr>
        <p:spPr>
          <a:xfrm>
            <a:off x="449612" y="447880"/>
            <a:ext cx="5523000" cy="27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408" name="Google Shape;3408;p137"/>
          <p:cNvSpPr txBox="1"/>
          <p:nvPr>
            <p:ph idx="2" type="body"/>
          </p:nvPr>
        </p:nvSpPr>
        <p:spPr>
          <a:xfrm>
            <a:off x="535872" y="1523052"/>
            <a:ext cx="8796600" cy="49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Configure Connection Details Tab</a:t>
            </a:r>
            <a:endParaRPr/>
          </a:p>
        </p:txBody>
      </p:sp>
      <p:sp>
        <p:nvSpPr>
          <p:cNvPr id="3409" name="Google Shape;3409;p13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410" name="Google Shape;3410;p137"/>
          <p:cNvSpPr txBox="1"/>
          <p:nvPr>
            <p:ph idx="4" type="body"/>
          </p:nvPr>
        </p:nvSpPr>
        <p:spPr>
          <a:xfrm>
            <a:off x="535872" y="2226568"/>
            <a:ext cx="87966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Chọn Mối quan hệ mà kết nối vận chuyển FlowFiles</a:t>
            </a:r>
            <a:endParaRPr/>
          </a:p>
        </p:txBody>
      </p:sp>
      <p:grpSp>
        <p:nvGrpSpPr>
          <p:cNvPr id="3411" name="Google Shape;3411;p137"/>
          <p:cNvGrpSpPr/>
          <p:nvPr/>
        </p:nvGrpSpPr>
        <p:grpSpPr>
          <a:xfrm>
            <a:off x="2111495" y="3140968"/>
            <a:ext cx="5472761" cy="2761974"/>
            <a:chOff x="2111495" y="3648146"/>
            <a:chExt cx="5472761" cy="2761974"/>
          </a:xfrm>
        </p:grpSpPr>
        <p:grpSp>
          <p:nvGrpSpPr>
            <p:cNvPr id="3412" name="Google Shape;3412;p137"/>
            <p:cNvGrpSpPr/>
            <p:nvPr/>
          </p:nvGrpSpPr>
          <p:grpSpPr>
            <a:xfrm>
              <a:off x="2111495" y="3648146"/>
              <a:ext cx="5472761" cy="2761974"/>
              <a:chOff x="1854795" y="3623432"/>
              <a:chExt cx="5472761" cy="2761974"/>
            </a:xfrm>
          </p:grpSpPr>
          <p:pic>
            <p:nvPicPr>
              <p:cNvPr id="3413" name="Google Shape;3413;p137"/>
              <p:cNvPicPr preferRelativeResize="0"/>
              <p:nvPr/>
            </p:nvPicPr>
            <p:blipFill rotWithShape="1">
              <a:blip r:embed="rId3">
                <a:alphaModFix/>
              </a:blip>
              <a:srcRect b="44794" l="0" r="0" t="0"/>
              <a:stretch/>
            </p:blipFill>
            <p:spPr>
              <a:xfrm>
                <a:off x="1854795" y="3623432"/>
                <a:ext cx="5472761" cy="2230418"/>
              </a:xfrm>
              <a:prstGeom prst="rect">
                <a:avLst/>
              </a:prstGeom>
              <a:noFill/>
              <a:ln>
                <a:noFill/>
              </a:ln>
            </p:spPr>
          </p:pic>
          <p:pic>
            <p:nvPicPr>
              <p:cNvPr id="3414" name="Google Shape;3414;p137"/>
              <p:cNvPicPr preferRelativeResize="0"/>
              <p:nvPr/>
            </p:nvPicPr>
            <p:blipFill rotWithShape="1">
              <a:blip r:embed="rId3">
                <a:alphaModFix/>
              </a:blip>
              <a:srcRect b="-4138" l="0" r="0" t="90986"/>
              <a:stretch/>
            </p:blipFill>
            <p:spPr>
              <a:xfrm>
                <a:off x="1854795" y="5854066"/>
                <a:ext cx="5472761" cy="531340"/>
              </a:xfrm>
              <a:prstGeom prst="rect">
                <a:avLst/>
              </a:prstGeom>
              <a:noFill/>
              <a:ln>
                <a:noFill/>
              </a:ln>
            </p:spPr>
          </p:pic>
        </p:grpSp>
        <p:sp>
          <p:nvSpPr>
            <p:cNvPr id="3415" name="Google Shape;3415;p137"/>
            <p:cNvSpPr/>
            <p:nvPr/>
          </p:nvSpPr>
          <p:spPr>
            <a:xfrm>
              <a:off x="2111495" y="5147752"/>
              <a:ext cx="977700" cy="730800"/>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0" name="Shape 3420"/>
        <p:cNvGrpSpPr/>
        <p:nvPr/>
      </p:nvGrpSpPr>
      <p:grpSpPr>
        <a:xfrm>
          <a:off x="0" y="0"/>
          <a:ext cx="0" cy="0"/>
          <a:chOff x="0" y="0"/>
          <a:chExt cx="0" cy="0"/>
        </a:xfrm>
      </p:grpSpPr>
      <p:sp>
        <p:nvSpPr>
          <p:cNvPr id="3421" name="Google Shape;3421;p13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422" name="Google Shape;3422;p13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Configure Connection Settings Tab</a:t>
            </a:r>
            <a:endParaRPr/>
          </a:p>
        </p:txBody>
      </p:sp>
      <p:sp>
        <p:nvSpPr>
          <p:cNvPr id="3423" name="Google Shape;3423;p13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424" name="Google Shape;3424;p138"/>
          <p:cNvSpPr txBox="1"/>
          <p:nvPr>
            <p:ph idx="4" type="body"/>
          </p:nvPr>
        </p:nvSpPr>
        <p:spPr>
          <a:xfrm>
            <a:off x="535872" y="2226568"/>
            <a:ext cx="4618932"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Tên kết nối</a:t>
            </a:r>
            <a:endParaRPr/>
          </a:p>
          <a:p>
            <a:pPr indent="-177800" lvl="0" marL="177800" rtl="0" algn="l">
              <a:lnSpc>
                <a:spcPct val="128571"/>
              </a:lnSpc>
              <a:spcBef>
                <a:spcPts val="1000"/>
              </a:spcBef>
              <a:spcAft>
                <a:spcPts val="0"/>
              </a:spcAft>
              <a:buClr>
                <a:srgbClr val="262626"/>
              </a:buClr>
              <a:buSzPts val="1400"/>
              <a:buFont typeface="Arial"/>
              <a:buChar char="•"/>
            </a:pPr>
            <a:r>
              <a:rPr lang="en-US"/>
              <a:t>FlowFile hết hạn</a:t>
            </a:r>
            <a:endParaRPr/>
          </a:p>
          <a:p>
            <a:pPr indent="-182563" lvl="1" marL="360363" rtl="0" algn="l">
              <a:lnSpc>
                <a:spcPct val="138461"/>
              </a:lnSpc>
              <a:spcBef>
                <a:spcPts val="500"/>
              </a:spcBef>
              <a:spcAft>
                <a:spcPts val="0"/>
              </a:spcAft>
              <a:buClr>
                <a:srgbClr val="262626"/>
              </a:buClr>
              <a:buSzPts val="1040"/>
              <a:buChar char="•"/>
            </a:pPr>
            <a:r>
              <a:rPr lang="en-US"/>
              <a:t>FlowFiles có thể tồn tại trong bao lâu?</a:t>
            </a:r>
            <a:endParaRPr/>
          </a:p>
          <a:p>
            <a:pPr indent="-177800" lvl="0" marL="177800" rtl="0" algn="l">
              <a:lnSpc>
                <a:spcPct val="128571"/>
              </a:lnSpc>
              <a:spcBef>
                <a:spcPts val="1000"/>
              </a:spcBef>
              <a:spcAft>
                <a:spcPts val="0"/>
              </a:spcAft>
              <a:buClr>
                <a:srgbClr val="262626"/>
              </a:buClr>
              <a:buSzPts val="1400"/>
              <a:buFont typeface="Arial"/>
              <a:buChar char="•"/>
            </a:pPr>
            <a:r>
              <a:rPr lang="en-US"/>
              <a:t>Chính sách áp lực trở lại</a:t>
            </a:r>
            <a:endParaRPr/>
          </a:p>
          <a:p>
            <a:pPr indent="-182563" lvl="1" marL="360363" rtl="0" algn="l">
              <a:lnSpc>
                <a:spcPct val="138461"/>
              </a:lnSpc>
              <a:spcBef>
                <a:spcPts val="500"/>
              </a:spcBef>
              <a:spcAft>
                <a:spcPts val="0"/>
              </a:spcAft>
              <a:buClr>
                <a:srgbClr val="262626"/>
              </a:buClr>
              <a:buSzPts val="1040"/>
              <a:buChar char="•"/>
            </a:pPr>
            <a:r>
              <a:rPr lang="en-US"/>
              <a:t>Khi nào chúng ta yêu cầu upstream ngừng gửi FlowFiles?</a:t>
            </a:r>
            <a:endParaRPr/>
          </a:p>
          <a:p>
            <a:pPr indent="-177800" lvl="0" marL="177800" rtl="0" algn="l">
              <a:lnSpc>
                <a:spcPct val="128571"/>
              </a:lnSpc>
              <a:spcBef>
                <a:spcPts val="1000"/>
              </a:spcBef>
              <a:spcAft>
                <a:spcPts val="0"/>
              </a:spcAft>
              <a:buClr>
                <a:srgbClr val="262626"/>
              </a:buClr>
              <a:buSzPts val="1400"/>
              <a:buFont typeface="Arial"/>
              <a:buChar char="•"/>
            </a:pPr>
            <a:r>
              <a:rPr lang="en-US"/>
              <a:t>Chính sách cân bằng tải</a:t>
            </a:r>
            <a:endParaRPr/>
          </a:p>
          <a:p>
            <a:pPr indent="-182563" lvl="1" marL="360363" rtl="0" algn="l">
              <a:lnSpc>
                <a:spcPct val="138461"/>
              </a:lnSpc>
              <a:spcBef>
                <a:spcPts val="500"/>
              </a:spcBef>
              <a:spcAft>
                <a:spcPts val="0"/>
              </a:spcAft>
              <a:buClr>
                <a:srgbClr val="262626"/>
              </a:buClr>
              <a:buSzPts val="1040"/>
              <a:buChar char="•"/>
            </a:pPr>
            <a:r>
              <a:rPr lang="en-US"/>
              <a:t>Làm cách nào để chúng tôi phân phối FlowFiles trên cụm?</a:t>
            </a:r>
            <a:endParaRPr/>
          </a:p>
          <a:p>
            <a:pPr indent="-177800" lvl="0" marL="177800" rtl="0" algn="l">
              <a:lnSpc>
                <a:spcPct val="128571"/>
              </a:lnSpc>
              <a:spcBef>
                <a:spcPts val="1000"/>
              </a:spcBef>
              <a:spcAft>
                <a:spcPts val="0"/>
              </a:spcAft>
              <a:buClr>
                <a:srgbClr val="262626"/>
              </a:buClr>
              <a:buSzPts val="1400"/>
              <a:buFont typeface="Arial"/>
              <a:buChar char="•"/>
            </a:pPr>
            <a:r>
              <a:rPr lang="en-US"/>
              <a:t>Chính sách ưu tiên</a:t>
            </a:r>
            <a:endParaRPr/>
          </a:p>
          <a:p>
            <a:pPr indent="-182563" lvl="1" marL="360363" rtl="0" algn="l">
              <a:lnSpc>
                <a:spcPct val="138461"/>
              </a:lnSpc>
              <a:spcBef>
                <a:spcPts val="500"/>
              </a:spcBef>
              <a:spcAft>
                <a:spcPts val="0"/>
              </a:spcAft>
              <a:buClr>
                <a:srgbClr val="262626"/>
              </a:buClr>
              <a:buSzPts val="1040"/>
              <a:buChar char="•"/>
            </a:pPr>
            <a:r>
              <a:rPr lang="en-US"/>
              <a:t>FlowFile nào nhận được dịch vụ ưu tiên?</a:t>
            </a:r>
            <a:endParaRPr/>
          </a:p>
        </p:txBody>
      </p:sp>
      <p:pic>
        <p:nvPicPr>
          <p:cNvPr id="3425" name="Google Shape;3425;p138"/>
          <p:cNvPicPr preferRelativeResize="0"/>
          <p:nvPr/>
        </p:nvPicPr>
        <p:blipFill rotWithShape="1">
          <a:blip r:embed="rId3">
            <a:alphaModFix/>
          </a:blip>
          <a:srcRect b="0" l="0" r="0" t="0"/>
          <a:stretch/>
        </p:blipFill>
        <p:spPr>
          <a:xfrm>
            <a:off x="5115343" y="2233613"/>
            <a:ext cx="4254785" cy="3140967"/>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0" name="Shape 3430"/>
        <p:cNvGrpSpPr/>
        <p:nvPr/>
      </p:nvGrpSpPr>
      <p:grpSpPr>
        <a:xfrm>
          <a:off x="0" y="0"/>
          <a:ext cx="0" cy="0"/>
          <a:chOff x="0" y="0"/>
          <a:chExt cx="0" cy="0"/>
        </a:xfrm>
      </p:grpSpPr>
      <p:sp>
        <p:nvSpPr>
          <p:cNvPr id="3431" name="Google Shape;3431;p13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432" name="Google Shape;3432;p13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Xác thực bộ xử lý</a:t>
            </a:r>
            <a:endParaRPr/>
          </a:p>
        </p:txBody>
      </p:sp>
      <p:sp>
        <p:nvSpPr>
          <p:cNvPr id="3433" name="Google Shape;3433;p13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434" name="Google Shape;3434;p13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Trước khi khởi động Bộ xử lý, nó phải được xác thực</a:t>
            </a:r>
            <a:endParaRPr/>
          </a:p>
          <a:p>
            <a:pPr indent="-182563" lvl="1" marL="360363" rtl="0" algn="l">
              <a:lnSpc>
                <a:spcPct val="138461"/>
              </a:lnSpc>
              <a:spcBef>
                <a:spcPts val="500"/>
              </a:spcBef>
              <a:spcAft>
                <a:spcPts val="0"/>
              </a:spcAft>
              <a:buClr>
                <a:srgbClr val="262626"/>
              </a:buClr>
              <a:buSzPts val="1040"/>
              <a:buChar char="•"/>
            </a:pPr>
            <a:r>
              <a:rPr lang="en-US"/>
              <a:t>Chỉ báo trạng thái cảnh báo màu vàng       cho bộ xử lý không hợp lệ</a:t>
            </a:r>
            <a:endParaRPr/>
          </a:p>
          <a:p>
            <a:pPr indent="-182563" lvl="1" marL="360363" rtl="0" algn="l">
              <a:lnSpc>
                <a:spcPct val="138461"/>
              </a:lnSpc>
              <a:spcBef>
                <a:spcPts val="500"/>
              </a:spcBef>
              <a:spcAft>
                <a:spcPts val="0"/>
              </a:spcAft>
              <a:buClr>
                <a:srgbClr val="262626"/>
              </a:buClr>
              <a:buSzPts val="1040"/>
              <a:buChar char="•"/>
            </a:pPr>
            <a:r>
              <a:rPr lang="en-US"/>
              <a:t>Di chuột qua biểu tượng chỉ báo sẽ hiển thị lỗi xác thực</a:t>
            </a:r>
            <a:endParaRPr/>
          </a:p>
          <a:p>
            <a:pPr indent="-177800" lvl="0" marL="177800" rtl="0" algn="l">
              <a:lnSpc>
                <a:spcPct val="128571"/>
              </a:lnSpc>
              <a:spcBef>
                <a:spcPts val="1000"/>
              </a:spcBef>
              <a:spcAft>
                <a:spcPts val="0"/>
              </a:spcAft>
              <a:buClr>
                <a:srgbClr val="262626"/>
              </a:buClr>
              <a:buSzPts val="1400"/>
              <a:buFont typeface="Arial"/>
              <a:buChar char="•"/>
            </a:pPr>
            <a:r>
              <a:rPr lang="en-US"/>
              <a:t>Khi lỗi được khắc phục, bộ xử lý sẽ chuyển sang trạng thái dừng</a:t>
            </a:r>
            <a:endParaRPr/>
          </a:p>
        </p:txBody>
      </p:sp>
      <p:pic>
        <p:nvPicPr>
          <p:cNvPr id="3435" name="Google Shape;3435;p139"/>
          <p:cNvPicPr preferRelativeResize="0"/>
          <p:nvPr/>
        </p:nvPicPr>
        <p:blipFill rotWithShape="1">
          <a:blip r:embed="rId3">
            <a:alphaModFix/>
          </a:blip>
          <a:srcRect b="0" l="0" r="0" t="0"/>
          <a:stretch/>
        </p:blipFill>
        <p:spPr>
          <a:xfrm>
            <a:off x="3587927" y="2507993"/>
            <a:ext cx="331510" cy="268792"/>
          </a:xfrm>
          <a:prstGeom prst="rect">
            <a:avLst/>
          </a:prstGeom>
          <a:noFill/>
          <a:ln>
            <a:noFill/>
          </a:ln>
        </p:spPr>
      </p:pic>
      <p:pic>
        <p:nvPicPr>
          <p:cNvPr id="3436" name="Google Shape;3436;p139"/>
          <p:cNvPicPr preferRelativeResize="0"/>
          <p:nvPr/>
        </p:nvPicPr>
        <p:blipFill rotWithShape="1">
          <a:blip r:embed="rId4">
            <a:alphaModFix/>
          </a:blip>
          <a:srcRect b="0" l="0" r="0" t="0"/>
          <a:stretch/>
        </p:blipFill>
        <p:spPr>
          <a:xfrm>
            <a:off x="1092200" y="4019954"/>
            <a:ext cx="7721600" cy="1930400"/>
          </a:xfrm>
          <a:prstGeom prst="rect">
            <a:avLst/>
          </a:prstGeom>
          <a:noFill/>
          <a:ln>
            <a:noFill/>
          </a:ln>
        </p:spPr>
      </p:pic>
      <p:sp>
        <p:nvSpPr>
          <p:cNvPr id="3437" name="Google Shape;3437;p139"/>
          <p:cNvSpPr txBox="1"/>
          <p:nvPr/>
        </p:nvSpPr>
        <p:spPr>
          <a:xfrm>
            <a:off x="2141621" y="4552015"/>
            <a:ext cx="6672300" cy="1477200"/>
          </a:xfrm>
          <a:prstGeom prst="rect">
            <a:avLst/>
          </a:prstGeom>
          <a:solidFill>
            <a:schemeClr val="dk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500"/>
              <a:buFont typeface="Arial"/>
              <a:buChar char="•"/>
            </a:pPr>
            <a:r>
              <a:rPr lang="en-US" sz="1500">
                <a:solidFill>
                  <a:schemeClr val="lt1"/>
                </a:solidFill>
                <a:latin typeface="Arial"/>
                <a:ea typeface="Arial"/>
                <a:cs typeface="Arial"/>
                <a:sym typeface="Arial"/>
              </a:rPr>
              <a:t>'Thư mục' không hợp lệ vì Thư mục là bắt buộc</a:t>
            </a:r>
            <a:endParaRPr/>
          </a:p>
          <a:p>
            <a:pPr indent="-285750" lvl="0" marL="285750" marR="0" rtl="0" algn="l">
              <a:spcBef>
                <a:spcPts val="0"/>
              </a:spcBef>
              <a:spcAft>
                <a:spcPts val="0"/>
              </a:spcAft>
              <a:buClr>
                <a:schemeClr val="lt1"/>
              </a:buClr>
              <a:buSzPts val="1500"/>
              <a:buFont typeface="Arial"/>
              <a:buChar char="•"/>
            </a:pPr>
            <a:r>
              <a:rPr lang="en-US" sz="1500">
                <a:solidFill>
                  <a:schemeClr val="lt1"/>
                </a:solidFill>
                <a:latin typeface="Arial"/>
                <a:ea typeface="Arial"/>
                <a:cs typeface="Arial"/>
                <a:sym typeface="Arial"/>
              </a:rPr>
              <a:t>'Thành công của mối quan hệ' không hợp lệ vì 'Thành công' của mối quan hệ không được kết nối với bất kỳ thành phần nào và không tự động chấm dứt</a:t>
            </a:r>
            <a:endParaRPr/>
          </a:p>
          <a:p>
            <a:pPr indent="-285750" lvl="0" marL="285750" marR="0" rtl="0" algn="l">
              <a:spcBef>
                <a:spcPts val="0"/>
              </a:spcBef>
              <a:spcAft>
                <a:spcPts val="0"/>
              </a:spcAft>
              <a:buClr>
                <a:schemeClr val="lt1"/>
              </a:buClr>
              <a:buSzPts val="1500"/>
              <a:buFont typeface="Arial"/>
              <a:buChar char="•"/>
            </a:pPr>
            <a:r>
              <a:rPr lang="en-US" sz="1500">
                <a:solidFill>
                  <a:schemeClr val="lt1"/>
                </a:solidFill>
                <a:latin typeface="Arial"/>
                <a:ea typeface="Arial"/>
                <a:cs typeface="Arial"/>
                <a:sym typeface="Arial"/>
              </a:rPr>
              <a:t>'Lỗi mối quan hệ' không hợp lệ vì Mối quan hệ 'lỗi' không được kết nối với bất kỳ thành phần nào và không tự động chấm dứt</a:t>
            </a:r>
            <a:endParaRPr sz="1500">
              <a:solidFill>
                <a:schemeClr val="lt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2" name="Shape 3442"/>
        <p:cNvGrpSpPr/>
        <p:nvPr/>
      </p:nvGrpSpPr>
      <p:grpSpPr>
        <a:xfrm>
          <a:off x="0" y="0"/>
          <a:ext cx="0" cy="0"/>
          <a:chOff x="0" y="0"/>
          <a:chExt cx="0" cy="0"/>
        </a:xfrm>
      </p:grpSpPr>
      <p:sp>
        <p:nvSpPr>
          <p:cNvPr id="3443" name="Google Shape;3443;p14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444" name="Google Shape;3444;p14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Khởi động và dừng bộ xử lý</a:t>
            </a:r>
            <a:endParaRPr/>
          </a:p>
        </p:txBody>
      </p:sp>
      <p:sp>
        <p:nvSpPr>
          <p:cNvPr id="3445" name="Google Shape;3445;p14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446" name="Google Shape;3446;p140"/>
          <p:cNvSpPr txBox="1"/>
          <p:nvPr>
            <p:ph idx="4" type="body"/>
          </p:nvPr>
        </p:nvSpPr>
        <p:spPr>
          <a:xfrm>
            <a:off x="535872" y="2226568"/>
            <a:ext cx="4649077"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phải được bật trước khi có thể khởi động</a:t>
            </a:r>
            <a:endParaRPr/>
          </a:p>
          <a:p>
            <a:pPr indent="-177800" lvl="0" marL="177800" rtl="0" algn="l">
              <a:lnSpc>
                <a:spcPct val="128571"/>
              </a:lnSpc>
              <a:spcBef>
                <a:spcPts val="1000"/>
              </a:spcBef>
              <a:spcAft>
                <a:spcPts val="0"/>
              </a:spcAft>
              <a:buClr>
                <a:srgbClr val="262626"/>
              </a:buClr>
              <a:buSzPts val="1400"/>
              <a:buFont typeface="Arial"/>
              <a:buChar char="•"/>
            </a:pPr>
            <a:r>
              <a:rPr lang="en-US"/>
              <a:t>Bộ xử lý hợp lệ ở trạng thái dừng có thể được khởi động</a:t>
            </a:r>
            <a:endParaRPr/>
          </a:p>
          <a:p>
            <a:pPr indent="-177800" lvl="0" marL="177800" rtl="0" algn="l">
              <a:lnSpc>
                <a:spcPct val="128571"/>
              </a:lnSpc>
              <a:spcBef>
                <a:spcPts val="1000"/>
              </a:spcBef>
              <a:spcAft>
                <a:spcPts val="0"/>
              </a:spcAft>
              <a:buClr>
                <a:srgbClr val="262626"/>
              </a:buClr>
              <a:buSzPts val="1400"/>
              <a:buFont typeface="Arial"/>
              <a:buChar char="•"/>
            </a:pPr>
            <a:r>
              <a:rPr lang="en-US"/>
              <a:t>Bắt đầu một bộ xử lý bằng cách</a:t>
            </a:r>
            <a:endParaRPr/>
          </a:p>
          <a:p>
            <a:pPr indent="-182563" lvl="1" marL="360363" rtl="0" algn="l">
              <a:lnSpc>
                <a:spcPct val="138461"/>
              </a:lnSpc>
              <a:spcBef>
                <a:spcPts val="500"/>
              </a:spcBef>
              <a:spcAft>
                <a:spcPts val="0"/>
              </a:spcAft>
              <a:buClr>
                <a:srgbClr val="262626"/>
              </a:buClr>
              <a:buSzPts val="1040"/>
              <a:buChar char="•"/>
            </a:pPr>
            <a:r>
              <a:rPr lang="en-US"/>
              <a:t>Nhấp chuột phải vào Bộ xử lý và chọn nút</a:t>
            </a:r>
            <a:endParaRPr/>
          </a:p>
          <a:p>
            <a:pPr indent="-182563" lvl="1" marL="360363" rtl="0" algn="l">
              <a:lnSpc>
                <a:spcPct val="138461"/>
              </a:lnSpc>
              <a:spcBef>
                <a:spcPts val="500"/>
              </a:spcBef>
              <a:spcAft>
                <a:spcPts val="0"/>
              </a:spcAft>
              <a:buClr>
                <a:srgbClr val="262626"/>
              </a:buClr>
              <a:buSzPts val="1040"/>
              <a:buChar char="•"/>
            </a:pPr>
            <a:r>
              <a:rPr lang="en-US"/>
              <a:t>Chọn Bộ xử lý và nhấp vào nút</a:t>
            </a:r>
            <a:endParaRPr/>
          </a:p>
          <a:p>
            <a:pPr indent="-177800" lvl="0" marL="177800" rtl="0" algn="l">
              <a:lnSpc>
                <a:spcPct val="128571"/>
              </a:lnSpc>
              <a:spcBef>
                <a:spcPts val="1000"/>
              </a:spcBef>
              <a:spcAft>
                <a:spcPts val="0"/>
              </a:spcAft>
              <a:buClr>
                <a:srgbClr val="262626"/>
              </a:buClr>
              <a:buSzPts val="1400"/>
              <a:buFont typeface="Arial"/>
              <a:buChar char="•"/>
            </a:pPr>
            <a:r>
              <a:rPr lang="en-US"/>
              <a:t>Sau khi bắt đầu, Bộ xử lý sẽ bắt đầu xử lý FlowFiles</a:t>
            </a:r>
            <a:endParaRPr/>
          </a:p>
          <a:p>
            <a:pPr indent="-177800" lvl="0" marL="177800" rtl="0" algn="l">
              <a:lnSpc>
                <a:spcPct val="128571"/>
              </a:lnSpc>
              <a:spcBef>
                <a:spcPts val="1000"/>
              </a:spcBef>
              <a:spcAft>
                <a:spcPts val="0"/>
              </a:spcAft>
              <a:buClr>
                <a:srgbClr val="262626"/>
              </a:buClr>
              <a:buSzPts val="1400"/>
              <a:buFont typeface="Arial"/>
              <a:buChar char="•"/>
            </a:pPr>
            <a:r>
              <a:rPr lang="en-US"/>
              <a:t>Bất kỳ Bộ xử lý đang chạy nào cũng có thể bị dừng</a:t>
            </a:r>
            <a:endParaRPr/>
          </a:p>
          <a:p>
            <a:pPr indent="-182563" lvl="1" marL="360363" rtl="0" algn="l">
              <a:lnSpc>
                <a:spcPct val="138461"/>
              </a:lnSpc>
              <a:spcBef>
                <a:spcPts val="500"/>
              </a:spcBef>
              <a:spcAft>
                <a:spcPts val="0"/>
              </a:spcAft>
              <a:buClr>
                <a:srgbClr val="262626"/>
              </a:buClr>
              <a:buSzPts val="1040"/>
              <a:buChar char="•"/>
            </a:pPr>
            <a:r>
              <a:rPr lang="en-US"/>
              <a:t>Tất cả các tác vụ hiện đang chạy sẽ hoàn thành</a:t>
            </a:r>
            <a:endParaRPr/>
          </a:p>
          <a:p>
            <a:pPr indent="-182563" lvl="1" marL="360363" rtl="0" algn="l">
              <a:lnSpc>
                <a:spcPct val="138461"/>
              </a:lnSpc>
              <a:spcBef>
                <a:spcPts val="500"/>
              </a:spcBef>
              <a:spcAft>
                <a:spcPts val="0"/>
              </a:spcAft>
              <a:buClr>
                <a:srgbClr val="262626"/>
              </a:buClr>
              <a:buSzPts val="1040"/>
              <a:buChar char="•"/>
            </a:pPr>
            <a:r>
              <a:rPr lang="en-US"/>
              <a:t>Sẽ ngừng lên lịch cho nhiệm vụ mới</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id="3447" name="Google Shape;3447;p140"/>
          <p:cNvPicPr preferRelativeResize="0"/>
          <p:nvPr/>
        </p:nvPicPr>
        <p:blipFill rotWithShape="1">
          <a:blip r:embed="rId3">
            <a:alphaModFix/>
          </a:blip>
          <a:srcRect b="0" l="0" r="0" t="0"/>
          <a:stretch/>
        </p:blipFill>
        <p:spPr>
          <a:xfrm>
            <a:off x="3892681" y="3204658"/>
            <a:ext cx="685800" cy="292100"/>
          </a:xfrm>
          <a:prstGeom prst="rect">
            <a:avLst/>
          </a:prstGeom>
          <a:noFill/>
          <a:ln>
            <a:noFill/>
          </a:ln>
        </p:spPr>
      </p:pic>
      <p:pic>
        <p:nvPicPr>
          <p:cNvPr id="3448" name="Google Shape;3448;p140"/>
          <p:cNvPicPr preferRelativeResize="0"/>
          <p:nvPr/>
        </p:nvPicPr>
        <p:blipFill rotWithShape="1">
          <a:blip r:embed="rId3">
            <a:alphaModFix/>
          </a:blip>
          <a:srcRect b="0" l="0" r="68829" t="0"/>
          <a:stretch/>
        </p:blipFill>
        <p:spPr>
          <a:xfrm>
            <a:off x="3104213" y="3500938"/>
            <a:ext cx="213774" cy="292100"/>
          </a:xfrm>
          <a:prstGeom prst="rect">
            <a:avLst/>
          </a:prstGeom>
          <a:noFill/>
          <a:ln>
            <a:noFill/>
          </a:ln>
        </p:spPr>
      </p:pic>
      <p:pic>
        <p:nvPicPr>
          <p:cNvPr descr="2secs" id="3449" name="Google Shape;3449;p140"/>
          <p:cNvPicPr preferRelativeResize="0"/>
          <p:nvPr/>
        </p:nvPicPr>
        <p:blipFill rotWithShape="1">
          <a:blip r:embed="rId4">
            <a:alphaModFix/>
          </a:blip>
          <a:srcRect b="0" l="0" r="0" t="0"/>
          <a:stretch/>
        </p:blipFill>
        <p:spPr>
          <a:xfrm>
            <a:off x="8666748" y="5546632"/>
            <a:ext cx="660400" cy="660400"/>
          </a:xfrm>
          <a:prstGeom prst="rect">
            <a:avLst/>
          </a:prstGeom>
          <a:noFill/>
          <a:ln>
            <a:noFill/>
          </a:ln>
        </p:spPr>
      </p:pic>
      <p:pic>
        <p:nvPicPr>
          <p:cNvPr id="3450" name="Google Shape;3450;p140"/>
          <p:cNvPicPr preferRelativeResize="0"/>
          <p:nvPr/>
        </p:nvPicPr>
        <p:blipFill rotWithShape="1">
          <a:blip r:embed="rId5">
            <a:alphaModFix/>
          </a:blip>
          <a:srcRect b="0" l="0" r="0" t="0"/>
          <a:stretch/>
        </p:blipFill>
        <p:spPr>
          <a:xfrm>
            <a:off x="5042134" y="4737208"/>
            <a:ext cx="3702314" cy="1368478"/>
          </a:xfrm>
          <a:prstGeom prst="rect">
            <a:avLst/>
          </a:prstGeom>
          <a:noFill/>
          <a:ln cap="flat" cmpd="sng" w="28575">
            <a:solidFill>
              <a:schemeClr val="dk1"/>
            </a:solidFill>
            <a:prstDash val="solid"/>
            <a:round/>
            <a:headEnd len="sm" w="sm" type="none"/>
            <a:tailEnd len="sm" w="sm" type="none"/>
          </a:ln>
        </p:spPr>
      </p:pic>
      <p:pic>
        <p:nvPicPr>
          <p:cNvPr id="3451" name="Google Shape;3451;p140"/>
          <p:cNvPicPr preferRelativeResize="0"/>
          <p:nvPr/>
        </p:nvPicPr>
        <p:blipFill rotWithShape="1">
          <a:blip r:embed="rId6">
            <a:alphaModFix/>
          </a:blip>
          <a:srcRect b="0" l="0" r="0" t="0"/>
          <a:stretch/>
        </p:blipFill>
        <p:spPr>
          <a:xfrm>
            <a:off x="5042134" y="4749565"/>
            <a:ext cx="3702314" cy="1348242"/>
          </a:xfrm>
          <a:prstGeom prst="rect">
            <a:avLst/>
          </a:prstGeom>
          <a:noFill/>
          <a:ln cap="flat" cmpd="sng" w="28575">
            <a:solidFill>
              <a:schemeClr val="dk1"/>
            </a:solidFill>
            <a:prstDash val="solid"/>
            <a:round/>
            <a:headEnd len="sm" w="sm" type="none"/>
            <a:tailEnd len="sm" w="sm" type="none"/>
          </a:ln>
        </p:spPr>
      </p:pic>
      <p:grpSp>
        <p:nvGrpSpPr>
          <p:cNvPr id="3452" name="Google Shape;3452;p140"/>
          <p:cNvGrpSpPr/>
          <p:nvPr/>
        </p:nvGrpSpPr>
        <p:grpSpPr>
          <a:xfrm>
            <a:off x="5042135" y="2181004"/>
            <a:ext cx="3702313" cy="2245019"/>
            <a:chOff x="5453095" y="2181004"/>
            <a:chExt cx="3702313" cy="2245019"/>
          </a:xfrm>
        </p:grpSpPr>
        <p:pic>
          <p:nvPicPr>
            <p:cNvPr id="3453" name="Google Shape;3453;p140"/>
            <p:cNvPicPr preferRelativeResize="0"/>
            <p:nvPr/>
          </p:nvPicPr>
          <p:blipFill rotWithShape="1">
            <a:blip r:embed="rId7">
              <a:alphaModFix/>
            </a:blip>
            <a:srcRect b="0" l="0" r="0" t="0"/>
            <a:stretch/>
          </p:blipFill>
          <p:spPr>
            <a:xfrm>
              <a:off x="5453095" y="2181004"/>
              <a:ext cx="3702313" cy="2245019"/>
            </a:xfrm>
            <a:prstGeom prst="rect">
              <a:avLst/>
            </a:prstGeom>
            <a:noFill/>
            <a:ln cap="flat" cmpd="sng" w="28575">
              <a:solidFill>
                <a:schemeClr val="dk1"/>
              </a:solidFill>
              <a:prstDash val="solid"/>
              <a:round/>
              <a:headEnd len="sm" w="sm" type="none"/>
              <a:tailEnd len="sm" w="sm" type="none"/>
            </a:ln>
          </p:spPr>
        </p:pic>
        <p:grpSp>
          <p:nvGrpSpPr>
            <p:cNvPr id="3454" name="Google Shape;3454;p140"/>
            <p:cNvGrpSpPr/>
            <p:nvPr/>
          </p:nvGrpSpPr>
          <p:grpSpPr>
            <a:xfrm>
              <a:off x="7008019" y="3529013"/>
              <a:ext cx="754856" cy="352425"/>
              <a:chOff x="7008019" y="3529013"/>
              <a:chExt cx="754856" cy="352425"/>
            </a:xfrm>
          </p:grpSpPr>
          <p:sp>
            <p:nvSpPr>
              <p:cNvPr id="3455" name="Google Shape;3455;p140"/>
              <p:cNvSpPr/>
              <p:nvPr/>
            </p:nvSpPr>
            <p:spPr>
              <a:xfrm>
                <a:off x="7008019" y="3529013"/>
                <a:ext cx="354806" cy="352425"/>
              </a:xfrm>
              <a:prstGeom prst="roundRect">
                <a:avLst>
                  <a:gd fmla="val 3916" name="adj"/>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6" name="Google Shape;3456;p140"/>
              <p:cNvSpPr/>
              <p:nvPr/>
            </p:nvSpPr>
            <p:spPr>
              <a:xfrm>
                <a:off x="7408069" y="3529013"/>
                <a:ext cx="354806" cy="352425"/>
              </a:xfrm>
              <a:prstGeom prst="roundRect">
                <a:avLst>
                  <a:gd fmla="val 3916" name="adj"/>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49"/>
                                        </p:tgtEl>
                                        <p:attrNameLst>
                                          <p:attrName>style.visibility</p:attrName>
                                        </p:attrNameLst>
                                      </p:cBhvr>
                                      <p:to>
                                        <p:strVal val="visible"/>
                                      </p:to>
                                    </p:set>
                                    <p:animEffect filter="fade" transition="in">
                                      <p:cBhvr>
                                        <p:cTn dur="2197"/>
                                        <p:tgtEl>
                                          <p:spTgt spid="3449"/>
                                        </p:tgtEl>
                                      </p:cBhvr>
                                    </p:animEffect>
                                  </p:childTnLst>
                                </p:cTn>
                              </p:par>
                              <p:par>
                                <p:cTn fill="hold" nodeType="withEffect" presetClass="entr" presetID="1" presetSubtype="0">
                                  <p:stCondLst>
                                    <p:cond delay="0"/>
                                  </p:stCondLst>
                                  <p:childTnLst>
                                    <p:set>
                                      <p:cBhvr>
                                        <p:cTn dur="1" fill="hold">
                                          <p:stCondLst>
                                            <p:cond delay="0"/>
                                          </p:stCondLst>
                                        </p:cTn>
                                        <p:tgtEl>
                                          <p:spTgt spid="345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4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45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p14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463" name="Google Shape;3463;p14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Chỉnh sửa và gỡ lỗi luồng dữ liệu</a:t>
            </a:r>
            <a:endParaRPr/>
          </a:p>
        </p:txBody>
      </p:sp>
      <p:sp>
        <p:nvSpPr>
          <p:cNvPr id="3464" name="Google Shape;3464;p14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465" name="Google Shape;3465;p14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Chỉnh sửa cấu hình Bộ xử lý</a:t>
            </a:r>
            <a:endParaRPr/>
          </a:p>
          <a:p>
            <a:pPr indent="-182563" lvl="1" marL="360363" rtl="0" algn="l">
              <a:lnSpc>
                <a:spcPct val="138461"/>
              </a:lnSpc>
              <a:spcBef>
                <a:spcPts val="500"/>
              </a:spcBef>
              <a:spcAft>
                <a:spcPts val="0"/>
              </a:spcAft>
              <a:buClr>
                <a:srgbClr val="262626"/>
              </a:buClr>
              <a:buSzPts val="1040"/>
              <a:buChar char="•"/>
            </a:pPr>
            <a:r>
              <a:rPr lang="en-US"/>
              <a:t>Bộ xử lý phải được dừng lại trước khi có thể chỉnh sửa</a:t>
            </a:r>
            <a:endParaRPr/>
          </a:p>
          <a:p>
            <a:pPr indent="-177800" lvl="0" marL="177800" rtl="0" algn="l">
              <a:lnSpc>
                <a:spcPct val="128571"/>
              </a:lnSpc>
              <a:spcBef>
                <a:spcPts val="1000"/>
              </a:spcBef>
              <a:spcAft>
                <a:spcPts val="0"/>
              </a:spcAft>
              <a:buClr>
                <a:srgbClr val="262626"/>
              </a:buClr>
              <a:buSzPts val="1400"/>
              <a:buFont typeface="Arial"/>
              <a:buChar char="•"/>
            </a:pPr>
            <a:r>
              <a:rPr lang="en-US"/>
              <a:t>Tháo bộ xử lý</a:t>
            </a:r>
            <a:endParaRPr/>
          </a:p>
          <a:p>
            <a:pPr indent="-182563" lvl="1" marL="360363" rtl="0" algn="l">
              <a:lnSpc>
                <a:spcPct val="138461"/>
              </a:lnSpc>
              <a:spcBef>
                <a:spcPts val="500"/>
              </a:spcBef>
              <a:spcAft>
                <a:spcPts val="0"/>
              </a:spcAft>
              <a:buClr>
                <a:srgbClr val="262626"/>
              </a:buClr>
              <a:buSzPts val="1040"/>
              <a:buChar char="•"/>
            </a:pPr>
            <a:r>
              <a:rPr lang="en-US"/>
              <a:t>Không thể xóa Bộ xử lý hiện được kết nối với Kết nối</a:t>
            </a:r>
            <a:endParaRPr/>
          </a:p>
          <a:p>
            <a:pPr indent="-177800" lvl="0" marL="177800" rtl="0" algn="l">
              <a:lnSpc>
                <a:spcPct val="128571"/>
              </a:lnSpc>
              <a:spcBef>
                <a:spcPts val="1000"/>
              </a:spcBef>
              <a:spcAft>
                <a:spcPts val="0"/>
              </a:spcAft>
              <a:buClr>
                <a:srgbClr val="262626"/>
              </a:buClr>
              <a:buSzPts val="1400"/>
              <a:buFont typeface="Arial"/>
              <a:buChar char="•"/>
            </a:pPr>
            <a:r>
              <a:rPr lang="en-US"/>
              <a:t>Xóa kết nối</a:t>
            </a:r>
            <a:endParaRPr/>
          </a:p>
          <a:p>
            <a:pPr indent="-182563" lvl="1" marL="360363" rtl="0" algn="l">
              <a:lnSpc>
                <a:spcPct val="138461"/>
              </a:lnSpc>
              <a:spcBef>
                <a:spcPts val="500"/>
              </a:spcBef>
              <a:spcAft>
                <a:spcPts val="0"/>
              </a:spcAft>
              <a:buClr>
                <a:srgbClr val="262626"/>
              </a:buClr>
              <a:buSzPts val="1040"/>
              <a:buChar char="•"/>
            </a:pPr>
            <a:r>
              <a:rPr lang="en-US"/>
              <a:t>Hàng đợi bộ đệm kết nối phải trống trước khi có thể xóa</a:t>
            </a:r>
            <a:endParaRPr/>
          </a:p>
          <a:p>
            <a:pPr indent="-177800" lvl="0" marL="177800" rtl="0" algn="l">
              <a:lnSpc>
                <a:spcPct val="128571"/>
              </a:lnSpc>
              <a:spcBef>
                <a:spcPts val="1000"/>
              </a:spcBef>
              <a:spcAft>
                <a:spcPts val="0"/>
              </a:spcAft>
              <a:buClr>
                <a:srgbClr val="262626"/>
              </a:buClr>
              <a:buSzPts val="1400"/>
              <a:buFont typeface="Arial"/>
              <a:buChar char="•"/>
            </a:pPr>
            <a:r>
              <a:rPr lang="en-US"/>
              <a:t>Bắt đầu một bộ xử lý tại một thời điểm để gỡ lỗi</a:t>
            </a:r>
            <a:endParaRPr/>
          </a:p>
          <a:p>
            <a:pPr indent="-182563" lvl="1" marL="360363" rtl="0" algn="l">
              <a:lnSpc>
                <a:spcPct val="138461"/>
              </a:lnSpc>
              <a:spcBef>
                <a:spcPts val="500"/>
              </a:spcBef>
              <a:spcAft>
                <a:spcPts val="0"/>
              </a:spcAft>
              <a:buClr>
                <a:srgbClr val="262626"/>
              </a:buClr>
              <a:buSzPts val="1040"/>
              <a:buChar char="•"/>
            </a:pPr>
            <a:r>
              <a:rPr lang="en-US"/>
              <a:t>Chỉ khởi động Bộ xử lý xuôi dòng tiếp theo sau khi chức năng của Bộ xử lý bước nhảy hiện tại đã được xác minh</a:t>
            </a:r>
            <a:endParaRPr/>
          </a:p>
          <a:p>
            <a:pPr indent="-182563" lvl="1" marL="360363" rtl="0" algn="l">
              <a:lnSpc>
                <a:spcPct val="138461"/>
              </a:lnSpc>
              <a:spcBef>
                <a:spcPts val="500"/>
              </a:spcBef>
              <a:spcAft>
                <a:spcPts val="0"/>
              </a:spcAft>
              <a:buClr>
                <a:srgbClr val="262626"/>
              </a:buClr>
              <a:buSzPts val="1040"/>
              <a:buChar char="•"/>
            </a:pPr>
            <a:r>
              <a:rPr lang="en-US"/>
              <a:t>Kiểm tra FlowFiles được tạo từ bước nhảy hiện tại để biết các thuộc tính và nội dung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4"/>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Kiến trúc Apache Sqoop</a:t>
            </a:r>
            <a:endParaRPr sz="1800">
              <a:solidFill>
                <a:srgbClr val="A5A5A5"/>
              </a:solidFill>
              <a:latin typeface="Arial"/>
              <a:ea typeface="Arial"/>
              <a:cs typeface="Arial"/>
              <a:sym typeface="Arial"/>
            </a:endParaRPr>
          </a:p>
        </p:txBody>
      </p:sp>
      <p:sp>
        <p:nvSpPr>
          <p:cNvPr id="306" name="Google Shape;306;p14"/>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307" name="Google Shape;307;p14"/>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1.2. Nhập và Xuất </a:t>
            </a:r>
            <a:endParaRPr/>
          </a:p>
        </p:txBody>
      </p:sp>
      <p:sp>
        <p:nvSpPr>
          <p:cNvPr id="308" name="Google Shape;308;p14"/>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nvGrpSpPr>
          <p:cNvPr id="309" name="Google Shape;309;p14"/>
          <p:cNvGrpSpPr/>
          <p:nvPr/>
        </p:nvGrpSpPr>
        <p:grpSpPr>
          <a:xfrm>
            <a:off x="1051644" y="4924905"/>
            <a:ext cx="5702300" cy="278172"/>
            <a:chOff x="571500" y="5165783"/>
            <a:chExt cx="5702300" cy="278172"/>
          </a:xfrm>
        </p:grpSpPr>
        <p:sp>
          <p:nvSpPr>
            <p:cNvPr id="310" name="Google Shape;310;p1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Tích hợp với Hive</a:t>
              </a:r>
              <a:endParaRPr/>
            </a:p>
          </p:txBody>
        </p:sp>
        <p:sp>
          <p:nvSpPr>
            <p:cNvPr id="311" name="Google Shape;311;p1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sp>
        <p:nvSpPr>
          <p:cNvPr id="312" name="Google Shape;312;p14"/>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0" name="Shape 3470"/>
        <p:cNvGrpSpPr/>
        <p:nvPr/>
      </p:nvGrpSpPr>
      <p:grpSpPr>
        <a:xfrm>
          <a:off x="0" y="0"/>
          <a:ext cx="0" cy="0"/>
          <a:chOff x="0" y="0"/>
          <a:chExt cx="0" cy="0"/>
        </a:xfrm>
      </p:grpSpPr>
      <p:sp>
        <p:nvSpPr>
          <p:cNvPr id="3471" name="Google Shape;3471;p14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472" name="Google Shape;3472;p14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Bộ xử lý trạng thái</a:t>
            </a:r>
            <a:endParaRPr/>
          </a:p>
        </p:txBody>
      </p:sp>
      <p:sp>
        <p:nvSpPr>
          <p:cNvPr id="3473" name="Google Shape;3473;p14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474" name="Google Shape;3474;p142"/>
          <p:cNvSpPr txBox="1"/>
          <p:nvPr>
            <p:ph idx="4" type="body"/>
          </p:nvPr>
        </p:nvSpPr>
        <p:spPr>
          <a:xfrm>
            <a:off x="535872" y="2226568"/>
            <a:ext cx="4201416"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Hầu hết các bộ xử lý đều "không trạng thái"</a:t>
            </a:r>
            <a:endParaRPr/>
          </a:p>
          <a:p>
            <a:pPr indent="-182563" lvl="1" marL="360363" rtl="0" algn="l">
              <a:lnSpc>
                <a:spcPct val="138461"/>
              </a:lnSpc>
              <a:spcBef>
                <a:spcPts val="500"/>
              </a:spcBef>
              <a:spcAft>
                <a:spcPts val="0"/>
              </a:spcAft>
              <a:buClr>
                <a:srgbClr val="262626"/>
              </a:buClr>
              <a:buSzPts val="1040"/>
              <a:buChar char="•"/>
            </a:pPr>
            <a:r>
              <a:rPr lang="en-US"/>
              <a:t>Họ không lưu giữ trạng thái hoặc thông tin vận hành liên quan đến Bộ xử lý</a:t>
            </a:r>
            <a:endParaRPr/>
          </a:p>
          <a:p>
            <a:pPr indent="-177800" lvl="0" marL="177800" rtl="0" algn="l">
              <a:lnSpc>
                <a:spcPct val="128571"/>
              </a:lnSpc>
              <a:spcBef>
                <a:spcPts val="1000"/>
              </a:spcBef>
              <a:spcAft>
                <a:spcPts val="0"/>
              </a:spcAft>
              <a:buClr>
                <a:srgbClr val="262626"/>
              </a:buClr>
              <a:buSzPts val="1400"/>
              <a:buFont typeface="Arial"/>
              <a:buChar char="•"/>
            </a:pPr>
            <a:r>
              <a:rPr lang="en-US"/>
              <a:t>Tuy nhiên, một số Bộ xử lý phải giữ trạng thái</a:t>
            </a:r>
            <a:endParaRPr/>
          </a:p>
          <a:p>
            <a:pPr indent="-182563" lvl="1" marL="360363" rtl="0" algn="l">
              <a:lnSpc>
                <a:spcPct val="138461"/>
              </a:lnSpc>
              <a:spcBef>
                <a:spcPts val="500"/>
              </a:spcBef>
              <a:spcAft>
                <a:spcPts val="0"/>
              </a:spcAft>
              <a:buClr>
                <a:srgbClr val="262626"/>
              </a:buClr>
              <a:buSzPts val="1040"/>
              <a:buChar char="•"/>
            </a:pPr>
            <a:r>
              <a:rPr lang="en-US"/>
              <a:t>TailFile đọc "đuôi" của tệp hoặc danh sách tệp, nhập dữ liệu từ tệp khi dữ liệu được ghi vào tệp</a:t>
            </a:r>
            <a:endParaRPr/>
          </a:p>
          <a:p>
            <a:pPr indent="-182563" lvl="1" marL="360363" rtl="0" algn="l">
              <a:lnSpc>
                <a:spcPct val="138461"/>
              </a:lnSpc>
              <a:spcBef>
                <a:spcPts val="500"/>
              </a:spcBef>
              <a:spcAft>
                <a:spcPts val="0"/>
              </a:spcAft>
              <a:buClr>
                <a:srgbClr val="262626"/>
              </a:buClr>
              <a:buSzPts val="1040"/>
              <a:buChar char="•"/>
            </a:pPr>
            <a:r>
              <a:rPr lang="en-US"/>
              <a:t>TailFile lưu trữ vị trí của lần đọc cuối cùng, các tệp đã được đọc hoàn toàn, v.v.</a:t>
            </a:r>
            <a:endParaRPr/>
          </a:p>
          <a:p>
            <a:pPr indent="-177800" lvl="0" marL="177800" rtl="0" algn="l">
              <a:lnSpc>
                <a:spcPct val="128571"/>
              </a:lnSpc>
              <a:spcBef>
                <a:spcPts val="1000"/>
              </a:spcBef>
              <a:spcAft>
                <a:spcPts val="0"/>
              </a:spcAft>
              <a:buClr>
                <a:srgbClr val="262626"/>
              </a:buClr>
              <a:buSzPts val="1400"/>
              <a:buFont typeface="Arial"/>
              <a:buChar char="•"/>
            </a:pPr>
            <a:r>
              <a:rPr lang="en-US"/>
              <a:t>Nhấp chuột phải vào tùy chọn Xem trạng thái</a:t>
            </a:r>
            <a:endParaRPr/>
          </a:p>
          <a:p>
            <a:pPr indent="-177800" lvl="0" marL="177800" rtl="0" algn="l">
              <a:lnSpc>
                <a:spcPct val="128571"/>
              </a:lnSpc>
              <a:spcBef>
                <a:spcPts val="1000"/>
              </a:spcBef>
              <a:spcAft>
                <a:spcPts val="0"/>
              </a:spcAft>
              <a:buClr>
                <a:srgbClr val="262626"/>
              </a:buClr>
              <a:buSzPts val="1400"/>
              <a:buFont typeface="Arial"/>
              <a:buChar char="•"/>
            </a:pPr>
            <a:r>
              <a:rPr lang="en-US"/>
              <a:t>Điều này mang đến các trạng thái hiện tại được lưu trữ trong bộ xử lý</a:t>
            </a:r>
            <a:endParaRPr/>
          </a:p>
        </p:txBody>
      </p:sp>
      <p:pic>
        <p:nvPicPr>
          <p:cNvPr id="3475" name="Google Shape;3475;p142"/>
          <p:cNvPicPr preferRelativeResize="0"/>
          <p:nvPr/>
        </p:nvPicPr>
        <p:blipFill rotWithShape="1">
          <a:blip r:embed="rId3">
            <a:alphaModFix/>
          </a:blip>
          <a:srcRect b="0" l="0" r="0" t="0"/>
          <a:stretch/>
        </p:blipFill>
        <p:spPr>
          <a:xfrm>
            <a:off x="4737288" y="2232582"/>
            <a:ext cx="4640991" cy="4041218"/>
          </a:xfrm>
          <a:prstGeom prst="rect">
            <a:avLst/>
          </a:prstGeom>
          <a:noFill/>
          <a:ln>
            <a:noFill/>
          </a:ln>
        </p:spPr>
      </p:pic>
      <p:pic>
        <p:nvPicPr>
          <p:cNvPr id="3476" name="Google Shape;3476;p142"/>
          <p:cNvPicPr preferRelativeResize="0"/>
          <p:nvPr/>
        </p:nvPicPr>
        <p:blipFill rotWithShape="1">
          <a:blip r:embed="rId4">
            <a:alphaModFix/>
          </a:blip>
          <a:srcRect b="0" l="0" r="0" t="0"/>
          <a:stretch/>
        </p:blipFill>
        <p:spPr>
          <a:xfrm>
            <a:off x="4737288" y="4950293"/>
            <a:ext cx="2628900" cy="1195955"/>
          </a:xfrm>
          <a:prstGeom prst="rect">
            <a:avLst/>
          </a:prstGeom>
          <a:noFill/>
          <a:ln>
            <a:noFill/>
          </a:ln>
        </p:spPr>
      </p:pic>
      <p:sp>
        <p:nvSpPr>
          <p:cNvPr id="3477" name="Google Shape;3477;p142"/>
          <p:cNvSpPr/>
          <p:nvPr/>
        </p:nvSpPr>
        <p:spPr>
          <a:xfrm>
            <a:off x="4737288" y="4950293"/>
            <a:ext cx="2628899" cy="1195954"/>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478" name="Google Shape;3478;p142"/>
          <p:cNvCxnSpPr>
            <a:endCxn id="3477" idx="0"/>
          </p:cNvCxnSpPr>
          <p:nvPr/>
        </p:nvCxnSpPr>
        <p:spPr>
          <a:xfrm flipH="1">
            <a:off x="6051738" y="4444793"/>
            <a:ext cx="1419600" cy="505500"/>
          </a:xfrm>
          <a:prstGeom prst="straightConnector1">
            <a:avLst/>
          </a:prstGeom>
          <a:noFill/>
          <a:ln cap="flat" cmpd="sng" w="28575">
            <a:solidFill>
              <a:srgbClr val="00B0F1"/>
            </a:solidFill>
            <a:prstDash val="solid"/>
            <a:miter lim="800000"/>
            <a:headEnd len="sm" w="sm" type="none"/>
            <a:tailEnd len="med" w="med" type="triangle"/>
          </a:ln>
        </p:spPr>
      </p:cxn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3" name="Shape 3483"/>
        <p:cNvGrpSpPr/>
        <p:nvPr/>
      </p:nvGrpSpPr>
      <p:grpSpPr>
        <a:xfrm>
          <a:off x="0" y="0"/>
          <a:ext cx="0" cy="0"/>
          <a:chOff x="0" y="0"/>
          <a:chExt cx="0" cy="0"/>
        </a:xfrm>
      </p:grpSpPr>
      <p:sp>
        <p:nvSpPr>
          <p:cNvPr id="3484" name="Google Shape;3484;p14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3.5. Tạo các luồng dữ liệu</a:t>
            </a:r>
            <a:endParaRPr/>
          </a:p>
        </p:txBody>
      </p:sp>
      <p:sp>
        <p:nvSpPr>
          <p:cNvPr id="3485" name="Google Shape;3485;p14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Loại bỏ các trạng thái khỏi bộ xử lý</a:t>
            </a:r>
            <a:endParaRPr/>
          </a:p>
        </p:txBody>
      </p:sp>
      <p:sp>
        <p:nvSpPr>
          <p:cNvPr id="3486" name="Google Shape;3486;p14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487" name="Google Shape;3487;p14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Trong khi gỡ lỗi một luồng dữ liệu, người dùng thường phải chạy lại chúng</a:t>
            </a:r>
            <a:endParaRPr/>
          </a:p>
          <a:p>
            <a:pPr indent="-177800" lvl="0" marL="177800" rtl="0" algn="l">
              <a:lnSpc>
                <a:spcPct val="128571"/>
              </a:lnSpc>
              <a:spcBef>
                <a:spcPts val="1000"/>
              </a:spcBef>
              <a:spcAft>
                <a:spcPts val="0"/>
              </a:spcAft>
              <a:buClr>
                <a:srgbClr val="262626"/>
              </a:buClr>
              <a:buSzPts val="1400"/>
              <a:buFont typeface="Arial"/>
              <a:buChar char="•"/>
            </a:pPr>
            <a:r>
              <a:rPr lang="en-US"/>
              <a:t>Nếu luồng dữ liệu bao gồm Bộ xử lý có trạng thái, chúng cần được đặt lại</a:t>
            </a:r>
            <a:endParaRPr/>
          </a:p>
          <a:p>
            <a:pPr indent="-182563" lvl="1" marL="360363" rtl="0" algn="l">
              <a:lnSpc>
                <a:spcPct val="138461"/>
              </a:lnSpc>
              <a:spcBef>
                <a:spcPts val="500"/>
              </a:spcBef>
              <a:spcAft>
                <a:spcPts val="0"/>
              </a:spcAft>
              <a:buClr>
                <a:srgbClr val="262626"/>
              </a:buClr>
              <a:buSzPts val="1040"/>
              <a:buChar char="•"/>
            </a:pPr>
            <a:r>
              <a:rPr lang="en-US"/>
              <a:t>Nếu các trạng thái không được đặt lại, Bộ xử lý có thể không xử lý và dữ liệu</a:t>
            </a:r>
            <a:endParaRPr/>
          </a:p>
          <a:p>
            <a:pPr indent="-182563" lvl="1" marL="360363" rtl="0" algn="l">
              <a:lnSpc>
                <a:spcPct val="138461"/>
              </a:lnSpc>
              <a:spcBef>
                <a:spcPts val="500"/>
              </a:spcBef>
              <a:spcAft>
                <a:spcPts val="0"/>
              </a:spcAft>
              <a:buClr>
                <a:srgbClr val="262626"/>
              </a:buClr>
              <a:buSzPts val="1040"/>
              <a:buChar char="•"/>
            </a:pPr>
            <a:r>
              <a:rPr lang="en-US"/>
              <a:t>Ví dụ: trong bộ xử lý TailFile, có thể không có bất kỳ thông tin "đuôi" mới nào do hệ thống tạo ra</a:t>
            </a:r>
            <a:endParaRPr/>
          </a:p>
          <a:p>
            <a:pPr indent="-182563" lvl="1" marL="360363" rtl="0" algn="l">
              <a:lnSpc>
                <a:spcPct val="138461"/>
              </a:lnSpc>
              <a:spcBef>
                <a:spcPts val="500"/>
              </a:spcBef>
              <a:spcAft>
                <a:spcPts val="0"/>
              </a:spcAft>
              <a:buClr>
                <a:srgbClr val="262626"/>
              </a:buClr>
              <a:buSzPts val="1040"/>
              <a:buChar char="•"/>
            </a:pPr>
            <a:r>
              <a:rPr lang="en-US"/>
              <a:t>Vì trạng thái chưa được đặt lại, nên không có dữ liệu cũ nào được xem xét để đọc</a:t>
            </a:r>
            <a:endParaRPr/>
          </a:p>
        </p:txBody>
      </p:sp>
      <p:pic>
        <p:nvPicPr>
          <p:cNvPr id="3488" name="Google Shape;3488;p143"/>
          <p:cNvPicPr preferRelativeResize="0"/>
          <p:nvPr/>
        </p:nvPicPr>
        <p:blipFill rotWithShape="1">
          <a:blip r:embed="rId3">
            <a:alphaModFix/>
          </a:blip>
          <a:srcRect b="0" l="0" r="0" t="0"/>
          <a:stretch/>
        </p:blipFill>
        <p:spPr>
          <a:xfrm>
            <a:off x="987809" y="4005916"/>
            <a:ext cx="7720134" cy="2393760"/>
          </a:xfrm>
          <a:prstGeom prst="rect">
            <a:avLst/>
          </a:prstGeom>
          <a:noFill/>
          <a:ln>
            <a:noFill/>
          </a:ln>
        </p:spPr>
      </p:pic>
      <p:sp>
        <p:nvSpPr>
          <p:cNvPr id="3489" name="Google Shape;3489;p143"/>
          <p:cNvSpPr/>
          <p:nvPr/>
        </p:nvSpPr>
        <p:spPr>
          <a:xfrm>
            <a:off x="7589964" y="4254500"/>
            <a:ext cx="893636" cy="348086"/>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4" name="Shape 3494"/>
        <p:cNvGrpSpPr/>
        <p:nvPr/>
      </p:nvGrpSpPr>
      <p:grpSpPr>
        <a:xfrm>
          <a:off x="0" y="0"/>
          <a:ext cx="0" cy="0"/>
          <a:chOff x="0" y="0"/>
          <a:chExt cx="0" cy="0"/>
        </a:xfrm>
      </p:grpSpPr>
      <p:sp>
        <p:nvSpPr>
          <p:cNvPr id="3495" name="Google Shape;3495;p144"/>
          <p:cNvSpPr txBox="1"/>
          <p:nvPr>
            <p:ph idx="1" type="body"/>
          </p:nvPr>
        </p:nvSpPr>
        <p:spPr>
          <a:xfrm>
            <a:off x="850835" y="3044359"/>
            <a:ext cx="8678176" cy="646331"/>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dk1"/>
              </a:buClr>
              <a:buSzPts val="3600"/>
              <a:buNone/>
            </a:pPr>
            <a:r>
              <a:rPr lang="en-US"/>
              <a:t>Tạo đường ống dữ liệu với ApacheNiFi</a:t>
            </a:r>
            <a:endParaRPr sz="3600"/>
          </a:p>
        </p:txBody>
      </p:sp>
      <p:sp>
        <p:nvSpPr>
          <p:cNvPr id="3496" name="Google Shape;3496;p144"/>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3</a:t>
            </a:r>
            <a:endParaRPr/>
          </a:p>
        </p:txBody>
      </p:sp>
      <p:sp>
        <p:nvSpPr>
          <p:cNvPr id="3497" name="Google Shape;3497;p144"/>
          <p:cNvSpPr/>
          <p:nvPr/>
        </p:nvSpPr>
        <p:spPr>
          <a:xfrm>
            <a:off x="6059989" y="4560152"/>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3.4. Kết nối Apache NiFi</a:t>
            </a:r>
            <a:endParaRPr sz="1800">
              <a:solidFill>
                <a:srgbClr val="A6A6A6"/>
              </a:solidFill>
              <a:latin typeface="Arial"/>
              <a:ea typeface="Arial"/>
              <a:cs typeface="Arial"/>
              <a:sym typeface="Arial"/>
            </a:endParaRPr>
          </a:p>
        </p:txBody>
      </p:sp>
      <p:sp>
        <p:nvSpPr>
          <p:cNvPr id="3498" name="Google Shape;3498;p144"/>
          <p:cNvSpPr/>
          <p:nvPr/>
        </p:nvSpPr>
        <p:spPr>
          <a:xfrm>
            <a:off x="5877109" y="457206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499" name="Google Shape;3499;p144"/>
          <p:cNvSpPr/>
          <p:nvPr/>
        </p:nvSpPr>
        <p:spPr>
          <a:xfrm>
            <a:off x="6059989" y="5003072"/>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3.5. Tạo các luồng dữ liệu</a:t>
            </a:r>
            <a:endParaRPr sz="1800">
              <a:solidFill>
                <a:srgbClr val="A6A6A6"/>
              </a:solidFill>
              <a:latin typeface="Arial"/>
              <a:ea typeface="Arial"/>
              <a:cs typeface="Arial"/>
              <a:sym typeface="Arial"/>
            </a:endParaRPr>
          </a:p>
        </p:txBody>
      </p:sp>
      <p:sp>
        <p:nvSpPr>
          <p:cNvPr id="3500" name="Google Shape;3500;p144"/>
          <p:cNvSpPr/>
          <p:nvPr/>
        </p:nvSpPr>
        <p:spPr>
          <a:xfrm>
            <a:off x="5877109" y="5001899"/>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501" name="Google Shape;3501;p144"/>
          <p:cNvSpPr/>
          <p:nvPr/>
        </p:nvSpPr>
        <p:spPr>
          <a:xfrm>
            <a:off x="6059989" y="5432906"/>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3.6. Nhóm quy trình</a:t>
            </a:r>
            <a:endParaRPr sz="1800">
              <a:solidFill>
                <a:srgbClr val="3F3F3F"/>
              </a:solidFill>
              <a:latin typeface="Arial"/>
              <a:ea typeface="Arial"/>
              <a:cs typeface="Arial"/>
              <a:sym typeface="Arial"/>
            </a:endParaRPr>
          </a:p>
        </p:txBody>
      </p:sp>
      <p:sp>
        <p:nvSpPr>
          <p:cNvPr id="3502" name="Google Shape;3502;p144"/>
          <p:cNvSpPr/>
          <p:nvPr/>
        </p:nvSpPr>
        <p:spPr>
          <a:xfrm>
            <a:off x="5877109" y="5431733"/>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503" name="Google Shape;3503;p144"/>
          <p:cNvSpPr/>
          <p:nvPr/>
        </p:nvSpPr>
        <p:spPr>
          <a:xfrm>
            <a:off x="1234524" y="4574411"/>
            <a:ext cx="397515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Nguyên tắc cơ bản của Apache NiFi</a:t>
            </a:r>
            <a:endParaRPr sz="1800">
              <a:solidFill>
                <a:srgbClr val="A5A5A5"/>
              </a:solidFill>
              <a:latin typeface="Arial"/>
              <a:ea typeface="Arial"/>
              <a:cs typeface="Arial"/>
              <a:sym typeface="Arial"/>
            </a:endParaRPr>
          </a:p>
        </p:txBody>
      </p:sp>
      <p:sp>
        <p:nvSpPr>
          <p:cNvPr id="3504" name="Google Shape;3504;p144"/>
          <p:cNvSpPr/>
          <p:nvPr/>
        </p:nvSpPr>
        <p:spPr>
          <a:xfrm>
            <a:off x="1051644" y="4573238"/>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3505" name="Google Shape;3505;p144"/>
          <p:cNvSpPr/>
          <p:nvPr/>
        </p:nvSpPr>
        <p:spPr>
          <a:xfrm>
            <a:off x="1234524" y="5004245"/>
            <a:ext cx="397515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3.2. Giao diện người dùng Apache NiFi</a:t>
            </a:r>
            <a:endParaRPr sz="1800">
              <a:solidFill>
                <a:srgbClr val="A6A6A6"/>
              </a:solidFill>
              <a:latin typeface="Arial"/>
              <a:ea typeface="Arial"/>
              <a:cs typeface="Arial"/>
              <a:sym typeface="Arial"/>
            </a:endParaRPr>
          </a:p>
        </p:txBody>
      </p:sp>
      <p:sp>
        <p:nvSpPr>
          <p:cNvPr id="3506" name="Google Shape;3506;p144"/>
          <p:cNvSpPr/>
          <p:nvPr/>
        </p:nvSpPr>
        <p:spPr>
          <a:xfrm>
            <a:off x="1051644" y="5003072"/>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3507" name="Google Shape;3507;p144"/>
          <p:cNvSpPr/>
          <p:nvPr/>
        </p:nvSpPr>
        <p:spPr>
          <a:xfrm>
            <a:off x="1234524" y="5439449"/>
            <a:ext cx="321716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3.3. Bộ xử lý Apache NiFi</a:t>
            </a:r>
            <a:endParaRPr sz="1800">
              <a:solidFill>
                <a:srgbClr val="A6A6A6"/>
              </a:solidFill>
              <a:latin typeface="Arial"/>
              <a:ea typeface="Arial"/>
              <a:cs typeface="Arial"/>
              <a:sym typeface="Arial"/>
            </a:endParaRPr>
          </a:p>
        </p:txBody>
      </p:sp>
      <p:sp>
        <p:nvSpPr>
          <p:cNvPr id="3508" name="Google Shape;3508;p144"/>
          <p:cNvSpPr/>
          <p:nvPr/>
        </p:nvSpPr>
        <p:spPr>
          <a:xfrm>
            <a:off x="1051644" y="543290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3" name="Shape 3513"/>
        <p:cNvGrpSpPr/>
        <p:nvPr/>
      </p:nvGrpSpPr>
      <p:grpSpPr>
        <a:xfrm>
          <a:off x="0" y="0"/>
          <a:ext cx="0" cy="0"/>
          <a:chOff x="0" y="0"/>
          <a:chExt cx="0" cy="0"/>
        </a:xfrm>
      </p:grpSpPr>
      <p:sp>
        <p:nvSpPr>
          <p:cNvPr id="3514" name="Google Shape;3514;p14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515" name="Google Shape;3515;p14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Nhóm quy trình là gì?</a:t>
            </a:r>
            <a:endParaRPr/>
          </a:p>
        </p:txBody>
      </p:sp>
      <p:sp>
        <p:nvSpPr>
          <p:cNvPr id="3516" name="Google Shape;3516;p14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517" name="Google Shape;3517;p145"/>
          <p:cNvSpPr txBox="1"/>
          <p:nvPr>
            <p:ph idx="4" type="body"/>
          </p:nvPr>
        </p:nvSpPr>
        <p:spPr>
          <a:xfrm>
            <a:off x="535871" y="2226568"/>
            <a:ext cx="4081193"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Nhóm quy trình cung cấp một cách để nhóm các thành phần</a:t>
            </a:r>
            <a:endParaRPr/>
          </a:p>
          <a:p>
            <a:pPr indent="-182563" lvl="1" marL="360363" rtl="0" algn="l">
              <a:lnSpc>
                <a:spcPct val="138461"/>
              </a:lnSpc>
              <a:spcBef>
                <a:spcPts val="0"/>
              </a:spcBef>
              <a:spcAft>
                <a:spcPts val="0"/>
              </a:spcAft>
              <a:buClr>
                <a:srgbClr val="262626"/>
              </a:buClr>
              <a:buSzPts val="1040"/>
              <a:buChar char="•"/>
            </a:pPr>
            <a:r>
              <a:rPr lang="en-US"/>
              <a:t>Chứa một bộ Bộ xử lý, Kết nối</a:t>
            </a:r>
            <a:endParaRPr/>
          </a:p>
          <a:p>
            <a:pPr indent="-182563" lvl="1" marL="360363" rtl="0" algn="l">
              <a:lnSpc>
                <a:spcPct val="138461"/>
              </a:lnSpc>
              <a:spcBef>
                <a:spcPts val="0"/>
              </a:spcBef>
              <a:spcAft>
                <a:spcPts val="0"/>
              </a:spcAft>
              <a:buClr>
                <a:srgbClr val="262626"/>
              </a:buClr>
              <a:buSzPts val="1040"/>
              <a:buChar char="•"/>
            </a:pPr>
            <a:r>
              <a:rPr lang="en-US"/>
              <a:t>Có thể chứa cổng đầu vào và đầu ra</a:t>
            </a:r>
            <a:endParaRPr/>
          </a:p>
          <a:p>
            <a:pPr indent="-177800" lvl="0" marL="177800" rtl="0" algn="l">
              <a:lnSpc>
                <a:spcPct val="128571"/>
              </a:lnSpc>
              <a:spcBef>
                <a:spcPts val="1000"/>
              </a:spcBef>
              <a:spcAft>
                <a:spcPts val="0"/>
              </a:spcAft>
              <a:buClr>
                <a:srgbClr val="262626"/>
              </a:buClr>
              <a:buSzPts val="1400"/>
              <a:buFont typeface="Arial"/>
              <a:buChar char="•"/>
            </a:pPr>
            <a:r>
              <a:rPr lang="en-US"/>
              <a:t>Tạo và tổ chức các cấu trúc logic</a:t>
            </a:r>
            <a:endParaRPr/>
          </a:p>
          <a:p>
            <a:pPr indent="-182563" lvl="1" marL="360363" rtl="0" algn="l">
              <a:lnSpc>
                <a:spcPct val="138461"/>
              </a:lnSpc>
              <a:spcBef>
                <a:spcPts val="0"/>
              </a:spcBef>
              <a:spcAft>
                <a:spcPts val="0"/>
              </a:spcAft>
              <a:buClr>
                <a:srgbClr val="262626"/>
              </a:buClr>
              <a:buSzPts val="1040"/>
              <a:buChar char="•"/>
            </a:pPr>
            <a:r>
              <a:rPr lang="en-US"/>
              <a:t>Rất giống với các chức năng trong một chương trình</a:t>
            </a:r>
            <a:endParaRPr/>
          </a:p>
          <a:p>
            <a:pPr indent="-182563" lvl="1" marL="360363" rtl="0" algn="l">
              <a:lnSpc>
                <a:spcPct val="138461"/>
              </a:lnSpc>
              <a:spcBef>
                <a:spcPts val="0"/>
              </a:spcBef>
              <a:spcAft>
                <a:spcPts val="0"/>
              </a:spcAft>
              <a:buClr>
                <a:srgbClr val="262626"/>
              </a:buClr>
              <a:buSzPts val="1040"/>
              <a:buChar char="•"/>
            </a:pPr>
            <a:r>
              <a:rPr lang="en-US"/>
              <a:t>Có thể được sao chép và sử dụng lại khi thay đổi tham số</a:t>
            </a:r>
            <a:endParaRPr/>
          </a:p>
          <a:p>
            <a:pPr indent="-177800" lvl="0" marL="177800" rtl="0" algn="l">
              <a:lnSpc>
                <a:spcPct val="128571"/>
              </a:lnSpc>
              <a:spcBef>
                <a:spcPts val="1000"/>
              </a:spcBef>
              <a:spcAft>
                <a:spcPts val="0"/>
              </a:spcAft>
              <a:buClr>
                <a:srgbClr val="262626"/>
              </a:buClr>
              <a:buSzPts val="1400"/>
              <a:buFont typeface="Arial"/>
              <a:buChar char="•"/>
            </a:pPr>
            <a:r>
              <a:rPr lang="en-US"/>
              <a:t>Một góc nhìn khác là các thư mục con</a:t>
            </a:r>
            <a:endParaRPr/>
          </a:p>
          <a:p>
            <a:pPr indent="-182563" lvl="1" marL="360363" rtl="0" algn="l">
              <a:lnSpc>
                <a:spcPct val="138461"/>
              </a:lnSpc>
              <a:spcBef>
                <a:spcPts val="0"/>
              </a:spcBef>
              <a:spcAft>
                <a:spcPts val="0"/>
              </a:spcAft>
              <a:buClr>
                <a:srgbClr val="262626"/>
              </a:buClr>
              <a:buSzPts val="1040"/>
              <a:buChar char="•"/>
            </a:pPr>
            <a:r>
              <a:rPr lang="en-US"/>
              <a:t>Chia nhỏ canvas theo người dùng, nhóm, dự án, v.v.</a:t>
            </a:r>
            <a:endParaRPr/>
          </a:p>
          <a:p>
            <a:pPr indent="-182563" lvl="1" marL="360363" rtl="0" algn="l">
              <a:lnSpc>
                <a:spcPct val="138461"/>
              </a:lnSpc>
              <a:spcBef>
                <a:spcPts val="0"/>
              </a:spcBef>
              <a:spcAft>
                <a:spcPts val="0"/>
              </a:spcAft>
              <a:buClr>
                <a:srgbClr val="262626"/>
              </a:buClr>
              <a:buSzPts val="1040"/>
              <a:buChar char="•"/>
            </a:pPr>
            <a:r>
              <a:rPr lang="en-US"/>
              <a:t>Có thể lồng nhau để kiểm soát nhiều hơn</a:t>
            </a:r>
            <a:endParaRPr/>
          </a:p>
          <a:p>
            <a:pPr indent="-177800" lvl="0" marL="177800" rtl="0" algn="l">
              <a:lnSpc>
                <a:spcPct val="128571"/>
              </a:lnSpc>
              <a:spcBef>
                <a:spcPts val="1000"/>
              </a:spcBef>
              <a:spcAft>
                <a:spcPts val="0"/>
              </a:spcAft>
              <a:buClr>
                <a:srgbClr val="262626"/>
              </a:buClr>
              <a:buSzPts val="1400"/>
              <a:buFont typeface="Arial"/>
              <a:buChar char="•"/>
            </a:pPr>
            <a:r>
              <a:rPr lang="en-US"/>
              <a:t>Kiểm soát phiên bản và bảo mật</a:t>
            </a:r>
            <a:endParaRPr/>
          </a:p>
          <a:p>
            <a:pPr indent="-182563" lvl="1" marL="360363" rtl="0" algn="l">
              <a:lnSpc>
                <a:spcPct val="138461"/>
              </a:lnSpc>
              <a:spcBef>
                <a:spcPts val="0"/>
              </a:spcBef>
              <a:spcAft>
                <a:spcPts val="0"/>
              </a:spcAft>
              <a:buClr>
                <a:srgbClr val="262626"/>
              </a:buClr>
              <a:buSzPts val="1040"/>
              <a:buChar char="•"/>
            </a:pPr>
            <a:r>
              <a:rPr lang="en-US"/>
              <a:t>Có sẵn ở cấp nhóm quy trình</a:t>
            </a:r>
            <a:endParaRPr/>
          </a:p>
          <a:p>
            <a:pPr indent="-116523" lvl="1" marL="360363" rtl="0" algn="l">
              <a:lnSpc>
                <a:spcPct val="138461"/>
              </a:lnSpc>
              <a:spcBef>
                <a:spcPts val="500"/>
              </a:spcBef>
              <a:spcAft>
                <a:spcPts val="0"/>
              </a:spcAft>
              <a:buClr>
                <a:srgbClr val="262626"/>
              </a:buClr>
              <a:buSzPts val="104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3518" name="Google Shape;3518;p145"/>
          <p:cNvGrpSpPr/>
          <p:nvPr/>
        </p:nvGrpSpPr>
        <p:grpSpPr>
          <a:xfrm>
            <a:off x="4451688" y="2174667"/>
            <a:ext cx="5007163" cy="3318623"/>
            <a:chOff x="4266170" y="2174667"/>
            <a:chExt cx="5007163" cy="3318623"/>
          </a:xfrm>
        </p:grpSpPr>
        <p:grpSp>
          <p:nvGrpSpPr>
            <p:cNvPr id="3519" name="Google Shape;3519;p145"/>
            <p:cNvGrpSpPr/>
            <p:nvPr/>
          </p:nvGrpSpPr>
          <p:grpSpPr>
            <a:xfrm>
              <a:off x="5619914" y="3191549"/>
              <a:ext cx="3626226" cy="1656810"/>
              <a:chOff x="5619914" y="3191549"/>
              <a:chExt cx="3626226" cy="1656810"/>
            </a:xfrm>
          </p:grpSpPr>
          <p:pic>
            <p:nvPicPr>
              <p:cNvPr id="3520" name="Google Shape;3520;p145"/>
              <p:cNvPicPr preferRelativeResize="0"/>
              <p:nvPr/>
            </p:nvPicPr>
            <p:blipFill rotWithShape="1">
              <a:blip r:embed="rId3">
                <a:alphaModFix/>
              </a:blip>
              <a:srcRect b="1764" l="610" r="819" t="2190"/>
              <a:stretch/>
            </p:blipFill>
            <p:spPr>
              <a:xfrm>
                <a:off x="5619914" y="3191549"/>
                <a:ext cx="3626226" cy="1656810"/>
              </a:xfrm>
              <a:prstGeom prst="rect">
                <a:avLst/>
              </a:prstGeom>
              <a:noFill/>
              <a:ln cap="flat" cmpd="sng" w="12700">
                <a:solidFill>
                  <a:srgbClr val="013D3E"/>
                </a:solidFill>
                <a:prstDash val="solid"/>
                <a:round/>
                <a:headEnd len="sm" w="sm" type="none"/>
                <a:tailEnd len="sm" w="sm" type="none"/>
              </a:ln>
            </p:spPr>
          </p:pic>
          <p:sp>
            <p:nvSpPr>
              <p:cNvPr id="3521" name="Google Shape;3521;p145"/>
              <p:cNvSpPr/>
              <p:nvPr/>
            </p:nvSpPr>
            <p:spPr>
              <a:xfrm rot="-5400000">
                <a:off x="9040141" y="4666550"/>
                <a:ext cx="153759" cy="153759"/>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522" name="Google Shape;3522;p145"/>
            <p:cNvSpPr/>
            <p:nvPr/>
          </p:nvSpPr>
          <p:spPr>
            <a:xfrm>
              <a:off x="4266170" y="4002654"/>
              <a:ext cx="1181084"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36000" spcFirstLastPara="1" rIns="36000"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5 phút thống kê</a:t>
              </a:r>
              <a:endParaRPr sz="1100">
                <a:solidFill>
                  <a:srgbClr val="193EB0"/>
                </a:solidFill>
                <a:latin typeface="Arial"/>
                <a:ea typeface="Arial"/>
                <a:cs typeface="Arial"/>
                <a:sym typeface="Arial"/>
              </a:endParaRPr>
            </a:p>
          </p:txBody>
        </p:sp>
        <p:sp>
          <p:nvSpPr>
            <p:cNvPr id="3523" name="Google Shape;3523;p145"/>
            <p:cNvSpPr/>
            <p:nvPr/>
          </p:nvSpPr>
          <p:spPr>
            <a:xfrm>
              <a:off x="5619914" y="5016564"/>
              <a:ext cx="1159757" cy="476726"/>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Số lượng trạng thái phiên bản</a:t>
              </a:r>
              <a:endParaRPr sz="1100">
                <a:solidFill>
                  <a:srgbClr val="193EB0"/>
                </a:solidFill>
                <a:latin typeface="Arial"/>
                <a:ea typeface="Arial"/>
                <a:cs typeface="Arial"/>
                <a:sym typeface="Arial"/>
              </a:endParaRPr>
            </a:p>
          </p:txBody>
        </p:sp>
        <p:sp>
          <p:nvSpPr>
            <p:cNvPr id="3524" name="Google Shape;3524;p145"/>
            <p:cNvSpPr/>
            <p:nvPr/>
          </p:nvSpPr>
          <p:spPr>
            <a:xfrm>
              <a:off x="7934325" y="5016564"/>
              <a:ext cx="1311815" cy="476726"/>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Di chuột qua để xem nhận xét</a:t>
              </a:r>
              <a:endParaRPr sz="1100">
                <a:solidFill>
                  <a:srgbClr val="193EB0"/>
                </a:solidFill>
                <a:latin typeface="Arial"/>
                <a:ea typeface="Arial"/>
                <a:cs typeface="Arial"/>
                <a:sym typeface="Arial"/>
              </a:endParaRPr>
            </a:p>
          </p:txBody>
        </p:sp>
        <p:sp>
          <p:nvSpPr>
            <p:cNvPr id="3525" name="Google Shape;3525;p145"/>
            <p:cNvSpPr/>
            <p:nvPr/>
          </p:nvSpPr>
          <p:spPr>
            <a:xfrm>
              <a:off x="5619913" y="2720298"/>
              <a:ext cx="1159757"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Tên</a:t>
              </a:r>
              <a:endParaRPr sz="1100">
                <a:solidFill>
                  <a:srgbClr val="193EB0"/>
                </a:solidFill>
                <a:latin typeface="Arial"/>
                <a:ea typeface="Arial"/>
                <a:cs typeface="Arial"/>
                <a:sym typeface="Arial"/>
              </a:endParaRPr>
            </a:p>
          </p:txBody>
        </p:sp>
        <p:sp>
          <p:nvSpPr>
            <p:cNvPr id="3526" name="Google Shape;3526;p145"/>
            <p:cNvSpPr/>
            <p:nvPr/>
          </p:nvSpPr>
          <p:spPr>
            <a:xfrm>
              <a:off x="8100976" y="2174667"/>
              <a:ext cx="1159757"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Chỉ số bản tin</a:t>
              </a:r>
              <a:endParaRPr/>
            </a:p>
          </p:txBody>
        </p:sp>
        <p:sp>
          <p:nvSpPr>
            <p:cNvPr id="3527" name="Google Shape;3527;p145"/>
            <p:cNvSpPr/>
            <p:nvPr/>
          </p:nvSpPr>
          <p:spPr>
            <a:xfrm>
              <a:off x="7359548" y="2720299"/>
              <a:ext cx="1901185"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Nhiệm vụ đang hoạt động</a:t>
              </a:r>
              <a:endParaRPr sz="1100">
                <a:solidFill>
                  <a:srgbClr val="193EB0"/>
                </a:solidFill>
                <a:latin typeface="Arial"/>
                <a:ea typeface="Arial"/>
                <a:cs typeface="Arial"/>
                <a:sym typeface="Arial"/>
              </a:endParaRPr>
            </a:p>
          </p:txBody>
        </p:sp>
        <p:sp>
          <p:nvSpPr>
            <p:cNvPr id="3528" name="Google Shape;3528;p145"/>
            <p:cNvSpPr/>
            <p:nvPr/>
          </p:nvSpPr>
          <p:spPr>
            <a:xfrm>
              <a:off x="4527802" y="3352033"/>
              <a:ext cx="919451" cy="476726"/>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36000" spcFirstLastPara="1" rIns="36000"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Số lượng thành phần</a:t>
              </a:r>
              <a:endParaRPr sz="1100">
                <a:solidFill>
                  <a:srgbClr val="193EB0"/>
                </a:solidFill>
                <a:latin typeface="Arial"/>
                <a:ea typeface="Arial"/>
                <a:cs typeface="Arial"/>
                <a:sym typeface="Arial"/>
              </a:endParaRPr>
            </a:p>
          </p:txBody>
        </p:sp>
        <p:sp>
          <p:nvSpPr>
            <p:cNvPr id="3529" name="Google Shape;3529;p145"/>
            <p:cNvSpPr/>
            <p:nvPr/>
          </p:nvSpPr>
          <p:spPr>
            <a:xfrm>
              <a:off x="5619914" y="3468684"/>
              <a:ext cx="2314411" cy="238363"/>
            </a:xfrm>
            <a:prstGeom prst="roundRect">
              <a:avLst>
                <a:gd fmla="val 21995" name="adj"/>
              </a:avLst>
            </a:prstGeom>
            <a:noFill/>
            <a:ln cap="flat" cmpd="sng" w="28575">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30" name="Google Shape;3530;p145"/>
            <p:cNvSpPr/>
            <p:nvPr/>
          </p:nvSpPr>
          <p:spPr>
            <a:xfrm>
              <a:off x="5619913" y="4613017"/>
              <a:ext cx="1809587" cy="238363"/>
            </a:xfrm>
            <a:prstGeom prst="roundRect">
              <a:avLst>
                <a:gd fmla="val 21995" name="adj"/>
              </a:avLst>
            </a:prstGeom>
            <a:noFill/>
            <a:ln cap="flat" cmpd="sng" w="28575">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531" name="Google Shape;3531;p145"/>
            <p:cNvCxnSpPr>
              <a:stCxn id="3525" idx="2"/>
            </p:cNvCxnSpPr>
            <p:nvPr/>
          </p:nvCxnSpPr>
          <p:spPr>
            <a:xfrm>
              <a:off x="6199792" y="3009739"/>
              <a:ext cx="0" cy="218700"/>
            </a:xfrm>
            <a:prstGeom prst="straightConnector1">
              <a:avLst/>
            </a:prstGeom>
            <a:noFill/>
            <a:ln cap="flat" cmpd="sng" w="19050">
              <a:solidFill>
                <a:srgbClr val="193EB0"/>
              </a:solidFill>
              <a:prstDash val="solid"/>
              <a:miter lim="800000"/>
              <a:headEnd len="sm" w="sm" type="none"/>
              <a:tailEnd len="med" w="med" type="triangle"/>
            </a:ln>
          </p:spPr>
        </p:cxnSp>
        <p:cxnSp>
          <p:nvCxnSpPr>
            <p:cNvPr id="3532" name="Google Shape;3532;p145"/>
            <p:cNvCxnSpPr/>
            <p:nvPr/>
          </p:nvCxnSpPr>
          <p:spPr>
            <a:xfrm>
              <a:off x="9071229" y="3009739"/>
              <a:ext cx="0" cy="218705"/>
            </a:xfrm>
            <a:prstGeom prst="straightConnector1">
              <a:avLst/>
            </a:prstGeom>
            <a:noFill/>
            <a:ln cap="flat" cmpd="sng" w="19050">
              <a:solidFill>
                <a:srgbClr val="193EB0"/>
              </a:solidFill>
              <a:prstDash val="solid"/>
              <a:miter lim="800000"/>
              <a:headEnd len="sm" w="sm" type="none"/>
              <a:tailEnd len="med" w="med" type="triangle"/>
            </a:ln>
          </p:spPr>
        </p:cxnSp>
        <p:cxnSp>
          <p:nvCxnSpPr>
            <p:cNvPr id="3533" name="Google Shape;3533;p145"/>
            <p:cNvCxnSpPr>
              <a:stCxn id="3526" idx="3"/>
            </p:cNvCxnSpPr>
            <p:nvPr/>
          </p:nvCxnSpPr>
          <p:spPr>
            <a:xfrm>
              <a:off x="9260733" y="2319388"/>
              <a:ext cx="12600" cy="1268400"/>
            </a:xfrm>
            <a:prstGeom prst="bentConnector2">
              <a:avLst/>
            </a:prstGeom>
            <a:noFill/>
            <a:ln cap="flat" cmpd="sng" w="19050">
              <a:solidFill>
                <a:srgbClr val="193EB0"/>
              </a:solidFill>
              <a:prstDash val="solid"/>
              <a:miter lim="800000"/>
              <a:headEnd len="sm" w="sm" type="none"/>
              <a:tailEnd len="med" w="med" type="triangle"/>
            </a:ln>
          </p:spPr>
        </p:cxnSp>
        <p:cxnSp>
          <p:nvCxnSpPr>
            <p:cNvPr id="3534" name="Google Shape;3534;p145"/>
            <p:cNvCxnSpPr/>
            <p:nvPr/>
          </p:nvCxnSpPr>
          <p:spPr>
            <a:xfrm rot="10800000">
              <a:off x="9136380" y="4848359"/>
              <a:ext cx="0" cy="168205"/>
            </a:xfrm>
            <a:prstGeom prst="straightConnector1">
              <a:avLst/>
            </a:prstGeom>
            <a:noFill/>
            <a:ln cap="flat" cmpd="sng" w="19050">
              <a:solidFill>
                <a:srgbClr val="193EB0"/>
              </a:solidFill>
              <a:prstDash val="solid"/>
              <a:miter lim="800000"/>
              <a:headEnd len="sm" w="sm" type="none"/>
              <a:tailEnd len="med" w="med" type="triangle"/>
            </a:ln>
          </p:spPr>
        </p:cxnSp>
        <p:cxnSp>
          <p:nvCxnSpPr>
            <p:cNvPr id="3535" name="Google Shape;3535;p145"/>
            <p:cNvCxnSpPr>
              <a:stCxn id="3523" idx="0"/>
            </p:cNvCxnSpPr>
            <p:nvPr/>
          </p:nvCxnSpPr>
          <p:spPr>
            <a:xfrm rot="10800000">
              <a:off x="6199793" y="4848264"/>
              <a:ext cx="0" cy="168300"/>
            </a:xfrm>
            <a:prstGeom prst="straightConnector1">
              <a:avLst/>
            </a:prstGeom>
            <a:noFill/>
            <a:ln cap="flat" cmpd="sng" w="19050">
              <a:solidFill>
                <a:srgbClr val="193EB0"/>
              </a:solidFill>
              <a:prstDash val="solid"/>
              <a:miter lim="800000"/>
              <a:headEnd len="sm" w="sm" type="none"/>
              <a:tailEnd len="med" w="med" type="triangle"/>
            </a:ln>
          </p:spPr>
        </p:cxnSp>
        <p:cxnSp>
          <p:nvCxnSpPr>
            <p:cNvPr id="3536" name="Google Shape;3536;p145"/>
            <p:cNvCxnSpPr>
              <a:stCxn id="3522" idx="3"/>
            </p:cNvCxnSpPr>
            <p:nvPr/>
          </p:nvCxnSpPr>
          <p:spPr>
            <a:xfrm flipH="1" rot="10800000">
              <a:off x="5447254" y="4139575"/>
              <a:ext cx="172800" cy="7800"/>
            </a:xfrm>
            <a:prstGeom prst="straightConnector1">
              <a:avLst/>
            </a:prstGeom>
            <a:noFill/>
            <a:ln cap="flat" cmpd="sng" w="19050">
              <a:solidFill>
                <a:srgbClr val="193EB0"/>
              </a:solidFill>
              <a:prstDash val="solid"/>
              <a:miter lim="800000"/>
              <a:headEnd len="sm" w="sm" type="none"/>
              <a:tailEnd len="med" w="med" type="triangle"/>
            </a:ln>
          </p:spPr>
        </p:cxnSp>
        <p:cxnSp>
          <p:nvCxnSpPr>
            <p:cNvPr id="3537" name="Google Shape;3537;p145"/>
            <p:cNvCxnSpPr>
              <a:stCxn id="3528" idx="3"/>
              <a:endCxn id="3529" idx="1"/>
            </p:cNvCxnSpPr>
            <p:nvPr/>
          </p:nvCxnSpPr>
          <p:spPr>
            <a:xfrm flipH="1" rot="10800000">
              <a:off x="5447253" y="3587996"/>
              <a:ext cx="172800" cy="2400"/>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sp>
        <p:nvSpPr>
          <p:cNvPr id="3543" name="Google Shape;3543;p14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544" name="Google Shape;3544;p14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một nhóm quy trình (1/4)</a:t>
            </a:r>
            <a:endParaRPr/>
          </a:p>
        </p:txBody>
      </p:sp>
      <p:sp>
        <p:nvSpPr>
          <p:cNvPr id="3545" name="Google Shape;3545;p14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546" name="Google Shape;3546;p146"/>
          <p:cNvSpPr txBox="1"/>
          <p:nvPr>
            <p:ph idx="4" type="body"/>
          </p:nvPr>
        </p:nvSpPr>
        <p:spPr>
          <a:xfrm>
            <a:off x="535872" y="2226568"/>
            <a:ext cx="485473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Tên</a:t>
            </a:r>
            <a:endParaRPr/>
          </a:p>
          <a:p>
            <a:pPr indent="-182563" lvl="1" marL="360363" rtl="0" algn="l">
              <a:lnSpc>
                <a:spcPct val="138461"/>
              </a:lnSpc>
              <a:spcBef>
                <a:spcPts val="0"/>
              </a:spcBef>
              <a:spcAft>
                <a:spcPts val="0"/>
              </a:spcAft>
              <a:buClr>
                <a:srgbClr val="262626"/>
              </a:buClr>
              <a:buSzPts val="1040"/>
              <a:buChar char="•"/>
            </a:pPr>
            <a:r>
              <a:rPr lang="en-US"/>
              <a:t>Tên thân thiện do người dùng xác định của Nhóm quy trình</a:t>
            </a:r>
            <a:endParaRPr/>
          </a:p>
          <a:p>
            <a:pPr indent="-177800" lvl="0" marL="177800" rtl="0" algn="l">
              <a:lnSpc>
                <a:spcPct val="128571"/>
              </a:lnSpc>
              <a:spcBef>
                <a:spcPts val="1000"/>
              </a:spcBef>
              <a:spcAft>
                <a:spcPts val="0"/>
              </a:spcAft>
              <a:buClr>
                <a:srgbClr val="262626"/>
              </a:buClr>
              <a:buSzPts val="1400"/>
              <a:buFont typeface="Arial"/>
              <a:buChar char="•"/>
            </a:pPr>
            <a:r>
              <a:rPr lang="en-US"/>
              <a:t>Nhiệm vụ đang hoạt động</a:t>
            </a:r>
            <a:endParaRPr/>
          </a:p>
          <a:p>
            <a:pPr indent="-182563" lvl="1" marL="360363" rtl="0" algn="l">
              <a:lnSpc>
                <a:spcPct val="138461"/>
              </a:lnSpc>
              <a:spcBef>
                <a:spcPts val="0"/>
              </a:spcBef>
              <a:spcAft>
                <a:spcPts val="0"/>
              </a:spcAft>
              <a:buClr>
                <a:srgbClr val="262626"/>
              </a:buClr>
              <a:buSzPts val="1040"/>
              <a:buChar char="•"/>
            </a:pPr>
            <a:r>
              <a:rPr lang="en-US"/>
              <a:t>Tổng số tác vụ hiện đang được thực hiện bởi tất cả các thành phần trong Nhóm quy trình</a:t>
            </a:r>
            <a:endParaRPr/>
          </a:p>
          <a:p>
            <a:pPr indent="-177800" lvl="0" marL="177800" rtl="0" algn="l">
              <a:lnSpc>
                <a:spcPct val="128571"/>
              </a:lnSpc>
              <a:spcBef>
                <a:spcPts val="1000"/>
              </a:spcBef>
              <a:spcAft>
                <a:spcPts val="0"/>
              </a:spcAft>
              <a:buClr>
                <a:srgbClr val="262626"/>
              </a:buClr>
              <a:buSzPts val="1400"/>
              <a:buFont typeface="Arial"/>
              <a:buChar char="•"/>
            </a:pPr>
            <a:r>
              <a:rPr lang="en-US"/>
              <a:t>Chỉ số bản tin</a:t>
            </a:r>
            <a:endParaRPr/>
          </a:p>
          <a:p>
            <a:pPr indent="-182563" lvl="1" marL="360363" rtl="0" algn="l">
              <a:lnSpc>
                <a:spcPct val="138461"/>
              </a:lnSpc>
              <a:spcBef>
                <a:spcPts val="0"/>
              </a:spcBef>
              <a:spcAft>
                <a:spcPts val="0"/>
              </a:spcAft>
              <a:buClr>
                <a:srgbClr val="262626"/>
              </a:buClr>
              <a:buSzPts val="1040"/>
              <a:buChar char="•"/>
            </a:pPr>
            <a:r>
              <a:rPr lang="en-US"/>
              <a:t>Khi bất kỳ thành phần con nào của Nhóm quy trình phát ra một bản tin, nó sẽ được truyền đến Nhóm quy trình</a:t>
            </a:r>
            <a:endParaRPr/>
          </a:p>
          <a:p>
            <a:pPr indent="-177800" lvl="0" marL="177800" rtl="0" algn="l">
              <a:lnSpc>
                <a:spcPct val="128571"/>
              </a:lnSpc>
              <a:spcBef>
                <a:spcPts val="1000"/>
              </a:spcBef>
              <a:spcAft>
                <a:spcPts val="0"/>
              </a:spcAft>
              <a:buClr>
                <a:srgbClr val="262626"/>
              </a:buClr>
              <a:buSzPts val="1400"/>
              <a:buFont typeface="Arial"/>
              <a:buChar char="•"/>
            </a:pPr>
            <a:r>
              <a:rPr lang="en-US"/>
              <a:t>Nhận xét</a:t>
            </a:r>
            <a:endParaRPr/>
          </a:p>
          <a:p>
            <a:pPr indent="-182563" lvl="1" marL="360363" rtl="0" algn="l">
              <a:lnSpc>
                <a:spcPct val="138461"/>
              </a:lnSpc>
              <a:spcBef>
                <a:spcPts val="0"/>
              </a:spcBef>
              <a:spcAft>
                <a:spcPts val="0"/>
              </a:spcAft>
              <a:buClr>
                <a:srgbClr val="262626"/>
              </a:buClr>
              <a:buSzPts val="1040"/>
              <a:buChar char="•"/>
            </a:pPr>
            <a:r>
              <a:rPr lang="en-US"/>
              <a:t>Nhận xét có thể được thêm vào khi Nhóm quy trình được tạo</a:t>
            </a:r>
            <a:endParaRPr/>
          </a:p>
          <a:p>
            <a:pPr indent="-182563" lvl="1" marL="360363" rtl="0" algn="l">
              <a:lnSpc>
                <a:spcPct val="138461"/>
              </a:lnSpc>
              <a:spcBef>
                <a:spcPts val="0"/>
              </a:spcBef>
              <a:spcAft>
                <a:spcPts val="0"/>
              </a:spcAft>
              <a:buClr>
                <a:srgbClr val="262626"/>
              </a:buClr>
              <a:buSzPts val="1040"/>
              <a:buChar char="•"/>
            </a:pPr>
            <a:r>
              <a:rPr lang="en-US"/>
              <a:t>Thay đổi nhận xét từ menu cấu hình Nhóm bộ xử lý</a:t>
            </a:r>
            <a:endParaRPr/>
          </a:p>
        </p:txBody>
      </p:sp>
      <p:grpSp>
        <p:nvGrpSpPr>
          <p:cNvPr id="3547" name="Google Shape;3547;p146"/>
          <p:cNvGrpSpPr/>
          <p:nvPr/>
        </p:nvGrpSpPr>
        <p:grpSpPr>
          <a:xfrm>
            <a:off x="5709172" y="2174667"/>
            <a:ext cx="3653420" cy="3318623"/>
            <a:chOff x="5619913" y="2174667"/>
            <a:chExt cx="3653420" cy="3318623"/>
          </a:xfrm>
        </p:grpSpPr>
        <p:grpSp>
          <p:nvGrpSpPr>
            <p:cNvPr id="3548" name="Google Shape;3548;p146"/>
            <p:cNvGrpSpPr/>
            <p:nvPr/>
          </p:nvGrpSpPr>
          <p:grpSpPr>
            <a:xfrm>
              <a:off x="5619914" y="3191549"/>
              <a:ext cx="3626226" cy="1656810"/>
              <a:chOff x="5619914" y="3191549"/>
              <a:chExt cx="3626226" cy="1656810"/>
            </a:xfrm>
          </p:grpSpPr>
          <p:pic>
            <p:nvPicPr>
              <p:cNvPr id="3549" name="Google Shape;3549;p146"/>
              <p:cNvPicPr preferRelativeResize="0"/>
              <p:nvPr/>
            </p:nvPicPr>
            <p:blipFill rotWithShape="1">
              <a:blip r:embed="rId3">
                <a:alphaModFix/>
              </a:blip>
              <a:srcRect b="1764" l="610" r="819" t="2190"/>
              <a:stretch/>
            </p:blipFill>
            <p:spPr>
              <a:xfrm>
                <a:off x="5619914" y="3191549"/>
                <a:ext cx="3626226" cy="1656810"/>
              </a:xfrm>
              <a:prstGeom prst="rect">
                <a:avLst/>
              </a:prstGeom>
              <a:noFill/>
              <a:ln cap="flat" cmpd="sng" w="12700">
                <a:solidFill>
                  <a:srgbClr val="013D3E"/>
                </a:solidFill>
                <a:prstDash val="solid"/>
                <a:round/>
                <a:headEnd len="sm" w="sm" type="none"/>
                <a:tailEnd len="sm" w="sm" type="none"/>
              </a:ln>
            </p:spPr>
          </p:pic>
          <p:sp>
            <p:nvSpPr>
              <p:cNvPr id="3550" name="Google Shape;3550;p146"/>
              <p:cNvSpPr/>
              <p:nvPr/>
            </p:nvSpPr>
            <p:spPr>
              <a:xfrm rot="-5400000">
                <a:off x="9040141" y="4666550"/>
                <a:ext cx="153759" cy="153759"/>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551" name="Google Shape;3551;p146"/>
            <p:cNvSpPr/>
            <p:nvPr/>
          </p:nvSpPr>
          <p:spPr>
            <a:xfrm>
              <a:off x="7851583" y="5016564"/>
              <a:ext cx="1394557" cy="476726"/>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Di chuột qua để xem nhận xét</a:t>
              </a:r>
              <a:endParaRPr sz="1100">
                <a:solidFill>
                  <a:srgbClr val="193EB0"/>
                </a:solidFill>
                <a:latin typeface="Arial"/>
                <a:ea typeface="Arial"/>
                <a:cs typeface="Arial"/>
                <a:sym typeface="Arial"/>
              </a:endParaRPr>
            </a:p>
          </p:txBody>
        </p:sp>
        <p:sp>
          <p:nvSpPr>
            <p:cNvPr id="3552" name="Google Shape;3552;p146"/>
            <p:cNvSpPr/>
            <p:nvPr/>
          </p:nvSpPr>
          <p:spPr>
            <a:xfrm>
              <a:off x="5619913" y="2720298"/>
              <a:ext cx="1159757"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Tên</a:t>
              </a:r>
              <a:endParaRPr sz="1100">
                <a:solidFill>
                  <a:srgbClr val="193EB0"/>
                </a:solidFill>
                <a:latin typeface="Arial"/>
                <a:ea typeface="Arial"/>
                <a:cs typeface="Arial"/>
                <a:sym typeface="Arial"/>
              </a:endParaRPr>
            </a:p>
          </p:txBody>
        </p:sp>
        <p:sp>
          <p:nvSpPr>
            <p:cNvPr id="3553" name="Google Shape;3553;p146"/>
            <p:cNvSpPr/>
            <p:nvPr/>
          </p:nvSpPr>
          <p:spPr>
            <a:xfrm>
              <a:off x="8100976" y="2174667"/>
              <a:ext cx="1159757"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Chỉ số bản tin</a:t>
              </a:r>
              <a:endParaRPr/>
            </a:p>
          </p:txBody>
        </p:sp>
        <p:sp>
          <p:nvSpPr>
            <p:cNvPr id="3554" name="Google Shape;3554;p146"/>
            <p:cNvSpPr/>
            <p:nvPr/>
          </p:nvSpPr>
          <p:spPr>
            <a:xfrm>
              <a:off x="7359548" y="2720299"/>
              <a:ext cx="1901185"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Nhiệm vụ đang hoạt động</a:t>
              </a:r>
              <a:endParaRPr sz="1100">
                <a:solidFill>
                  <a:srgbClr val="193EB0"/>
                </a:solidFill>
                <a:latin typeface="Arial"/>
                <a:ea typeface="Arial"/>
                <a:cs typeface="Arial"/>
                <a:sym typeface="Arial"/>
              </a:endParaRPr>
            </a:p>
          </p:txBody>
        </p:sp>
        <p:cxnSp>
          <p:nvCxnSpPr>
            <p:cNvPr id="3555" name="Google Shape;3555;p146"/>
            <p:cNvCxnSpPr>
              <a:stCxn id="3552" idx="2"/>
            </p:cNvCxnSpPr>
            <p:nvPr/>
          </p:nvCxnSpPr>
          <p:spPr>
            <a:xfrm>
              <a:off x="6199792" y="3009739"/>
              <a:ext cx="0" cy="218700"/>
            </a:xfrm>
            <a:prstGeom prst="straightConnector1">
              <a:avLst/>
            </a:prstGeom>
            <a:noFill/>
            <a:ln cap="flat" cmpd="sng" w="19050">
              <a:solidFill>
                <a:srgbClr val="193EB0"/>
              </a:solidFill>
              <a:prstDash val="solid"/>
              <a:miter lim="800000"/>
              <a:headEnd len="sm" w="sm" type="none"/>
              <a:tailEnd len="med" w="med" type="triangle"/>
            </a:ln>
          </p:spPr>
        </p:cxnSp>
        <p:cxnSp>
          <p:nvCxnSpPr>
            <p:cNvPr id="3556" name="Google Shape;3556;p146"/>
            <p:cNvCxnSpPr/>
            <p:nvPr/>
          </p:nvCxnSpPr>
          <p:spPr>
            <a:xfrm>
              <a:off x="9071229" y="3009739"/>
              <a:ext cx="0" cy="218705"/>
            </a:xfrm>
            <a:prstGeom prst="straightConnector1">
              <a:avLst/>
            </a:prstGeom>
            <a:noFill/>
            <a:ln cap="flat" cmpd="sng" w="19050">
              <a:solidFill>
                <a:srgbClr val="193EB0"/>
              </a:solidFill>
              <a:prstDash val="solid"/>
              <a:miter lim="800000"/>
              <a:headEnd len="sm" w="sm" type="none"/>
              <a:tailEnd len="med" w="med" type="triangle"/>
            </a:ln>
          </p:spPr>
        </p:cxnSp>
        <p:cxnSp>
          <p:nvCxnSpPr>
            <p:cNvPr id="3557" name="Google Shape;3557;p146"/>
            <p:cNvCxnSpPr>
              <a:stCxn id="3553" idx="3"/>
            </p:cNvCxnSpPr>
            <p:nvPr/>
          </p:nvCxnSpPr>
          <p:spPr>
            <a:xfrm>
              <a:off x="9260733" y="2319388"/>
              <a:ext cx="12600" cy="1268400"/>
            </a:xfrm>
            <a:prstGeom prst="bentConnector2">
              <a:avLst/>
            </a:prstGeom>
            <a:noFill/>
            <a:ln cap="flat" cmpd="sng" w="19050">
              <a:solidFill>
                <a:srgbClr val="193EB0"/>
              </a:solidFill>
              <a:prstDash val="solid"/>
              <a:miter lim="800000"/>
              <a:headEnd len="sm" w="sm" type="none"/>
              <a:tailEnd len="med" w="med" type="triangle"/>
            </a:ln>
          </p:spPr>
        </p:cxnSp>
        <p:cxnSp>
          <p:nvCxnSpPr>
            <p:cNvPr id="3558" name="Google Shape;3558;p146"/>
            <p:cNvCxnSpPr/>
            <p:nvPr/>
          </p:nvCxnSpPr>
          <p:spPr>
            <a:xfrm rot="10800000">
              <a:off x="9136380" y="4848359"/>
              <a:ext cx="0" cy="168205"/>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sp>
        <p:nvSpPr>
          <p:cNvPr id="3564" name="Google Shape;3564;p14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565" name="Google Shape;3565;p14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một nhóm quy trình (2/4)</a:t>
            </a:r>
            <a:endParaRPr/>
          </a:p>
        </p:txBody>
      </p:sp>
      <p:sp>
        <p:nvSpPr>
          <p:cNvPr id="3566" name="Google Shape;3566;p14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567" name="Google Shape;3567;p147"/>
          <p:cNvSpPr txBox="1"/>
          <p:nvPr>
            <p:ph idx="4" type="body"/>
          </p:nvPr>
        </p:nvSpPr>
        <p:spPr>
          <a:xfrm>
            <a:off x="535872" y="2226568"/>
            <a:ext cx="379496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Số lượng trạng thái phiên bản</a:t>
            </a:r>
            <a:endParaRPr/>
          </a:p>
          <a:p>
            <a:pPr indent="-182563" lvl="1" marL="360363" rtl="0" algn="l">
              <a:lnSpc>
                <a:spcPct val="138461"/>
              </a:lnSpc>
              <a:spcBef>
                <a:spcPts val="0"/>
              </a:spcBef>
              <a:spcAft>
                <a:spcPts val="0"/>
              </a:spcAft>
              <a:buClr>
                <a:srgbClr val="262626"/>
              </a:buClr>
              <a:buSzPts val="1040"/>
              <a:buChar char="•"/>
            </a:pPr>
            <a:r>
              <a:rPr lang="en-US"/>
              <a:t>Kiểm soát phiên bản của luồng dữ liệu có sẵn ở Cấp nhóm quy trình</a:t>
            </a:r>
            <a:endParaRPr/>
          </a:p>
          <a:p>
            <a:pPr indent="-177800" lvl="0" marL="177800" rtl="0" algn="l">
              <a:lnSpc>
                <a:spcPct val="128571"/>
              </a:lnSpc>
              <a:spcBef>
                <a:spcPts val="1000"/>
              </a:spcBef>
              <a:spcAft>
                <a:spcPts val="0"/>
              </a:spcAft>
              <a:buClr>
                <a:srgbClr val="262626"/>
              </a:buClr>
              <a:buSzPts val="1400"/>
              <a:buFont typeface="Arial"/>
              <a:buChar char="•"/>
            </a:pPr>
            <a:r>
              <a:rPr lang="en-US"/>
              <a:t>Các chỉ số sau đây có thể:</a:t>
            </a:r>
            <a:endParaRPr/>
          </a:p>
          <a:p>
            <a:pPr indent="-671513" lvl="1" marL="849313" rtl="0" algn="l">
              <a:lnSpc>
                <a:spcPct val="138461"/>
              </a:lnSpc>
              <a:spcBef>
                <a:spcPts val="820"/>
              </a:spcBef>
              <a:spcAft>
                <a:spcPts val="0"/>
              </a:spcAft>
              <a:buClr>
                <a:srgbClr val="262626"/>
              </a:buClr>
              <a:buSzPts val="1040"/>
              <a:buChar char="•"/>
            </a:pPr>
            <a:r>
              <a:rPr lang="en-US"/>
              <a:t>Phiên bản cập nhật</a:t>
            </a:r>
            <a:endParaRPr/>
          </a:p>
          <a:p>
            <a:pPr indent="-671513" lvl="1" marL="849313" rtl="0" algn="l">
              <a:lnSpc>
                <a:spcPct val="138461"/>
              </a:lnSpc>
              <a:spcBef>
                <a:spcPts val="820"/>
              </a:spcBef>
              <a:spcAft>
                <a:spcPts val="0"/>
              </a:spcAft>
              <a:buClr>
                <a:srgbClr val="262626"/>
              </a:buClr>
              <a:buSzPts val="1040"/>
              <a:buChar char="•"/>
            </a:pPr>
            <a:r>
              <a:rPr lang="en-US"/>
              <a:t>Sửa đổi cục bộ</a:t>
            </a:r>
            <a:endParaRPr/>
          </a:p>
          <a:p>
            <a:pPr indent="-671513" lvl="1" marL="849313" rtl="0" algn="l">
              <a:lnSpc>
                <a:spcPct val="138461"/>
              </a:lnSpc>
              <a:spcBef>
                <a:spcPts val="820"/>
              </a:spcBef>
              <a:spcAft>
                <a:spcPts val="0"/>
              </a:spcAft>
              <a:buClr>
                <a:srgbClr val="262626"/>
              </a:buClr>
              <a:buSzPts val="1040"/>
              <a:buChar char="•"/>
            </a:pPr>
            <a:r>
              <a:rPr lang="en-US"/>
              <a:t>Cũ</a:t>
            </a:r>
            <a:endParaRPr/>
          </a:p>
          <a:p>
            <a:pPr indent="-671513" lvl="1" marL="849313" rtl="0" algn="l">
              <a:lnSpc>
                <a:spcPct val="138461"/>
              </a:lnSpc>
              <a:spcBef>
                <a:spcPts val="820"/>
              </a:spcBef>
              <a:spcAft>
                <a:spcPts val="0"/>
              </a:spcAft>
              <a:buClr>
                <a:srgbClr val="262626"/>
              </a:buClr>
              <a:buSzPts val="1040"/>
              <a:buChar char="•"/>
            </a:pPr>
            <a:r>
              <a:rPr lang="en-US"/>
              <a:t>Sửa đổi cục bộ và cũ</a:t>
            </a:r>
            <a:endParaRPr/>
          </a:p>
          <a:p>
            <a:pPr indent="-671513" lvl="1" marL="849313" rtl="0" algn="l">
              <a:lnSpc>
                <a:spcPct val="138461"/>
              </a:lnSpc>
              <a:spcBef>
                <a:spcPts val="820"/>
              </a:spcBef>
              <a:spcAft>
                <a:spcPts val="0"/>
              </a:spcAft>
              <a:buClr>
                <a:srgbClr val="262626"/>
              </a:buClr>
              <a:buSzPts val="1040"/>
              <a:buChar char="•"/>
            </a:pPr>
            <a:r>
              <a:rPr lang="en-US"/>
              <a:t>Đồng bộ hóa thất bại</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descr="Up to date" id="3568" name="Google Shape;3568;p147"/>
          <p:cNvPicPr preferRelativeResize="0"/>
          <p:nvPr/>
        </p:nvPicPr>
        <p:blipFill rotWithShape="1">
          <a:blip r:embed="rId3">
            <a:alphaModFix/>
          </a:blip>
          <a:srcRect b="0" l="0" r="0" t="0"/>
          <a:stretch/>
        </p:blipFill>
        <p:spPr>
          <a:xfrm>
            <a:off x="910467" y="3324275"/>
            <a:ext cx="280462" cy="280462"/>
          </a:xfrm>
          <a:prstGeom prst="rect">
            <a:avLst/>
          </a:prstGeom>
          <a:noFill/>
          <a:ln>
            <a:noFill/>
          </a:ln>
        </p:spPr>
      </p:pic>
      <p:pic>
        <p:nvPicPr>
          <p:cNvPr descr="Locally Modified" id="3569" name="Google Shape;3569;p147"/>
          <p:cNvPicPr preferRelativeResize="0"/>
          <p:nvPr/>
        </p:nvPicPr>
        <p:blipFill rotWithShape="1">
          <a:blip r:embed="rId4">
            <a:alphaModFix/>
          </a:blip>
          <a:srcRect b="0" l="0" r="0" t="0"/>
          <a:stretch/>
        </p:blipFill>
        <p:spPr>
          <a:xfrm>
            <a:off x="910467" y="3674245"/>
            <a:ext cx="280462" cy="280462"/>
          </a:xfrm>
          <a:prstGeom prst="rect">
            <a:avLst/>
          </a:prstGeom>
          <a:noFill/>
          <a:ln>
            <a:noFill/>
          </a:ln>
        </p:spPr>
      </p:pic>
      <p:pic>
        <p:nvPicPr>
          <p:cNvPr descr="Stale" id="3570" name="Google Shape;3570;p147"/>
          <p:cNvPicPr preferRelativeResize="0"/>
          <p:nvPr/>
        </p:nvPicPr>
        <p:blipFill rotWithShape="1">
          <a:blip r:embed="rId5">
            <a:alphaModFix/>
          </a:blip>
          <a:srcRect b="0" l="0" r="0" t="0"/>
          <a:stretch/>
        </p:blipFill>
        <p:spPr>
          <a:xfrm>
            <a:off x="910467" y="4024215"/>
            <a:ext cx="280462" cy="280462"/>
          </a:xfrm>
          <a:prstGeom prst="rect">
            <a:avLst/>
          </a:prstGeom>
          <a:noFill/>
          <a:ln>
            <a:noFill/>
          </a:ln>
        </p:spPr>
      </p:pic>
      <p:pic>
        <p:nvPicPr>
          <p:cNvPr descr="Locally Modified and Stale" id="3571" name="Google Shape;3571;p147"/>
          <p:cNvPicPr preferRelativeResize="0"/>
          <p:nvPr/>
        </p:nvPicPr>
        <p:blipFill rotWithShape="1">
          <a:blip r:embed="rId6">
            <a:alphaModFix/>
          </a:blip>
          <a:srcRect b="0" l="0" r="0" t="0"/>
          <a:stretch/>
        </p:blipFill>
        <p:spPr>
          <a:xfrm>
            <a:off x="910467" y="4374185"/>
            <a:ext cx="280462" cy="280463"/>
          </a:xfrm>
          <a:prstGeom prst="rect">
            <a:avLst/>
          </a:prstGeom>
          <a:noFill/>
          <a:ln>
            <a:noFill/>
          </a:ln>
        </p:spPr>
      </p:pic>
      <p:pic>
        <p:nvPicPr>
          <p:cNvPr descr="Sync Failure" id="3572" name="Google Shape;3572;p147"/>
          <p:cNvPicPr preferRelativeResize="0"/>
          <p:nvPr/>
        </p:nvPicPr>
        <p:blipFill rotWithShape="1">
          <a:blip r:embed="rId7">
            <a:alphaModFix/>
          </a:blip>
          <a:srcRect b="0" l="0" r="0" t="0"/>
          <a:stretch/>
        </p:blipFill>
        <p:spPr>
          <a:xfrm>
            <a:off x="910467" y="4700678"/>
            <a:ext cx="280462" cy="280462"/>
          </a:xfrm>
          <a:prstGeom prst="rect">
            <a:avLst/>
          </a:prstGeom>
          <a:noFill/>
          <a:ln>
            <a:noFill/>
          </a:ln>
        </p:spPr>
      </p:pic>
      <p:grpSp>
        <p:nvGrpSpPr>
          <p:cNvPr id="3573" name="Google Shape;3573;p147"/>
          <p:cNvGrpSpPr/>
          <p:nvPr/>
        </p:nvGrpSpPr>
        <p:grpSpPr>
          <a:xfrm>
            <a:off x="5709174" y="3191549"/>
            <a:ext cx="3626227" cy="2301741"/>
            <a:chOff x="5619913" y="3191549"/>
            <a:chExt cx="3626227" cy="2301741"/>
          </a:xfrm>
        </p:grpSpPr>
        <p:grpSp>
          <p:nvGrpSpPr>
            <p:cNvPr id="3574" name="Google Shape;3574;p147"/>
            <p:cNvGrpSpPr/>
            <p:nvPr/>
          </p:nvGrpSpPr>
          <p:grpSpPr>
            <a:xfrm>
              <a:off x="5619914" y="3191549"/>
              <a:ext cx="3626226" cy="1656810"/>
              <a:chOff x="5619914" y="3191549"/>
              <a:chExt cx="3626226" cy="1656810"/>
            </a:xfrm>
          </p:grpSpPr>
          <p:pic>
            <p:nvPicPr>
              <p:cNvPr id="3575" name="Google Shape;3575;p147"/>
              <p:cNvPicPr preferRelativeResize="0"/>
              <p:nvPr/>
            </p:nvPicPr>
            <p:blipFill rotWithShape="1">
              <a:blip r:embed="rId8">
                <a:alphaModFix/>
              </a:blip>
              <a:srcRect b="1764" l="610" r="819" t="2190"/>
              <a:stretch/>
            </p:blipFill>
            <p:spPr>
              <a:xfrm>
                <a:off x="5619914" y="3191549"/>
                <a:ext cx="3626226" cy="1656810"/>
              </a:xfrm>
              <a:prstGeom prst="rect">
                <a:avLst/>
              </a:prstGeom>
              <a:noFill/>
              <a:ln cap="flat" cmpd="sng" w="12700">
                <a:solidFill>
                  <a:srgbClr val="013D3E"/>
                </a:solidFill>
                <a:prstDash val="solid"/>
                <a:round/>
                <a:headEnd len="sm" w="sm" type="none"/>
                <a:tailEnd len="sm" w="sm" type="none"/>
              </a:ln>
            </p:spPr>
          </p:pic>
          <p:sp>
            <p:nvSpPr>
              <p:cNvPr id="3576" name="Google Shape;3576;p147"/>
              <p:cNvSpPr/>
              <p:nvPr/>
            </p:nvSpPr>
            <p:spPr>
              <a:xfrm rot="-5400000">
                <a:off x="9040141" y="4666550"/>
                <a:ext cx="153759" cy="153759"/>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577" name="Google Shape;3577;p147"/>
            <p:cNvSpPr/>
            <p:nvPr/>
          </p:nvSpPr>
          <p:spPr>
            <a:xfrm>
              <a:off x="5619914" y="5016564"/>
              <a:ext cx="1159757" cy="476726"/>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Số lượng trạng thái phiên bản</a:t>
              </a:r>
              <a:endParaRPr sz="1100">
                <a:solidFill>
                  <a:srgbClr val="193EB0"/>
                </a:solidFill>
                <a:latin typeface="Arial"/>
                <a:ea typeface="Arial"/>
                <a:cs typeface="Arial"/>
                <a:sym typeface="Arial"/>
              </a:endParaRPr>
            </a:p>
          </p:txBody>
        </p:sp>
        <p:sp>
          <p:nvSpPr>
            <p:cNvPr id="3578" name="Google Shape;3578;p147"/>
            <p:cNvSpPr/>
            <p:nvPr/>
          </p:nvSpPr>
          <p:spPr>
            <a:xfrm>
              <a:off x="5619913" y="4613017"/>
              <a:ext cx="1809587" cy="238363"/>
            </a:xfrm>
            <a:prstGeom prst="roundRect">
              <a:avLst>
                <a:gd fmla="val 21995" name="adj"/>
              </a:avLst>
            </a:prstGeom>
            <a:noFill/>
            <a:ln cap="flat" cmpd="sng" w="28575">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579" name="Google Shape;3579;p147"/>
            <p:cNvCxnSpPr>
              <a:stCxn id="3577" idx="0"/>
            </p:cNvCxnSpPr>
            <p:nvPr/>
          </p:nvCxnSpPr>
          <p:spPr>
            <a:xfrm rot="10800000">
              <a:off x="6199793" y="4848264"/>
              <a:ext cx="0" cy="168300"/>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14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586" name="Google Shape;3586;p14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một nhóm quy trình (3/4)</a:t>
            </a:r>
            <a:endParaRPr/>
          </a:p>
        </p:txBody>
      </p:sp>
      <p:sp>
        <p:nvSpPr>
          <p:cNvPr id="3587" name="Google Shape;3587;p14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588" name="Google Shape;3588;p148"/>
          <p:cNvSpPr txBox="1"/>
          <p:nvPr>
            <p:ph idx="4" type="body"/>
          </p:nvPr>
        </p:nvSpPr>
        <p:spPr>
          <a:xfrm>
            <a:off x="535871" y="2226568"/>
            <a:ext cx="6743233"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Số lượng thành phần</a:t>
            </a:r>
            <a:endParaRPr/>
          </a:p>
          <a:p>
            <a:pPr indent="-182563" lvl="1" marL="360363" rtl="0" algn="l">
              <a:lnSpc>
                <a:spcPct val="138461"/>
              </a:lnSpc>
              <a:spcBef>
                <a:spcPts val="0"/>
              </a:spcBef>
              <a:spcAft>
                <a:spcPts val="0"/>
              </a:spcAft>
              <a:buClr>
                <a:srgbClr val="262626"/>
              </a:buClr>
              <a:buSzPts val="1040"/>
              <a:buChar char="•"/>
            </a:pPr>
            <a:r>
              <a:rPr lang="en-US"/>
              <a:t>Tổng số lượng, theo trạng thái hiện tại, của tất cả các thành phần trong Nhóm quy trình</a:t>
            </a:r>
            <a:endParaRPr/>
          </a:p>
          <a:p>
            <a:pPr indent="-177800" lvl="0" marL="177800" rtl="0" algn="l">
              <a:lnSpc>
                <a:spcPct val="128571"/>
              </a:lnSpc>
              <a:spcBef>
                <a:spcPts val="1000"/>
              </a:spcBef>
              <a:spcAft>
                <a:spcPts val="0"/>
              </a:spcAft>
              <a:buClr>
                <a:srgbClr val="262626"/>
              </a:buClr>
              <a:buSzPts val="1400"/>
              <a:buFont typeface="Arial"/>
              <a:buChar char="•"/>
            </a:pPr>
            <a:r>
              <a:rPr lang="en-US"/>
              <a:t>Có thể có các chỉ số sau:</a:t>
            </a:r>
            <a:endParaRPr/>
          </a:p>
          <a:p>
            <a:pPr indent="-671513" lvl="1" marL="849313" rtl="0" algn="l">
              <a:lnSpc>
                <a:spcPct val="138461"/>
              </a:lnSpc>
              <a:spcBef>
                <a:spcPts val="820"/>
              </a:spcBef>
              <a:spcAft>
                <a:spcPts val="0"/>
              </a:spcAft>
              <a:buClr>
                <a:srgbClr val="262626"/>
              </a:buClr>
              <a:buSzPts val="1040"/>
              <a:buChar char="•"/>
            </a:pPr>
            <a:r>
              <a:rPr lang="en-US"/>
              <a:t>Cổng truyền</a:t>
            </a:r>
            <a:endParaRPr/>
          </a:p>
          <a:p>
            <a:pPr indent="-671513" lvl="1" marL="849313" rtl="0" algn="l">
              <a:lnSpc>
                <a:spcPct val="138461"/>
              </a:lnSpc>
              <a:spcBef>
                <a:spcPts val="820"/>
              </a:spcBef>
              <a:spcAft>
                <a:spcPts val="0"/>
              </a:spcAft>
              <a:buClr>
                <a:srgbClr val="262626"/>
              </a:buClr>
              <a:buSzPts val="1040"/>
              <a:buChar char="•"/>
            </a:pPr>
            <a:r>
              <a:rPr lang="en-US"/>
              <a:t>Cổng không truyền</a:t>
            </a:r>
            <a:endParaRPr/>
          </a:p>
          <a:p>
            <a:pPr indent="-671513" lvl="1" marL="849313" rtl="0" algn="l">
              <a:lnSpc>
                <a:spcPct val="138461"/>
              </a:lnSpc>
              <a:spcBef>
                <a:spcPts val="820"/>
              </a:spcBef>
              <a:spcAft>
                <a:spcPts val="0"/>
              </a:spcAft>
              <a:buClr>
                <a:srgbClr val="262626"/>
              </a:buClr>
              <a:buSzPts val="1040"/>
              <a:buChar char="•"/>
            </a:pPr>
            <a:r>
              <a:rPr lang="en-US"/>
              <a:t>Thành phần đang chạy</a:t>
            </a:r>
            <a:endParaRPr/>
          </a:p>
          <a:p>
            <a:pPr indent="-671513" lvl="1" marL="849313" rtl="0" algn="l">
              <a:lnSpc>
                <a:spcPct val="138461"/>
              </a:lnSpc>
              <a:spcBef>
                <a:spcPts val="820"/>
              </a:spcBef>
              <a:spcAft>
                <a:spcPts val="0"/>
              </a:spcAft>
              <a:buClr>
                <a:srgbClr val="262626"/>
              </a:buClr>
              <a:buSzPts val="1040"/>
              <a:buChar char="•"/>
            </a:pPr>
            <a:r>
              <a:rPr lang="en-US"/>
              <a:t>Các thành phần đã dừng</a:t>
            </a:r>
            <a:endParaRPr/>
          </a:p>
          <a:p>
            <a:pPr indent="-671513" lvl="1" marL="849313" rtl="0" algn="l">
              <a:lnSpc>
                <a:spcPct val="138461"/>
              </a:lnSpc>
              <a:spcBef>
                <a:spcPts val="820"/>
              </a:spcBef>
              <a:spcAft>
                <a:spcPts val="0"/>
              </a:spcAft>
              <a:buClr>
                <a:srgbClr val="262626"/>
              </a:buClr>
              <a:buSzPts val="1040"/>
              <a:buChar char="•"/>
            </a:pPr>
            <a:r>
              <a:rPr lang="en-US"/>
              <a:t>Thành phần không hợp lệ</a:t>
            </a:r>
            <a:endParaRPr/>
          </a:p>
          <a:p>
            <a:pPr indent="-671513" lvl="1" marL="849313" rtl="0" algn="l">
              <a:lnSpc>
                <a:spcPct val="138461"/>
              </a:lnSpc>
              <a:spcBef>
                <a:spcPts val="820"/>
              </a:spcBef>
              <a:spcAft>
                <a:spcPts val="0"/>
              </a:spcAft>
              <a:buClr>
                <a:srgbClr val="262626"/>
              </a:buClr>
              <a:buSzPts val="1040"/>
              <a:buChar char="•"/>
            </a:pPr>
            <a:r>
              <a:rPr lang="en-US"/>
              <a:t>Thành phần bị vô hiệu hóa</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descr="Transmission Active" id="3589" name="Google Shape;3589;p148"/>
          <p:cNvPicPr preferRelativeResize="0"/>
          <p:nvPr/>
        </p:nvPicPr>
        <p:blipFill rotWithShape="1">
          <a:blip r:embed="rId3">
            <a:alphaModFix/>
          </a:blip>
          <a:srcRect b="0" l="0" r="0" t="0"/>
          <a:stretch/>
        </p:blipFill>
        <p:spPr>
          <a:xfrm>
            <a:off x="970650" y="3109914"/>
            <a:ext cx="253142" cy="253142"/>
          </a:xfrm>
          <a:prstGeom prst="rect">
            <a:avLst/>
          </a:prstGeom>
          <a:noFill/>
          <a:ln>
            <a:noFill/>
          </a:ln>
        </p:spPr>
      </p:pic>
      <p:pic>
        <p:nvPicPr>
          <p:cNvPr descr="Transmission Inactive" id="3590" name="Google Shape;3590;p148"/>
          <p:cNvPicPr preferRelativeResize="0"/>
          <p:nvPr/>
        </p:nvPicPr>
        <p:blipFill rotWithShape="1">
          <a:blip r:embed="rId4">
            <a:alphaModFix/>
          </a:blip>
          <a:srcRect b="0" l="0" r="0" t="0"/>
          <a:stretch/>
        </p:blipFill>
        <p:spPr>
          <a:xfrm>
            <a:off x="954816" y="3492552"/>
            <a:ext cx="268963" cy="268963"/>
          </a:xfrm>
          <a:prstGeom prst="rect">
            <a:avLst/>
          </a:prstGeom>
          <a:noFill/>
          <a:ln>
            <a:noFill/>
          </a:ln>
        </p:spPr>
      </p:pic>
      <p:pic>
        <p:nvPicPr>
          <p:cNvPr descr="Running" id="3591" name="Google Shape;3591;p148"/>
          <p:cNvPicPr preferRelativeResize="0"/>
          <p:nvPr/>
        </p:nvPicPr>
        <p:blipFill rotWithShape="1">
          <a:blip r:embed="rId5">
            <a:alphaModFix/>
          </a:blip>
          <a:srcRect b="0" l="0" r="0" t="0"/>
          <a:stretch/>
        </p:blipFill>
        <p:spPr>
          <a:xfrm>
            <a:off x="946905" y="3791498"/>
            <a:ext cx="300606" cy="316427"/>
          </a:xfrm>
          <a:prstGeom prst="rect">
            <a:avLst/>
          </a:prstGeom>
          <a:noFill/>
          <a:ln>
            <a:noFill/>
          </a:ln>
        </p:spPr>
      </p:pic>
      <p:pic>
        <p:nvPicPr>
          <p:cNvPr descr="Stopped Components" id="3592" name="Google Shape;3592;p148"/>
          <p:cNvPicPr preferRelativeResize="0"/>
          <p:nvPr/>
        </p:nvPicPr>
        <p:blipFill rotWithShape="1">
          <a:blip r:embed="rId6">
            <a:alphaModFix/>
          </a:blip>
          <a:srcRect b="0" l="0" r="0" t="0"/>
          <a:stretch/>
        </p:blipFill>
        <p:spPr>
          <a:xfrm>
            <a:off x="946905" y="4137908"/>
            <a:ext cx="300606" cy="300606"/>
          </a:xfrm>
          <a:prstGeom prst="rect">
            <a:avLst/>
          </a:prstGeom>
          <a:noFill/>
          <a:ln>
            <a:noFill/>
          </a:ln>
        </p:spPr>
      </p:pic>
      <p:pic>
        <p:nvPicPr>
          <p:cNvPr descr="Invalid Components" id="3593" name="Google Shape;3593;p148"/>
          <p:cNvPicPr preferRelativeResize="0"/>
          <p:nvPr/>
        </p:nvPicPr>
        <p:blipFill rotWithShape="1">
          <a:blip r:embed="rId7">
            <a:alphaModFix/>
          </a:blip>
          <a:srcRect b="0" l="0" r="0" t="0"/>
          <a:stretch/>
        </p:blipFill>
        <p:spPr>
          <a:xfrm>
            <a:off x="946905" y="4456140"/>
            <a:ext cx="300606" cy="284785"/>
          </a:xfrm>
          <a:prstGeom prst="rect">
            <a:avLst/>
          </a:prstGeom>
          <a:noFill/>
          <a:ln>
            <a:noFill/>
          </a:ln>
        </p:spPr>
      </p:pic>
      <p:pic>
        <p:nvPicPr>
          <p:cNvPr descr="Disabled Components" id="3594" name="Google Shape;3594;p148"/>
          <p:cNvPicPr preferRelativeResize="0"/>
          <p:nvPr/>
        </p:nvPicPr>
        <p:blipFill rotWithShape="1">
          <a:blip r:embed="rId8">
            <a:alphaModFix/>
          </a:blip>
          <a:srcRect b="0" l="0" r="0" t="0"/>
          <a:stretch/>
        </p:blipFill>
        <p:spPr>
          <a:xfrm>
            <a:off x="907352" y="4770906"/>
            <a:ext cx="379713" cy="395534"/>
          </a:xfrm>
          <a:prstGeom prst="rect">
            <a:avLst/>
          </a:prstGeom>
          <a:noFill/>
          <a:ln>
            <a:noFill/>
          </a:ln>
        </p:spPr>
      </p:pic>
      <p:grpSp>
        <p:nvGrpSpPr>
          <p:cNvPr id="3595" name="Google Shape;3595;p148"/>
          <p:cNvGrpSpPr/>
          <p:nvPr/>
        </p:nvGrpSpPr>
        <p:grpSpPr>
          <a:xfrm>
            <a:off x="4538691" y="3191549"/>
            <a:ext cx="4796708" cy="1656810"/>
            <a:chOff x="4678032" y="3191549"/>
            <a:chExt cx="4796708" cy="1656810"/>
          </a:xfrm>
        </p:grpSpPr>
        <p:grpSp>
          <p:nvGrpSpPr>
            <p:cNvPr id="3596" name="Google Shape;3596;p148"/>
            <p:cNvGrpSpPr/>
            <p:nvPr/>
          </p:nvGrpSpPr>
          <p:grpSpPr>
            <a:xfrm>
              <a:off x="5848514" y="3191549"/>
              <a:ext cx="3626226" cy="1656810"/>
              <a:chOff x="5619914" y="3191549"/>
              <a:chExt cx="3626226" cy="1656810"/>
            </a:xfrm>
          </p:grpSpPr>
          <p:pic>
            <p:nvPicPr>
              <p:cNvPr id="3597" name="Google Shape;3597;p148"/>
              <p:cNvPicPr preferRelativeResize="0"/>
              <p:nvPr/>
            </p:nvPicPr>
            <p:blipFill rotWithShape="1">
              <a:blip r:embed="rId9">
                <a:alphaModFix/>
              </a:blip>
              <a:srcRect b="1764" l="610" r="819" t="2190"/>
              <a:stretch/>
            </p:blipFill>
            <p:spPr>
              <a:xfrm>
                <a:off x="5619914" y="3191549"/>
                <a:ext cx="3626226" cy="1656810"/>
              </a:xfrm>
              <a:prstGeom prst="rect">
                <a:avLst/>
              </a:prstGeom>
              <a:noFill/>
              <a:ln cap="flat" cmpd="sng" w="12700">
                <a:solidFill>
                  <a:srgbClr val="013D3E"/>
                </a:solidFill>
                <a:prstDash val="solid"/>
                <a:round/>
                <a:headEnd len="sm" w="sm" type="none"/>
                <a:tailEnd len="sm" w="sm" type="none"/>
              </a:ln>
            </p:spPr>
          </p:pic>
          <p:sp>
            <p:nvSpPr>
              <p:cNvPr id="3598" name="Google Shape;3598;p148"/>
              <p:cNvSpPr/>
              <p:nvPr/>
            </p:nvSpPr>
            <p:spPr>
              <a:xfrm rot="-5400000">
                <a:off x="9040141" y="4666550"/>
                <a:ext cx="153759" cy="153759"/>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599" name="Google Shape;3599;p148"/>
            <p:cNvSpPr/>
            <p:nvPr/>
          </p:nvSpPr>
          <p:spPr>
            <a:xfrm>
              <a:off x="4678032" y="3352033"/>
              <a:ext cx="1008707" cy="476726"/>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Số lượng thành phần</a:t>
              </a:r>
              <a:endParaRPr sz="1100">
                <a:solidFill>
                  <a:srgbClr val="193EB0"/>
                </a:solidFill>
                <a:latin typeface="Arial"/>
                <a:ea typeface="Arial"/>
                <a:cs typeface="Arial"/>
                <a:sym typeface="Arial"/>
              </a:endParaRPr>
            </a:p>
          </p:txBody>
        </p:sp>
        <p:sp>
          <p:nvSpPr>
            <p:cNvPr id="3600" name="Google Shape;3600;p148"/>
            <p:cNvSpPr/>
            <p:nvPr/>
          </p:nvSpPr>
          <p:spPr>
            <a:xfrm>
              <a:off x="5848514" y="3468684"/>
              <a:ext cx="2314411" cy="238363"/>
            </a:xfrm>
            <a:prstGeom prst="roundRect">
              <a:avLst>
                <a:gd fmla="val 21995" name="adj"/>
              </a:avLst>
            </a:prstGeom>
            <a:noFill/>
            <a:ln cap="flat" cmpd="sng" w="28575">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601" name="Google Shape;3601;p148"/>
            <p:cNvCxnSpPr>
              <a:stCxn id="3599" idx="3"/>
              <a:endCxn id="3600" idx="1"/>
            </p:cNvCxnSpPr>
            <p:nvPr/>
          </p:nvCxnSpPr>
          <p:spPr>
            <a:xfrm flipH="1" rot="10800000">
              <a:off x="5686739" y="3587996"/>
              <a:ext cx="161700" cy="2400"/>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14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608" name="Google Shape;3608;p14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một nhóm quy trình (4/4)</a:t>
            </a:r>
            <a:endParaRPr/>
          </a:p>
        </p:txBody>
      </p:sp>
      <p:sp>
        <p:nvSpPr>
          <p:cNvPr id="3609" name="Google Shape;3609;p14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610" name="Google Shape;3610;p149"/>
          <p:cNvSpPr txBox="1"/>
          <p:nvPr>
            <p:ph idx="4" type="body"/>
          </p:nvPr>
        </p:nvSpPr>
        <p:spPr>
          <a:xfrm>
            <a:off x="535872" y="2226568"/>
            <a:ext cx="6939348" cy="3511292"/>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Trạng thái tổng hợp trong 5 phút của tất cả các thành phần trong Nhóm quy trình (PG)</a:t>
            </a:r>
            <a:endParaRPr/>
          </a:p>
          <a:p>
            <a:pPr indent="-177800" lvl="0" marL="177800" rtl="0" algn="l">
              <a:lnSpc>
                <a:spcPct val="128571"/>
              </a:lnSpc>
              <a:spcBef>
                <a:spcPts val="1000"/>
              </a:spcBef>
              <a:spcAft>
                <a:spcPts val="0"/>
              </a:spcAft>
              <a:buClr>
                <a:srgbClr val="262626"/>
              </a:buClr>
              <a:buSzPts val="1400"/>
              <a:buFont typeface="Arial"/>
              <a:buChar char="•"/>
            </a:pPr>
            <a:r>
              <a:rPr lang="en-US"/>
              <a:t>Đã xếp hàng - &lt;count&gt;(&lt;size&gt;)</a:t>
            </a:r>
            <a:endParaRPr/>
          </a:p>
          <a:p>
            <a:pPr indent="-182563" lvl="1" marL="360363" rtl="0" algn="l">
              <a:lnSpc>
                <a:spcPct val="138461"/>
              </a:lnSpc>
              <a:spcBef>
                <a:spcPts val="300"/>
              </a:spcBef>
              <a:spcAft>
                <a:spcPts val="0"/>
              </a:spcAft>
              <a:buClr>
                <a:srgbClr val="262626"/>
              </a:buClr>
              <a:buSzPts val="1040"/>
              <a:buChar char="•"/>
            </a:pPr>
            <a:r>
              <a:rPr lang="en-US"/>
              <a:t>Tổng số FlowFiles được liệt kê trong PG</a:t>
            </a:r>
            <a:endParaRPr/>
          </a:p>
          <a:p>
            <a:pPr indent="-177800" lvl="0" marL="177800" rtl="0" algn="l">
              <a:lnSpc>
                <a:spcPct val="128571"/>
              </a:lnSpc>
              <a:spcBef>
                <a:spcPts val="1000"/>
              </a:spcBef>
              <a:spcAft>
                <a:spcPts val="0"/>
              </a:spcAft>
              <a:buClr>
                <a:srgbClr val="262626"/>
              </a:buClr>
              <a:buSzPts val="1400"/>
              <a:buFont typeface="Arial"/>
              <a:buChar char="•"/>
            </a:pPr>
            <a:r>
              <a:rPr lang="en-US"/>
              <a:t>Vào - &lt;count&gt;(&lt;size&gt;)      &lt;số cổng đầu vào&gt;</a:t>
            </a:r>
            <a:endParaRPr/>
          </a:p>
          <a:p>
            <a:pPr indent="-182563" lvl="1" marL="360363" rtl="0" algn="l">
              <a:lnSpc>
                <a:spcPct val="138461"/>
              </a:lnSpc>
              <a:spcBef>
                <a:spcPts val="300"/>
              </a:spcBef>
              <a:spcAft>
                <a:spcPts val="0"/>
              </a:spcAft>
              <a:buClr>
                <a:srgbClr val="262626"/>
              </a:buClr>
              <a:buSzPts val="1040"/>
              <a:buChar char="•"/>
            </a:pPr>
            <a:r>
              <a:rPr lang="en-US"/>
              <a:t>FlowFiles được chuyển vào PG thông qua Cổng đầu vào</a:t>
            </a:r>
            <a:endParaRPr/>
          </a:p>
          <a:p>
            <a:pPr indent="-177800" lvl="0" marL="177800" rtl="0" algn="l">
              <a:lnSpc>
                <a:spcPct val="128571"/>
              </a:lnSpc>
              <a:spcBef>
                <a:spcPts val="1000"/>
              </a:spcBef>
              <a:spcAft>
                <a:spcPts val="0"/>
              </a:spcAft>
              <a:buClr>
                <a:srgbClr val="262626"/>
              </a:buClr>
              <a:buSzPts val="1400"/>
              <a:buFont typeface="Arial"/>
              <a:buChar char="•"/>
            </a:pPr>
            <a:r>
              <a:rPr lang="en-US"/>
              <a:t>Đọc/Ghi - &lt;size&gt;/&lt;size&gt;</a:t>
            </a:r>
            <a:endParaRPr/>
          </a:p>
          <a:p>
            <a:pPr indent="-182563" lvl="1" marL="360363" rtl="0" algn="l">
              <a:lnSpc>
                <a:spcPct val="138461"/>
              </a:lnSpc>
              <a:spcBef>
                <a:spcPts val="300"/>
              </a:spcBef>
              <a:spcAft>
                <a:spcPts val="0"/>
              </a:spcAft>
              <a:buClr>
                <a:srgbClr val="262626"/>
              </a:buClr>
              <a:buSzPts val="1040"/>
              <a:buChar char="•"/>
            </a:pPr>
            <a:r>
              <a:rPr lang="en-US"/>
              <a:t>Tổng kích thước của nội dung FlowFile mà </a:t>
            </a:r>
            <a:endParaRPr/>
          </a:p>
          <a:p>
            <a:pPr indent="0" lvl="1" marL="177800" rtl="0" algn="l">
              <a:lnSpc>
                <a:spcPct val="138461"/>
              </a:lnSpc>
              <a:spcBef>
                <a:spcPts val="300"/>
              </a:spcBef>
              <a:spcAft>
                <a:spcPts val="0"/>
              </a:spcAft>
              <a:buClr>
                <a:srgbClr val="262626"/>
              </a:buClr>
              <a:buSzPts val="1040"/>
              <a:buNone/>
            </a:pPr>
            <a:r>
              <a:rPr lang="en-US"/>
              <a:t>      Process Group đã đọc và ghi vào đĩa</a:t>
            </a:r>
            <a:endParaRPr/>
          </a:p>
          <a:p>
            <a:pPr indent="-177800" lvl="0" marL="177800" rtl="0" algn="l">
              <a:lnSpc>
                <a:spcPct val="128571"/>
              </a:lnSpc>
              <a:spcBef>
                <a:spcPts val="1000"/>
              </a:spcBef>
              <a:spcAft>
                <a:spcPts val="0"/>
              </a:spcAft>
              <a:buClr>
                <a:srgbClr val="262626"/>
              </a:buClr>
              <a:buSzPts val="1400"/>
              <a:buFont typeface="Arial"/>
              <a:buChar char="•"/>
            </a:pPr>
            <a:r>
              <a:rPr lang="en-US"/>
              <a:t>Ra - &lt;số cổng vào&gt;      &lt;số lượng&gt;(&lt;kích thước&gt;)</a:t>
            </a:r>
            <a:endParaRPr/>
          </a:p>
          <a:p>
            <a:pPr indent="-182563" lvl="1" marL="360363" rtl="0" algn="l">
              <a:lnSpc>
                <a:spcPct val="138461"/>
              </a:lnSpc>
              <a:spcBef>
                <a:spcPts val="300"/>
              </a:spcBef>
              <a:spcAft>
                <a:spcPts val="0"/>
              </a:spcAft>
              <a:buClr>
                <a:srgbClr val="262626"/>
              </a:buClr>
              <a:buSzPts val="1040"/>
              <a:buChar char="•"/>
            </a:pPr>
            <a:r>
              <a:rPr lang="en-US"/>
              <a:t>FlowFiles được chuyển ra khỏi PG thông qua Cổng đầu ra</a:t>
            </a:r>
            <a:endParaRPr/>
          </a:p>
        </p:txBody>
      </p:sp>
      <p:cxnSp>
        <p:nvCxnSpPr>
          <p:cNvPr id="3611" name="Google Shape;3611;p149"/>
          <p:cNvCxnSpPr/>
          <p:nvPr/>
        </p:nvCxnSpPr>
        <p:spPr>
          <a:xfrm>
            <a:off x="2350814" y="3312830"/>
            <a:ext cx="172995" cy="0"/>
          </a:xfrm>
          <a:prstGeom prst="straightConnector1">
            <a:avLst/>
          </a:prstGeom>
          <a:noFill/>
          <a:ln cap="flat" cmpd="sng" w="9525">
            <a:solidFill>
              <a:schemeClr val="dk1"/>
            </a:solidFill>
            <a:prstDash val="solid"/>
            <a:miter lim="800000"/>
            <a:headEnd len="sm" w="sm" type="none"/>
            <a:tailEnd len="med" w="med" type="triangle"/>
          </a:ln>
        </p:spPr>
      </p:cxnSp>
      <p:grpSp>
        <p:nvGrpSpPr>
          <p:cNvPr id="3612" name="Google Shape;3612;p149"/>
          <p:cNvGrpSpPr/>
          <p:nvPr/>
        </p:nvGrpSpPr>
        <p:grpSpPr>
          <a:xfrm>
            <a:off x="4174959" y="3191549"/>
            <a:ext cx="5160447" cy="1656810"/>
            <a:chOff x="4314293" y="3191549"/>
            <a:chExt cx="5160447" cy="1656810"/>
          </a:xfrm>
        </p:grpSpPr>
        <p:grpSp>
          <p:nvGrpSpPr>
            <p:cNvPr id="3613" name="Google Shape;3613;p149"/>
            <p:cNvGrpSpPr/>
            <p:nvPr/>
          </p:nvGrpSpPr>
          <p:grpSpPr>
            <a:xfrm>
              <a:off x="5848514" y="3191549"/>
              <a:ext cx="3626226" cy="1656810"/>
              <a:chOff x="5619914" y="3191549"/>
              <a:chExt cx="3626226" cy="1656810"/>
            </a:xfrm>
          </p:grpSpPr>
          <p:pic>
            <p:nvPicPr>
              <p:cNvPr id="3614" name="Google Shape;3614;p149"/>
              <p:cNvPicPr preferRelativeResize="0"/>
              <p:nvPr/>
            </p:nvPicPr>
            <p:blipFill rotWithShape="1">
              <a:blip r:embed="rId3">
                <a:alphaModFix/>
              </a:blip>
              <a:srcRect b="1764" l="610" r="819" t="2190"/>
              <a:stretch/>
            </p:blipFill>
            <p:spPr>
              <a:xfrm>
                <a:off x="5619914" y="3191549"/>
                <a:ext cx="3626226" cy="1656810"/>
              </a:xfrm>
              <a:prstGeom prst="rect">
                <a:avLst/>
              </a:prstGeom>
              <a:noFill/>
              <a:ln cap="flat" cmpd="sng" w="12700">
                <a:solidFill>
                  <a:srgbClr val="013D3E"/>
                </a:solidFill>
                <a:prstDash val="solid"/>
                <a:round/>
                <a:headEnd len="sm" w="sm" type="none"/>
                <a:tailEnd len="sm" w="sm" type="none"/>
              </a:ln>
            </p:spPr>
          </p:pic>
          <p:sp>
            <p:nvSpPr>
              <p:cNvPr id="3615" name="Google Shape;3615;p149"/>
              <p:cNvSpPr/>
              <p:nvPr/>
            </p:nvSpPr>
            <p:spPr>
              <a:xfrm rot="-5400000">
                <a:off x="9040141" y="4666550"/>
                <a:ext cx="153759" cy="153759"/>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616" name="Google Shape;3616;p149"/>
            <p:cNvSpPr/>
            <p:nvPr/>
          </p:nvSpPr>
          <p:spPr>
            <a:xfrm>
              <a:off x="4314293" y="4002654"/>
              <a:ext cx="1372448"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5 phút thống kê</a:t>
              </a:r>
              <a:endParaRPr sz="1100">
                <a:solidFill>
                  <a:srgbClr val="193EB0"/>
                </a:solidFill>
                <a:latin typeface="Arial"/>
                <a:ea typeface="Arial"/>
                <a:cs typeface="Arial"/>
                <a:sym typeface="Arial"/>
              </a:endParaRPr>
            </a:p>
          </p:txBody>
        </p:sp>
        <p:cxnSp>
          <p:nvCxnSpPr>
            <p:cNvPr id="3617" name="Google Shape;3617;p149"/>
            <p:cNvCxnSpPr>
              <a:stCxn id="3616" idx="3"/>
            </p:cNvCxnSpPr>
            <p:nvPr/>
          </p:nvCxnSpPr>
          <p:spPr>
            <a:xfrm flipH="1" rot="10800000">
              <a:off x="5686741" y="4134475"/>
              <a:ext cx="147300" cy="12900"/>
            </a:xfrm>
            <a:prstGeom prst="straightConnector1">
              <a:avLst/>
            </a:prstGeom>
            <a:noFill/>
            <a:ln cap="flat" cmpd="sng" w="19050">
              <a:solidFill>
                <a:srgbClr val="193EB0"/>
              </a:solidFill>
              <a:prstDash val="solid"/>
              <a:miter lim="800000"/>
              <a:headEnd len="sm" w="sm" type="none"/>
              <a:tailEnd len="med" w="med" type="triangle"/>
            </a:ln>
          </p:spPr>
        </p:cxnSp>
      </p:grpSp>
      <p:cxnSp>
        <p:nvCxnSpPr>
          <p:cNvPr id="3618" name="Google Shape;3618;p149"/>
          <p:cNvCxnSpPr/>
          <p:nvPr/>
        </p:nvCxnSpPr>
        <p:spPr>
          <a:xfrm>
            <a:off x="2164493" y="4804914"/>
            <a:ext cx="172995" cy="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3" name="Shape 3623"/>
        <p:cNvGrpSpPr/>
        <p:nvPr/>
      </p:nvGrpSpPr>
      <p:grpSpPr>
        <a:xfrm>
          <a:off x="0" y="0"/>
          <a:ext cx="0" cy="0"/>
          <a:chOff x="0" y="0"/>
          <a:chExt cx="0" cy="0"/>
        </a:xfrm>
      </p:grpSpPr>
      <p:sp>
        <p:nvSpPr>
          <p:cNvPr id="3624" name="Google Shape;3624;p15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625" name="Google Shape;3625;p15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Tạo nhóm quy trình trống</a:t>
            </a:r>
            <a:endParaRPr/>
          </a:p>
        </p:txBody>
      </p:sp>
      <p:sp>
        <p:nvSpPr>
          <p:cNvPr id="3626" name="Google Shape;3626;p15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627" name="Google Shape;3627;p150"/>
          <p:cNvSpPr txBox="1"/>
          <p:nvPr>
            <p:ph idx="4" type="body"/>
          </p:nvPr>
        </p:nvSpPr>
        <p:spPr>
          <a:xfrm>
            <a:off x="535872" y="2226568"/>
            <a:ext cx="300114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Tạo một nhóm quy trình trống</a:t>
            </a:r>
            <a:endParaRPr/>
          </a:p>
          <a:p>
            <a:pPr indent="-182563" lvl="1" marL="360363" rtl="0" algn="l">
              <a:lnSpc>
                <a:spcPct val="138461"/>
              </a:lnSpc>
              <a:spcBef>
                <a:spcPts val="500"/>
              </a:spcBef>
              <a:spcAft>
                <a:spcPts val="0"/>
              </a:spcAft>
              <a:buClr>
                <a:srgbClr val="262626"/>
              </a:buClr>
              <a:buSzPts val="1040"/>
              <a:buChar char="•"/>
            </a:pPr>
            <a:r>
              <a:rPr lang="en-US"/>
              <a:t>Nhấp và kéo biểu tượng Nhóm quy trình vào canvas</a:t>
            </a:r>
            <a:endParaRPr/>
          </a:p>
          <a:p>
            <a:pPr indent="-182563" lvl="1" marL="360363" rtl="0" algn="l">
              <a:lnSpc>
                <a:spcPct val="138461"/>
              </a:lnSpc>
              <a:spcBef>
                <a:spcPts val="500"/>
              </a:spcBef>
              <a:spcAft>
                <a:spcPts val="0"/>
              </a:spcAft>
              <a:buClr>
                <a:srgbClr val="262626"/>
              </a:buClr>
              <a:buSzPts val="1040"/>
              <a:buChar char="•"/>
            </a:pPr>
            <a:r>
              <a:rPr lang="en-US"/>
              <a:t>Đặt tên cho nhóm quy trình</a:t>
            </a:r>
            <a:endParaRPr/>
          </a:p>
        </p:txBody>
      </p:sp>
      <p:pic>
        <p:nvPicPr>
          <p:cNvPr descr="add process group.mov" id="3628" name="Google Shape;3628;p150"/>
          <p:cNvPicPr preferRelativeResize="0"/>
          <p:nvPr/>
        </p:nvPicPr>
        <p:blipFill rotWithShape="1">
          <a:blip r:embed="rId3">
            <a:alphaModFix/>
          </a:blip>
          <a:srcRect b="0" l="0" r="0" t="0"/>
          <a:stretch/>
        </p:blipFill>
        <p:spPr>
          <a:xfrm>
            <a:off x="3969481" y="2324605"/>
            <a:ext cx="5276659" cy="3982385"/>
          </a:xfrm>
          <a:prstGeom prst="rect">
            <a:avLst/>
          </a:prstGeom>
          <a:noFill/>
          <a:ln>
            <a:noFill/>
          </a:ln>
        </p:spPr>
      </p:pic>
      <p:sp>
        <p:nvSpPr>
          <p:cNvPr id="3629" name="Google Shape;3629;p150"/>
          <p:cNvSpPr txBox="1"/>
          <p:nvPr/>
        </p:nvSpPr>
        <p:spPr>
          <a:xfrm>
            <a:off x="8370560" y="1904667"/>
            <a:ext cx="975053"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262626"/>
                </a:solidFill>
                <a:latin typeface="Arial"/>
                <a:ea typeface="Arial"/>
                <a:cs typeface="Arial"/>
                <a:sym typeface="Arial"/>
              </a:rPr>
              <a:t>[Video]</a:t>
            </a:r>
            <a:endParaRPr sz="1600">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8"/>
                                        </p:tgtEl>
                                        <p:attrNameLst>
                                          <p:attrName>style.visibility</p:attrName>
                                        </p:attrNameLst>
                                      </p:cBhvr>
                                      <p:to>
                                        <p:strVal val="visible"/>
                                      </p:to>
                                    </p:set>
                                    <p:animEffect filter="fade" transition="in">
                                      <p:cBhvr>
                                        <p:cTn dur="5000"/>
                                        <p:tgtEl>
                                          <p:spTgt spid="3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4" name="Shape 3634"/>
        <p:cNvGrpSpPr/>
        <p:nvPr/>
      </p:nvGrpSpPr>
      <p:grpSpPr>
        <a:xfrm>
          <a:off x="0" y="0"/>
          <a:ext cx="0" cy="0"/>
          <a:chOff x="0" y="0"/>
          <a:chExt cx="0" cy="0"/>
        </a:xfrm>
      </p:grpSpPr>
      <p:sp>
        <p:nvSpPr>
          <p:cNvPr id="3635" name="Google Shape;3635;p15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636" name="Google Shape;3636;p15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Tạo nhóm quy trình từ các thành phần</a:t>
            </a:r>
            <a:endParaRPr/>
          </a:p>
        </p:txBody>
      </p:sp>
      <p:sp>
        <p:nvSpPr>
          <p:cNvPr id="3637" name="Google Shape;3637;p15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638" name="Google Shape;3638;p151"/>
          <p:cNvSpPr txBox="1"/>
          <p:nvPr>
            <p:ph idx="4" type="body"/>
          </p:nvPr>
        </p:nvSpPr>
        <p:spPr>
          <a:xfrm>
            <a:off x="535872" y="2226568"/>
            <a:ext cx="3649513"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Chọn các thành phần để thêm vào Nhóm quy trình</a:t>
            </a:r>
            <a:endParaRPr/>
          </a:p>
          <a:p>
            <a:pPr indent="-177800" lvl="0" marL="177800" rtl="0" algn="l">
              <a:lnSpc>
                <a:spcPct val="128571"/>
              </a:lnSpc>
              <a:spcBef>
                <a:spcPts val="1000"/>
              </a:spcBef>
              <a:spcAft>
                <a:spcPts val="0"/>
              </a:spcAft>
              <a:buClr>
                <a:srgbClr val="262626"/>
              </a:buClr>
              <a:buSzPts val="1400"/>
              <a:buFont typeface="Arial"/>
              <a:buChar char="•"/>
            </a:pPr>
            <a:r>
              <a:rPr lang="en-US"/>
              <a:t>Nhấp chuột phải và chọn Nhóm</a:t>
            </a:r>
            <a:endParaRPr/>
          </a:p>
          <a:p>
            <a:pPr indent="-177800" lvl="0" marL="177800" rtl="0" algn="l">
              <a:lnSpc>
                <a:spcPct val="128571"/>
              </a:lnSpc>
              <a:spcBef>
                <a:spcPts val="1000"/>
              </a:spcBef>
              <a:spcAft>
                <a:spcPts val="0"/>
              </a:spcAft>
              <a:buClr>
                <a:srgbClr val="262626"/>
              </a:buClr>
              <a:buSzPts val="1400"/>
              <a:buFont typeface="Arial"/>
              <a:buChar char="•"/>
            </a:pPr>
            <a:r>
              <a:rPr lang="en-US"/>
              <a:t>Nhập tên cho Nhóm quy trình mới</a:t>
            </a:r>
            <a:endParaRPr/>
          </a:p>
        </p:txBody>
      </p:sp>
      <p:pic>
        <p:nvPicPr>
          <p:cNvPr descr="create PG from components.mov" id="3639" name="Google Shape;3639;p151"/>
          <p:cNvPicPr preferRelativeResize="0"/>
          <p:nvPr/>
        </p:nvPicPr>
        <p:blipFill rotWithShape="1">
          <a:blip r:embed="rId3">
            <a:alphaModFix/>
          </a:blip>
          <a:srcRect b="0" l="0" r="0" t="0"/>
          <a:stretch/>
        </p:blipFill>
        <p:spPr>
          <a:xfrm>
            <a:off x="4812649" y="2507341"/>
            <a:ext cx="4519751" cy="3766459"/>
          </a:xfrm>
          <a:prstGeom prst="rect">
            <a:avLst/>
          </a:prstGeom>
          <a:noFill/>
          <a:ln>
            <a:noFill/>
          </a:ln>
        </p:spPr>
      </p:pic>
      <p:sp>
        <p:nvSpPr>
          <p:cNvPr id="3640" name="Google Shape;3640;p151"/>
          <p:cNvSpPr txBox="1"/>
          <p:nvPr/>
        </p:nvSpPr>
        <p:spPr>
          <a:xfrm>
            <a:off x="8370560" y="1904667"/>
            <a:ext cx="975053"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262626"/>
                </a:solidFill>
                <a:latin typeface="Arial"/>
                <a:ea typeface="Arial"/>
                <a:cs typeface="Arial"/>
                <a:sym typeface="Arial"/>
              </a:rPr>
              <a:t>[Video]</a:t>
            </a:r>
            <a:endParaRPr sz="1600">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9"/>
                                        </p:tgtEl>
                                        <p:attrNameLst>
                                          <p:attrName>style.visibility</p:attrName>
                                        </p:attrNameLst>
                                      </p:cBhvr>
                                      <p:to>
                                        <p:strVal val="visible"/>
                                      </p:to>
                                    </p:set>
                                    <p:animEffect filter="fade" transition="in">
                                      <p:cBhvr>
                                        <p:cTn dur="5000"/>
                                        <p:tgtEl>
                                          <p:spTgt spid="3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319" name="Google Shape;319;p1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một bảng</a:t>
            </a:r>
            <a:endParaRPr/>
          </a:p>
        </p:txBody>
      </p:sp>
      <p:sp>
        <p:nvSpPr>
          <p:cNvPr id="320" name="Google Shape;320;p1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321" name="Google Shape;321;p1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Sử dụng lệnh </a:t>
            </a:r>
            <a:r>
              <a:rPr b="1" lang="en-US"/>
              <a:t>nhập </a:t>
            </a:r>
            <a:r>
              <a:rPr lang="en-US"/>
              <a:t>phụ để nhập một bảng</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--table </a:t>
            </a:r>
            <a:r>
              <a:rPr lang="en-US"/>
              <a:t>để chỉ định bảng cơ sở dữ liệu</a:t>
            </a:r>
            <a:endParaRPr/>
          </a:p>
        </p:txBody>
      </p:sp>
      <p:sp>
        <p:nvSpPr>
          <p:cNvPr id="322" name="Google Shape;322;p15"/>
          <p:cNvSpPr/>
          <p:nvPr/>
        </p:nvSpPr>
        <p:spPr>
          <a:xfrm>
            <a:off x="711198" y="2825478"/>
            <a:ext cx="7812000" cy="1175022"/>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--table sometable</a:t>
            </a:r>
            <a:r>
              <a:rPr lang="en-US" sz="16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a:t>
            </a:r>
            <a:endParaRPr/>
          </a:p>
        </p:txBody>
      </p:sp>
      <p:sp>
        <p:nvSpPr>
          <p:cNvPr id="323" name="Google Shape;323;p15"/>
          <p:cNvSpPr txBox="1"/>
          <p:nvPr/>
        </p:nvSpPr>
        <p:spPr>
          <a:xfrm>
            <a:off x="535872" y="4164298"/>
            <a:ext cx="8798720" cy="914400"/>
          </a:xfrm>
          <a:prstGeom prst="rect">
            <a:avLst/>
          </a:prstGeom>
          <a:noFill/>
          <a:ln>
            <a:noFill/>
          </a:ln>
        </p:spPr>
        <p:txBody>
          <a:bodyPr anchorCtr="0" anchor="t" bIns="0" lIns="0" spcFirstLastPara="1" rIns="0" wrap="square" tIns="0">
            <a:noAutofit/>
          </a:bodyPr>
          <a:lstStyle/>
          <a:p>
            <a:pPr indent="-177800" lvl="0" marL="177800" marR="0" rtl="0" algn="l">
              <a:lnSpc>
                <a:spcPct val="128571"/>
              </a:lnSpc>
              <a:spcBef>
                <a:spcPts val="0"/>
              </a:spcBef>
              <a:spcAft>
                <a:spcPts val="0"/>
              </a:spcAft>
              <a:buClr>
                <a:srgbClr val="262626"/>
              </a:buClr>
              <a:buSzPts val="1470"/>
              <a:buFont typeface="Arial"/>
              <a:buChar char="•"/>
            </a:pPr>
            <a:r>
              <a:rPr lang="en-US" sz="1400">
                <a:solidFill>
                  <a:srgbClr val="262626"/>
                </a:solidFill>
                <a:latin typeface="Arial"/>
                <a:ea typeface="Arial"/>
                <a:cs typeface="Arial"/>
                <a:sym typeface="Arial"/>
              </a:rPr>
              <a:t>Các đối số mặc định sau áp dụng</a:t>
            </a:r>
            <a:endParaRPr sz="1400">
              <a:solidFill>
                <a:srgbClr val="262626"/>
              </a:solidFill>
              <a:latin typeface="Arial"/>
              <a:ea typeface="Arial"/>
              <a:cs typeface="Arial"/>
              <a:sym typeface="Arial"/>
            </a:endParaRPr>
          </a:p>
          <a:p>
            <a:pPr indent="-182563" lvl="1" marL="360363" marR="0" rtl="0" algn="l">
              <a:lnSpc>
                <a:spcPct val="138461"/>
              </a:lnSpc>
              <a:spcBef>
                <a:spcPts val="500"/>
              </a:spcBef>
              <a:spcAft>
                <a:spcPts val="0"/>
              </a:spcAft>
              <a:buClr>
                <a:srgbClr val="262626"/>
              </a:buClr>
              <a:buSzPts val="1040"/>
              <a:buFont typeface="Arial"/>
              <a:buChar char="•"/>
            </a:pPr>
            <a:r>
              <a:rPr b="0" i="0" lang="en-US" sz="1300" u="none" cap="none" strike="noStrike">
                <a:solidFill>
                  <a:srgbClr val="262626"/>
                </a:solidFill>
                <a:latin typeface="Arial"/>
                <a:ea typeface="Arial"/>
                <a:cs typeface="Arial"/>
                <a:sym typeface="Arial"/>
              </a:rPr>
              <a:t>Bảng được lưu trữ dưới dạng một thư mục trong thư mục chính HDFS của người dùng</a:t>
            </a:r>
            <a:endParaRPr/>
          </a:p>
          <a:p>
            <a:pPr indent="-182563" lvl="1" marL="360363" marR="0" rtl="0" algn="l">
              <a:lnSpc>
                <a:spcPct val="138461"/>
              </a:lnSpc>
              <a:spcBef>
                <a:spcPts val="500"/>
              </a:spcBef>
              <a:spcAft>
                <a:spcPts val="0"/>
              </a:spcAft>
              <a:buClr>
                <a:srgbClr val="262626"/>
              </a:buClr>
              <a:buSzPts val="1040"/>
              <a:buFont typeface="Arial"/>
              <a:buChar char="•"/>
            </a:pPr>
            <a:r>
              <a:rPr b="0" i="0" lang="en-US" sz="1300" u="none" cap="none" strike="noStrike">
                <a:solidFill>
                  <a:srgbClr val="262626"/>
                </a:solidFill>
                <a:latin typeface="Arial"/>
                <a:ea typeface="Arial"/>
                <a:cs typeface="Arial"/>
                <a:sym typeface="Arial"/>
              </a:rPr>
              <a:t>Được lưu dưới dạng định dạng tệp văn bản được phân cách bằng dấu phẩy</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sp>
        <p:nvSpPr>
          <p:cNvPr id="3646" name="Google Shape;3646;p15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647" name="Google Shape;3647;p15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Quản lý các nhóm bộ xử lý lồng nhau</a:t>
            </a:r>
            <a:endParaRPr/>
          </a:p>
        </p:txBody>
      </p:sp>
      <p:sp>
        <p:nvSpPr>
          <p:cNvPr id="3648" name="Google Shape;3648;p15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649" name="Google Shape;3649;p152"/>
          <p:cNvSpPr txBox="1"/>
          <p:nvPr>
            <p:ph idx="4" type="body"/>
          </p:nvPr>
        </p:nvSpPr>
        <p:spPr>
          <a:xfrm>
            <a:off x="535872" y="2226568"/>
            <a:ext cx="3300553"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Có thể tạo Nhóm quy trình bên trong Nhóm quy trình</a:t>
            </a:r>
            <a:endParaRPr/>
          </a:p>
          <a:p>
            <a:pPr indent="-177800" lvl="0" marL="177800" rtl="0" algn="l">
              <a:lnSpc>
                <a:spcPct val="128571"/>
              </a:lnSpc>
              <a:spcBef>
                <a:spcPts val="1000"/>
              </a:spcBef>
              <a:spcAft>
                <a:spcPts val="0"/>
              </a:spcAft>
              <a:buClr>
                <a:srgbClr val="262626"/>
              </a:buClr>
              <a:buSzPts val="1400"/>
              <a:buFont typeface="Arial"/>
              <a:buChar char="•"/>
            </a:pPr>
            <a:r>
              <a:rPr lang="en-US"/>
              <a:t>Bấm đúp vào Nhóm bộ xử lý để vào</a:t>
            </a:r>
            <a:endParaRPr/>
          </a:p>
          <a:p>
            <a:pPr indent="-182563" lvl="1" marL="360363" rtl="0" algn="l">
              <a:lnSpc>
                <a:spcPct val="138461"/>
              </a:lnSpc>
              <a:spcBef>
                <a:spcPts val="500"/>
              </a:spcBef>
              <a:spcAft>
                <a:spcPts val="0"/>
              </a:spcAft>
              <a:buClr>
                <a:srgbClr val="262626"/>
              </a:buClr>
              <a:buSzPts val="1040"/>
              <a:buChar char="•"/>
            </a:pPr>
            <a:r>
              <a:rPr lang="en-US"/>
              <a:t>Khi bạn tham gia Nhóm bộ xử lý, NiFi sẽ để lại mẩu bánh mì để bạn tìm đường trở về nhà</a:t>
            </a:r>
            <a:endParaRPr/>
          </a:p>
        </p:txBody>
      </p:sp>
      <p:pic>
        <p:nvPicPr>
          <p:cNvPr descr="PG breadcrumb.mov" id="3650" name="Google Shape;3650;p152"/>
          <p:cNvPicPr preferRelativeResize="0"/>
          <p:nvPr/>
        </p:nvPicPr>
        <p:blipFill rotWithShape="1">
          <a:blip r:embed="rId3">
            <a:alphaModFix/>
          </a:blip>
          <a:srcRect b="0" l="0" r="0" t="0"/>
          <a:stretch/>
        </p:blipFill>
        <p:spPr>
          <a:xfrm>
            <a:off x="3954345" y="2324605"/>
            <a:ext cx="5502043" cy="3866035"/>
          </a:xfrm>
          <a:prstGeom prst="rect">
            <a:avLst/>
          </a:prstGeom>
          <a:noFill/>
          <a:ln>
            <a:noFill/>
          </a:ln>
        </p:spPr>
      </p:pic>
      <p:sp>
        <p:nvSpPr>
          <p:cNvPr id="3651" name="Google Shape;3651;p152"/>
          <p:cNvSpPr/>
          <p:nvPr/>
        </p:nvSpPr>
        <p:spPr>
          <a:xfrm>
            <a:off x="3954344" y="5864467"/>
            <a:ext cx="3669775" cy="461864"/>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2" name="Google Shape;3652;p152"/>
          <p:cNvSpPr txBox="1"/>
          <p:nvPr/>
        </p:nvSpPr>
        <p:spPr>
          <a:xfrm>
            <a:off x="8370560" y="1904667"/>
            <a:ext cx="975053"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262626"/>
                </a:solidFill>
                <a:latin typeface="Arial"/>
                <a:ea typeface="Arial"/>
                <a:cs typeface="Arial"/>
                <a:sym typeface="Arial"/>
              </a:rPr>
              <a:t>[Video]</a:t>
            </a:r>
            <a:endParaRPr sz="1600">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0"/>
                                        </p:tgtEl>
                                        <p:attrNameLst>
                                          <p:attrName>style.visibility</p:attrName>
                                        </p:attrNameLst>
                                      </p:cBhvr>
                                      <p:to>
                                        <p:strVal val="visible"/>
                                      </p:to>
                                    </p:set>
                                    <p:animEffect filter="fade" transition="in">
                                      <p:cBhvr>
                                        <p:cTn dur="5000"/>
                                        <p:tgtEl>
                                          <p:spTgt spid="3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p15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659" name="Google Shape;3659;p15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Cổng đầu vào và cổng đầu ra</a:t>
            </a:r>
            <a:endParaRPr/>
          </a:p>
        </p:txBody>
      </p:sp>
      <p:sp>
        <p:nvSpPr>
          <p:cNvPr id="3660" name="Google Shape;3660;p15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661" name="Google Shape;3661;p15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Cổng đầu vào cung cấp cơ chế truyền dữ liệu vào Nhóm quy trình</a:t>
            </a:r>
            <a:endParaRPr/>
          </a:p>
          <a:p>
            <a:pPr indent="-177800" lvl="0" marL="177800" rtl="0" algn="l">
              <a:lnSpc>
                <a:spcPct val="128571"/>
              </a:lnSpc>
              <a:spcBef>
                <a:spcPts val="1000"/>
              </a:spcBef>
              <a:spcAft>
                <a:spcPts val="0"/>
              </a:spcAft>
              <a:buClr>
                <a:srgbClr val="262626"/>
              </a:buClr>
              <a:buSzPts val="1400"/>
              <a:buFont typeface="Arial"/>
              <a:buChar char="•"/>
            </a:pPr>
            <a:r>
              <a:rPr lang="en-US"/>
              <a:t>Cổng đầu ra cung cấp cơ chế chuyển dữ liệu ra khỏi Nhóm quy trình</a:t>
            </a:r>
            <a:endParaRPr/>
          </a:p>
          <a:p>
            <a:pPr indent="-177800" lvl="0" marL="177800" rtl="0" algn="l">
              <a:lnSpc>
                <a:spcPct val="128571"/>
              </a:lnSpc>
              <a:spcBef>
                <a:spcPts val="1000"/>
              </a:spcBef>
              <a:spcAft>
                <a:spcPts val="0"/>
              </a:spcAft>
              <a:buClr>
                <a:srgbClr val="262626"/>
              </a:buClr>
              <a:buSzPts val="1400"/>
              <a:buFont typeface="Arial"/>
              <a:buChar char="•"/>
            </a:pPr>
            <a:r>
              <a:rPr lang="en-US"/>
              <a:t>Tất cả các Cổng phải có một tên duy nhất trong Nhóm Bộ xử lý mà nó thuộc về</a:t>
            </a:r>
            <a:endParaRPr/>
          </a:p>
          <a:p>
            <a:pPr indent="-177800" lvl="0" marL="177800" rtl="0" algn="l">
              <a:lnSpc>
                <a:spcPct val="128571"/>
              </a:lnSpc>
              <a:spcBef>
                <a:spcPts val="1000"/>
              </a:spcBef>
              <a:spcAft>
                <a:spcPts val="0"/>
              </a:spcAft>
              <a:buClr>
                <a:srgbClr val="262626"/>
              </a:buClr>
              <a:buSzPts val="1400"/>
              <a:buFont typeface="Arial"/>
              <a:buChar char="•"/>
            </a:pPr>
            <a:r>
              <a:rPr lang="en-US"/>
              <a:t>Dữ liệu được trao đổi bởi và giữa Nhóm quy trình hiện tại và một thành phần trong nhóm mẹ</a:t>
            </a:r>
            <a:endParaRPr/>
          </a:p>
          <a:p>
            <a:pPr indent="-177800" lvl="0" marL="177800" rtl="0" algn="l">
              <a:lnSpc>
                <a:spcPct val="128571"/>
              </a:lnSpc>
              <a:spcBef>
                <a:spcPts val="1000"/>
              </a:spcBef>
              <a:spcAft>
                <a:spcPts val="0"/>
              </a:spcAft>
              <a:buClr>
                <a:srgbClr val="262626"/>
              </a:buClr>
              <a:buSzPts val="1400"/>
              <a:buFont typeface="Arial"/>
              <a:buChar char="•"/>
            </a:pPr>
            <a:r>
              <a:rPr lang="en-US"/>
              <a:t>Nếu một Cổng đầu vào hoặc Cổng đầu ra được tạo trên canvas gốc, nó sẽ cung cấp một cơ chế để liên lạc giữa các trang</a:t>
            </a:r>
            <a:endParaRPr/>
          </a:p>
          <a:p>
            <a:pPr indent="-182563" lvl="1" marL="360363" rtl="0" algn="l">
              <a:lnSpc>
                <a:spcPct val="138461"/>
              </a:lnSpc>
              <a:spcBef>
                <a:spcPts val="500"/>
              </a:spcBef>
              <a:spcAft>
                <a:spcPts val="0"/>
              </a:spcAft>
              <a:buClr>
                <a:srgbClr val="262626"/>
              </a:buClr>
              <a:buSzPts val="1040"/>
              <a:buChar char="•"/>
            </a:pPr>
            <a:r>
              <a:rPr lang="en-US"/>
              <a:t>Nhận dữ liệu qua Cổng đầu vào từ cụm NiFi từ xa và riêng biệt</a:t>
            </a:r>
            <a:endParaRPr/>
          </a:p>
          <a:p>
            <a:pPr indent="-182563" lvl="1" marL="360363" rtl="0" algn="l">
              <a:lnSpc>
                <a:spcPct val="138461"/>
              </a:lnSpc>
              <a:spcBef>
                <a:spcPts val="500"/>
              </a:spcBef>
              <a:spcAft>
                <a:spcPts val="0"/>
              </a:spcAft>
              <a:buClr>
                <a:srgbClr val="262626"/>
              </a:buClr>
              <a:buSzPts val="1040"/>
              <a:buChar char="•"/>
            </a:pPr>
            <a:r>
              <a:rPr lang="en-US"/>
              <a:t>Gửi dữ liệu qua Cổng đầu ra đến cụm NiFi từ xa</a:t>
            </a:r>
            <a:endParaRPr/>
          </a:p>
        </p:txBody>
      </p:sp>
      <p:grpSp>
        <p:nvGrpSpPr>
          <p:cNvPr id="3662" name="Google Shape;3662;p153"/>
          <p:cNvGrpSpPr/>
          <p:nvPr/>
        </p:nvGrpSpPr>
        <p:grpSpPr>
          <a:xfrm>
            <a:off x="1662841" y="5177361"/>
            <a:ext cx="5886945" cy="696174"/>
            <a:chOff x="1751741" y="4848359"/>
            <a:chExt cx="5886945" cy="696174"/>
          </a:xfrm>
        </p:grpSpPr>
        <p:pic>
          <p:nvPicPr>
            <p:cNvPr id="3663" name="Google Shape;3663;p153"/>
            <p:cNvPicPr preferRelativeResize="0"/>
            <p:nvPr/>
          </p:nvPicPr>
          <p:blipFill rotWithShape="1">
            <a:blip r:embed="rId3">
              <a:alphaModFix/>
            </a:blip>
            <a:srcRect b="0" l="0" r="0" t="0"/>
            <a:stretch/>
          </p:blipFill>
          <p:spPr>
            <a:xfrm>
              <a:off x="1751741" y="4848359"/>
              <a:ext cx="5886945" cy="696174"/>
            </a:xfrm>
            <a:prstGeom prst="rect">
              <a:avLst/>
            </a:prstGeom>
            <a:noFill/>
            <a:ln>
              <a:noFill/>
            </a:ln>
          </p:spPr>
        </p:pic>
        <p:sp>
          <p:nvSpPr>
            <p:cNvPr id="3664" name="Google Shape;3664;p153"/>
            <p:cNvSpPr/>
            <p:nvPr/>
          </p:nvSpPr>
          <p:spPr>
            <a:xfrm>
              <a:off x="2414955" y="4870049"/>
              <a:ext cx="1445845" cy="674484"/>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sp>
        <p:nvSpPr>
          <p:cNvPr id="3670" name="Google Shape;3670;p15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671" name="Google Shape;3671;p15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Thêm cổng đầu vào và đầu ra</a:t>
            </a:r>
            <a:endParaRPr/>
          </a:p>
        </p:txBody>
      </p:sp>
      <p:sp>
        <p:nvSpPr>
          <p:cNvPr id="3672" name="Google Shape;3672;p15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673" name="Google Shape;3673;p154"/>
          <p:cNvSpPr txBox="1"/>
          <p:nvPr>
            <p:ph idx="4" type="body"/>
          </p:nvPr>
        </p:nvSpPr>
        <p:spPr>
          <a:xfrm>
            <a:off x="535871" y="2226568"/>
            <a:ext cx="6116931"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Nhấp và kéo Cổng đầu vào hoặc Cổng đầu ra vào Nhóm bộ xử lý</a:t>
            </a:r>
            <a:endParaRPr/>
          </a:p>
          <a:p>
            <a:pPr indent="-177800" lvl="0" marL="177800" rtl="0" algn="l">
              <a:lnSpc>
                <a:spcPct val="128571"/>
              </a:lnSpc>
              <a:spcBef>
                <a:spcPts val="1000"/>
              </a:spcBef>
              <a:spcAft>
                <a:spcPts val="0"/>
              </a:spcAft>
              <a:buClr>
                <a:srgbClr val="262626"/>
              </a:buClr>
              <a:buSzPts val="1400"/>
              <a:buFont typeface="Arial"/>
              <a:buChar char="•"/>
            </a:pPr>
            <a:r>
              <a:rPr lang="en-US"/>
              <a:t>Cung cấp một tên duy nhất cho Cổng trong PG</a:t>
            </a:r>
            <a:endParaRPr/>
          </a:p>
          <a:p>
            <a:pPr indent="-177800" lvl="0" marL="177800" rtl="0" algn="l">
              <a:lnSpc>
                <a:spcPct val="128571"/>
              </a:lnSpc>
              <a:spcBef>
                <a:spcPts val="1000"/>
              </a:spcBef>
              <a:spcAft>
                <a:spcPts val="0"/>
              </a:spcAft>
              <a:buClr>
                <a:srgbClr val="262626"/>
              </a:buClr>
              <a:buSzPts val="1400"/>
              <a:buFont typeface="Arial"/>
              <a:buChar char="•"/>
            </a:pPr>
            <a:r>
              <a:rPr lang="en-US"/>
              <a:t> Kết nối các Cổng với các thành phần trong PG</a:t>
            </a:r>
            <a:endParaRPr/>
          </a:p>
          <a:p>
            <a:pPr indent="-177800" lvl="0" marL="177800" rtl="0" algn="l">
              <a:lnSpc>
                <a:spcPct val="128571"/>
              </a:lnSpc>
              <a:spcBef>
                <a:spcPts val="1000"/>
              </a:spcBef>
              <a:spcAft>
                <a:spcPts val="0"/>
              </a:spcAft>
              <a:buClr>
                <a:srgbClr val="262626"/>
              </a:buClr>
              <a:buSzPts val="1400"/>
              <a:buFont typeface="Arial"/>
              <a:buChar char="•"/>
            </a:pPr>
            <a:r>
              <a:rPr lang="en-US"/>
              <a:t>Kết nối cổng đầu vào</a:t>
            </a:r>
            <a:endParaRPr/>
          </a:p>
          <a:p>
            <a:pPr indent="-182563" lvl="1" marL="360363" rtl="0" algn="l">
              <a:lnSpc>
                <a:spcPct val="138461"/>
              </a:lnSpc>
              <a:spcBef>
                <a:spcPts val="300"/>
              </a:spcBef>
              <a:spcAft>
                <a:spcPts val="0"/>
              </a:spcAft>
              <a:buClr>
                <a:srgbClr val="262626"/>
              </a:buClr>
              <a:buSzPts val="1040"/>
              <a:buChar char="•"/>
            </a:pPr>
            <a:r>
              <a:rPr lang="en-US"/>
              <a:t>Di chuột qua Cổng đầu vào cho đến khi biểu tượng kết nối xuất hiện</a:t>
            </a:r>
            <a:endParaRPr/>
          </a:p>
          <a:p>
            <a:pPr indent="-182563" lvl="1" marL="360363" rtl="0" algn="l">
              <a:lnSpc>
                <a:spcPct val="138461"/>
              </a:lnSpc>
              <a:spcBef>
                <a:spcPts val="300"/>
              </a:spcBef>
              <a:spcAft>
                <a:spcPts val="0"/>
              </a:spcAft>
              <a:buClr>
                <a:srgbClr val="262626"/>
              </a:buClr>
              <a:buSzPts val="1040"/>
              <a:buChar char="•"/>
            </a:pPr>
            <a:r>
              <a:rPr lang="en-US"/>
              <a:t>Kết nối với Bộ xử lý mong muốn</a:t>
            </a:r>
            <a:endParaRPr/>
          </a:p>
          <a:p>
            <a:pPr indent="-177800" lvl="0" marL="177800" rtl="0" algn="l">
              <a:lnSpc>
                <a:spcPct val="128571"/>
              </a:lnSpc>
              <a:spcBef>
                <a:spcPts val="1000"/>
              </a:spcBef>
              <a:spcAft>
                <a:spcPts val="0"/>
              </a:spcAft>
              <a:buClr>
                <a:srgbClr val="262626"/>
              </a:buClr>
              <a:buSzPts val="1400"/>
              <a:buFont typeface="Arial"/>
              <a:buChar char="•"/>
            </a:pPr>
            <a:r>
              <a:rPr lang="en-US"/>
              <a:t>Kết nối một cổng đầu ra</a:t>
            </a:r>
            <a:endParaRPr/>
          </a:p>
          <a:p>
            <a:pPr indent="-182563" lvl="1" marL="360363" rtl="0" algn="l">
              <a:lnSpc>
                <a:spcPct val="138461"/>
              </a:lnSpc>
              <a:spcBef>
                <a:spcPts val="300"/>
              </a:spcBef>
              <a:spcAft>
                <a:spcPts val="0"/>
              </a:spcAft>
              <a:buClr>
                <a:srgbClr val="262626"/>
              </a:buClr>
              <a:buSzPts val="1040"/>
              <a:buChar char="•"/>
            </a:pPr>
            <a:r>
              <a:rPr lang="en-US"/>
              <a:t>Di chuột qua thành phần đầu ra cho đến khi biểu tượng kết nối xuất hiện</a:t>
            </a:r>
            <a:endParaRPr/>
          </a:p>
          <a:p>
            <a:pPr indent="-182563" lvl="1" marL="360363" rtl="0" algn="l">
              <a:lnSpc>
                <a:spcPct val="138461"/>
              </a:lnSpc>
              <a:spcBef>
                <a:spcPts val="300"/>
              </a:spcBef>
              <a:spcAft>
                <a:spcPts val="0"/>
              </a:spcAft>
              <a:buClr>
                <a:srgbClr val="262626"/>
              </a:buClr>
              <a:buSzPts val="1040"/>
              <a:buChar char="•"/>
            </a:pPr>
            <a:r>
              <a:rPr lang="en-US"/>
              <a:t>Kết nối với cổng đầu ra</a:t>
            </a:r>
            <a:endParaRPr/>
          </a:p>
          <a:p>
            <a:pPr indent="-182563" lvl="1" marL="360363" rtl="0" algn="l">
              <a:lnSpc>
                <a:spcPct val="138461"/>
              </a:lnSpc>
              <a:spcBef>
                <a:spcPts val="300"/>
              </a:spcBef>
              <a:spcAft>
                <a:spcPts val="0"/>
              </a:spcAft>
              <a:buClr>
                <a:srgbClr val="262626"/>
              </a:buClr>
              <a:buSzPts val="1040"/>
              <a:buChar char="•"/>
            </a:pPr>
            <a:r>
              <a:rPr lang="en-US"/>
              <a:t>Đặt mối quan hệ cho kết nối</a:t>
            </a:r>
            <a:endParaRPr/>
          </a:p>
        </p:txBody>
      </p:sp>
      <p:pic>
        <p:nvPicPr>
          <p:cNvPr id="3674" name="Google Shape;3674;p154"/>
          <p:cNvPicPr preferRelativeResize="0"/>
          <p:nvPr/>
        </p:nvPicPr>
        <p:blipFill rotWithShape="1">
          <a:blip r:embed="rId3">
            <a:alphaModFix/>
          </a:blip>
          <a:srcRect b="0" l="0" r="0" t="0"/>
          <a:stretch/>
        </p:blipFill>
        <p:spPr>
          <a:xfrm>
            <a:off x="6652803" y="2233613"/>
            <a:ext cx="2679597" cy="3958332"/>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9" name="Shape 3679"/>
        <p:cNvGrpSpPr/>
        <p:nvPr/>
      </p:nvGrpSpPr>
      <p:grpSpPr>
        <a:xfrm>
          <a:off x="0" y="0"/>
          <a:ext cx="0" cy="0"/>
          <a:chOff x="0" y="0"/>
          <a:chExt cx="0" cy="0"/>
        </a:xfrm>
      </p:grpSpPr>
      <p:sp>
        <p:nvSpPr>
          <p:cNvPr id="3680" name="Google Shape;3680;p15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681" name="Google Shape;3681;p15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Kết hợp tất cả lại với nhau</a:t>
            </a:r>
            <a:endParaRPr/>
          </a:p>
        </p:txBody>
      </p:sp>
      <p:sp>
        <p:nvSpPr>
          <p:cNvPr id="3682" name="Google Shape;3682;p15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683" name="Google Shape;3683;p155"/>
          <p:cNvSpPr txBox="1"/>
          <p:nvPr>
            <p:ph idx="4" type="body"/>
          </p:nvPr>
        </p:nvSpPr>
        <p:spPr>
          <a:xfrm>
            <a:off x="535872" y="2226568"/>
            <a:ext cx="4031114"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Chúng tôi sẽ chứng minh việc tạo luồng dữ liệu sử dụng Cổng đầu vào và Cổng đầu ra</a:t>
            </a:r>
            <a:endParaRPr/>
          </a:p>
          <a:p>
            <a:pPr indent="-177800" lvl="0" marL="177800" rtl="0" algn="l">
              <a:lnSpc>
                <a:spcPct val="128571"/>
              </a:lnSpc>
              <a:spcBef>
                <a:spcPts val="1000"/>
              </a:spcBef>
              <a:spcAft>
                <a:spcPts val="0"/>
              </a:spcAft>
              <a:buClr>
                <a:srgbClr val="262626"/>
              </a:buClr>
              <a:buSzPts val="1400"/>
              <a:buFont typeface="Arial"/>
              <a:buChar char="•"/>
            </a:pPr>
            <a:r>
              <a:rPr lang="en-US"/>
              <a:t>Các cổng có thể kết nối với Bộ xử lý khác hoặc Nhóm Bộ xử lý khác</a:t>
            </a:r>
            <a:endParaRPr/>
          </a:p>
          <a:p>
            <a:pPr indent="-182563" lvl="1" marL="360363" rtl="0" algn="l">
              <a:lnSpc>
                <a:spcPct val="138461"/>
              </a:lnSpc>
              <a:spcBef>
                <a:spcPts val="500"/>
              </a:spcBef>
              <a:spcAft>
                <a:spcPts val="0"/>
              </a:spcAft>
              <a:buClr>
                <a:srgbClr val="262626"/>
              </a:buClr>
              <a:buSzPts val="1040"/>
              <a:buChar char="•"/>
            </a:pPr>
            <a:r>
              <a:rPr lang="en-US"/>
              <a:t>Bộ xử lý hoặc Nhóm bộ xử lý phải ở trong nhóm chính</a:t>
            </a:r>
            <a:endParaRPr/>
          </a:p>
        </p:txBody>
      </p:sp>
      <p:pic>
        <p:nvPicPr>
          <p:cNvPr descr="input output port PG.mov" id="3684" name="Google Shape;3684;p155"/>
          <p:cNvPicPr preferRelativeResize="0"/>
          <p:nvPr/>
        </p:nvPicPr>
        <p:blipFill rotWithShape="1">
          <a:blip r:embed="rId3">
            <a:alphaModFix/>
          </a:blip>
          <a:srcRect b="0" l="0" r="0" t="0"/>
          <a:stretch/>
        </p:blipFill>
        <p:spPr>
          <a:xfrm>
            <a:off x="4659314" y="2324605"/>
            <a:ext cx="4586826" cy="3885693"/>
          </a:xfrm>
          <a:prstGeom prst="rect">
            <a:avLst/>
          </a:prstGeom>
          <a:noFill/>
          <a:ln>
            <a:noFill/>
          </a:ln>
        </p:spPr>
      </p:pic>
      <p:sp>
        <p:nvSpPr>
          <p:cNvPr id="3685" name="Google Shape;3685;p155"/>
          <p:cNvSpPr txBox="1"/>
          <p:nvPr/>
        </p:nvSpPr>
        <p:spPr>
          <a:xfrm>
            <a:off x="8370560" y="1904667"/>
            <a:ext cx="975053"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262626"/>
                </a:solidFill>
                <a:latin typeface="Arial"/>
                <a:ea typeface="Arial"/>
                <a:cs typeface="Arial"/>
                <a:sym typeface="Arial"/>
              </a:rPr>
              <a:t>[Video]</a:t>
            </a:r>
            <a:endParaRPr sz="1600">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4"/>
                                        </p:tgtEl>
                                        <p:attrNameLst>
                                          <p:attrName>style.visibility</p:attrName>
                                        </p:attrNameLst>
                                      </p:cBhvr>
                                      <p:to>
                                        <p:strVal val="visible"/>
                                      </p:to>
                                    </p:set>
                                    <p:animEffect filter="fade" transition="in">
                                      <p:cBhvr>
                                        <p:cTn dur="5000"/>
                                        <p:tgtEl>
                                          <p:spTgt spid="3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sp>
        <p:nvSpPr>
          <p:cNvPr id="3691" name="Google Shape;3691;p15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692" name="Google Shape;3692;p15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Tạo mẫu</a:t>
            </a:r>
            <a:endParaRPr/>
          </a:p>
        </p:txBody>
      </p:sp>
      <p:sp>
        <p:nvSpPr>
          <p:cNvPr id="3693" name="Google Shape;3693;p15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694" name="Google Shape;3694;p156"/>
          <p:cNvSpPr txBox="1"/>
          <p:nvPr>
            <p:ph idx="4" type="body"/>
          </p:nvPr>
        </p:nvSpPr>
        <p:spPr>
          <a:xfrm>
            <a:off x="535872" y="2226568"/>
            <a:ext cx="494048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Nhóm quy trình nén và mã hóa thực hiện chức năng luồng dữ liệu mà chúng tôi có thể thường sử dụng</a:t>
            </a:r>
            <a:endParaRPr/>
          </a:p>
          <a:p>
            <a:pPr indent="-177800" lvl="0" marL="177800" rtl="0" algn="l">
              <a:lnSpc>
                <a:spcPct val="128571"/>
              </a:lnSpc>
              <a:spcBef>
                <a:spcPts val="1000"/>
              </a:spcBef>
              <a:spcAft>
                <a:spcPts val="0"/>
              </a:spcAft>
              <a:buClr>
                <a:srgbClr val="262626"/>
              </a:buClr>
              <a:buSzPts val="1400"/>
              <a:buFont typeface="Arial"/>
              <a:buChar char="•"/>
            </a:pPr>
            <a:r>
              <a:rPr lang="en-US"/>
              <a:t>Chúng ta có thể sử dụng Mẫu để lưu các luồng dữ liệu</a:t>
            </a:r>
            <a:endParaRPr/>
          </a:p>
          <a:p>
            <a:pPr indent="-182563" lvl="1" marL="360363" rtl="0" algn="l">
              <a:lnSpc>
                <a:spcPct val="138461"/>
              </a:lnSpc>
              <a:spcBef>
                <a:spcPts val="300"/>
              </a:spcBef>
              <a:spcAft>
                <a:spcPts val="0"/>
              </a:spcAft>
              <a:buClr>
                <a:srgbClr val="262626"/>
              </a:buClr>
              <a:buSzPts val="1040"/>
              <a:buChar char="•"/>
            </a:pPr>
            <a:r>
              <a:rPr lang="en-US"/>
              <a:t>Tránh lặp đi lặp lại việc tạo cùng một luồng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Các mẫu có thể bao gồm:</a:t>
            </a:r>
            <a:endParaRPr/>
          </a:p>
          <a:p>
            <a:pPr indent="-182563" lvl="1" marL="360363" rtl="0" algn="l">
              <a:lnSpc>
                <a:spcPct val="138461"/>
              </a:lnSpc>
              <a:spcBef>
                <a:spcPts val="300"/>
              </a:spcBef>
              <a:spcAft>
                <a:spcPts val="0"/>
              </a:spcAft>
              <a:buClr>
                <a:srgbClr val="262626"/>
              </a:buClr>
              <a:buSzPts val="1040"/>
              <a:buChar char="•"/>
            </a:pPr>
            <a:r>
              <a:rPr lang="en-US"/>
              <a:t>Bộ vi xử lý, Phễu</a:t>
            </a:r>
            <a:endParaRPr/>
          </a:p>
          <a:p>
            <a:pPr indent="-182563" lvl="1" marL="360363" rtl="0" algn="l">
              <a:lnSpc>
                <a:spcPct val="138461"/>
              </a:lnSpc>
              <a:spcBef>
                <a:spcPts val="300"/>
              </a:spcBef>
              <a:spcAft>
                <a:spcPts val="0"/>
              </a:spcAft>
              <a:buClr>
                <a:srgbClr val="262626"/>
              </a:buClr>
              <a:buSzPts val="1040"/>
              <a:buChar char="•"/>
            </a:pPr>
            <a:r>
              <a:rPr lang="en-US"/>
              <a:t>Cổng đầu vào và đầu ra</a:t>
            </a:r>
            <a:endParaRPr/>
          </a:p>
          <a:p>
            <a:pPr indent="-182563" lvl="1" marL="360363" rtl="0" algn="l">
              <a:lnSpc>
                <a:spcPct val="138461"/>
              </a:lnSpc>
              <a:spcBef>
                <a:spcPts val="300"/>
              </a:spcBef>
              <a:spcAft>
                <a:spcPts val="0"/>
              </a:spcAft>
              <a:buClr>
                <a:srgbClr val="262626"/>
              </a:buClr>
              <a:buSzPts val="1040"/>
              <a:buChar char="•"/>
            </a:pPr>
            <a:r>
              <a:rPr lang="en-US"/>
              <a:t>Nhóm quy trình và Nhóm quy trình từ xa</a:t>
            </a:r>
            <a:endParaRPr/>
          </a:p>
          <a:p>
            <a:pPr indent="-177800" lvl="0" marL="177800" rtl="0" algn="l">
              <a:lnSpc>
                <a:spcPct val="128571"/>
              </a:lnSpc>
              <a:spcBef>
                <a:spcPts val="1000"/>
              </a:spcBef>
              <a:spcAft>
                <a:spcPts val="0"/>
              </a:spcAft>
              <a:buClr>
                <a:srgbClr val="262626"/>
              </a:buClr>
              <a:buSzPts val="1400"/>
              <a:buFont typeface="Arial"/>
              <a:buChar char="•"/>
            </a:pPr>
            <a:r>
              <a:rPr lang="en-US"/>
              <a:t>Chọn các thành phần là một phần của mẫu</a:t>
            </a:r>
            <a:endParaRPr/>
          </a:p>
          <a:p>
            <a:pPr indent="-182563" lvl="1" marL="360363" rtl="0" algn="l">
              <a:lnSpc>
                <a:spcPct val="138461"/>
              </a:lnSpc>
              <a:spcBef>
                <a:spcPts val="300"/>
              </a:spcBef>
              <a:spcAft>
                <a:spcPts val="0"/>
              </a:spcAft>
              <a:buClr>
                <a:srgbClr val="262626"/>
              </a:buClr>
              <a:buSzPts val="1040"/>
              <a:buChar char="•"/>
            </a:pPr>
            <a:r>
              <a:rPr lang="en-US"/>
              <a:t>Nhấp chuột phải và Tạo mẫu</a:t>
            </a:r>
            <a:endParaRPr/>
          </a:p>
          <a:p>
            <a:pPr indent="-182563" lvl="1" marL="360363" rtl="0" algn="l">
              <a:lnSpc>
                <a:spcPct val="138461"/>
              </a:lnSpc>
              <a:spcBef>
                <a:spcPts val="300"/>
              </a:spcBef>
              <a:spcAft>
                <a:spcPts val="0"/>
              </a:spcAft>
              <a:buClr>
                <a:srgbClr val="262626"/>
              </a:buClr>
              <a:buSzPts val="1040"/>
              <a:buChar char="•"/>
            </a:pPr>
            <a:r>
              <a:rPr lang="en-US"/>
              <a:t>HOẶC, nhấp vào nút Tạo mẫu từ Bảng điều khiển</a:t>
            </a:r>
            <a:endParaRPr/>
          </a:p>
          <a:p>
            <a:pPr indent="-182563" lvl="1" marL="360363" rtl="0" algn="l">
              <a:lnSpc>
                <a:spcPct val="138461"/>
              </a:lnSpc>
              <a:spcBef>
                <a:spcPts val="300"/>
              </a:spcBef>
              <a:spcAft>
                <a:spcPts val="0"/>
              </a:spcAft>
              <a:buClr>
                <a:srgbClr val="262626"/>
              </a:buClr>
              <a:buSzPts val="1040"/>
              <a:buChar char="•"/>
            </a:pPr>
            <a:r>
              <a:rPr lang="en-US"/>
              <a:t>Đặt tên cho mẫu</a:t>
            </a:r>
            <a:endParaRPr/>
          </a:p>
          <a:p>
            <a:pPr indent="-177800" lvl="0" marL="177800" rtl="0" algn="l">
              <a:lnSpc>
                <a:spcPct val="128571"/>
              </a:lnSpc>
              <a:spcBef>
                <a:spcPts val="1000"/>
              </a:spcBef>
              <a:spcAft>
                <a:spcPts val="0"/>
              </a:spcAft>
              <a:buClr>
                <a:srgbClr val="262626"/>
              </a:buClr>
              <a:buSzPts val="1400"/>
              <a:buFont typeface="Arial"/>
              <a:buChar char="•"/>
            </a:pPr>
            <a:r>
              <a:rPr lang="en-US"/>
              <a:t>Mẫu được lưu dưới dạng tệp XML</a:t>
            </a:r>
            <a:endParaRPr/>
          </a:p>
        </p:txBody>
      </p:sp>
      <p:pic>
        <p:nvPicPr>
          <p:cNvPr id="3695" name="Google Shape;3695;p156"/>
          <p:cNvPicPr preferRelativeResize="0"/>
          <p:nvPr/>
        </p:nvPicPr>
        <p:blipFill rotWithShape="1">
          <a:blip r:embed="rId3">
            <a:alphaModFix/>
          </a:blip>
          <a:srcRect b="0" l="0" r="0" t="0"/>
          <a:stretch/>
        </p:blipFill>
        <p:spPr>
          <a:xfrm>
            <a:off x="5897866" y="2042812"/>
            <a:ext cx="3437942" cy="4229100"/>
          </a:xfrm>
          <a:prstGeom prst="rect">
            <a:avLst/>
          </a:prstGeom>
          <a:noFill/>
          <a:ln>
            <a:noFill/>
          </a:ln>
        </p:spPr>
      </p:pic>
      <p:pic>
        <p:nvPicPr>
          <p:cNvPr id="3696" name="Google Shape;3696;p156"/>
          <p:cNvPicPr preferRelativeResize="0"/>
          <p:nvPr/>
        </p:nvPicPr>
        <p:blipFill rotWithShape="1">
          <a:blip r:embed="rId4">
            <a:alphaModFix/>
          </a:blip>
          <a:srcRect b="0" l="0" r="0" t="0"/>
          <a:stretch/>
        </p:blipFill>
        <p:spPr>
          <a:xfrm>
            <a:off x="6051620" y="4829485"/>
            <a:ext cx="1412504" cy="128574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1" name="Shape 3701"/>
        <p:cNvGrpSpPr/>
        <p:nvPr/>
      </p:nvGrpSpPr>
      <p:grpSpPr>
        <a:xfrm>
          <a:off x="0" y="0"/>
          <a:ext cx="0" cy="0"/>
          <a:chOff x="0" y="0"/>
          <a:chExt cx="0" cy="0"/>
        </a:xfrm>
      </p:grpSpPr>
      <p:sp>
        <p:nvSpPr>
          <p:cNvPr id="3702" name="Google Shape;3702;p15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703" name="Google Shape;3703;p15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mẫu</a:t>
            </a:r>
            <a:endParaRPr/>
          </a:p>
        </p:txBody>
      </p:sp>
      <p:sp>
        <p:nvSpPr>
          <p:cNvPr id="3704" name="Google Shape;3704;p15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705" name="Google Shape;3705;p157"/>
          <p:cNvSpPr txBox="1"/>
          <p:nvPr>
            <p:ph idx="4" type="body"/>
          </p:nvPr>
        </p:nvSpPr>
        <p:spPr>
          <a:xfrm>
            <a:off x="535872" y="2226568"/>
            <a:ext cx="3453324"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Mẫu NiFi được lưu dưới dạng tệp XML</a:t>
            </a:r>
            <a:endParaRPr/>
          </a:p>
          <a:p>
            <a:pPr indent="-177800" lvl="0" marL="177800" rtl="0" algn="l">
              <a:lnSpc>
                <a:spcPct val="128571"/>
              </a:lnSpc>
              <a:spcBef>
                <a:spcPts val="1000"/>
              </a:spcBef>
              <a:spcAft>
                <a:spcPts val="0"/>
              </a:spcAft>
              <a:buClr>
                <a:srgbClr val="262626"/>
              </a:buClr>
              <a:buSzPts val="1400"/>
              <a:buFont typeface="Arial"/>
              <a:buChar char="•"/>
            </a:pPr>
            <a:r>
              <a:rPr lang="en-US"/>
              <a:t>NiFi có thể nhập các mẫu XML vào phiên bản hiện tại của NiFi</a:t>
            </a:r>
            <a:endParaRPr/>
          </a:p>
          <a:p>
            <a:pPr indent="-177800" lvl="0" marL="177800" rtl="0" algn="l">
              <a:lnSpc>
                <a:spcPct val="128571"/>
              </a:lnSpc>
              <a:spcBef>
                <a:spcPts val="1000"/>
              </a:spcBef>
              <a:spcAft>
                <a:spcPts val="0"/>
              </a:spcAft>
              <a:buClr>
                <a:srgbClr val="262626"/>
              </a:buClr>
              <a:buSzPts val="1400"/>
              <a:buFont typeface="Arial"/>
              <a:buChar char="•"/>
            </a:pPr>
            <a:r>
              <a:rPr lang="en-US"/>
              <a:t>Từ Bảng vận hành, nhấp vào nút Tải lên mẫu</a:t>
            </a:r>
            <a:endParaRPr/>
          </a:p>
          <a:p>
            <a:pPr indent="-177800" lvl="0" marL="177800" rtl="0" algn="l">
              <a:lnSpc>
                <a:spcPct val="128571"/>
              </a:lnSpc>
              <a:spcBef>
                <a:spcPts val="1000"/>
              </a:spcBef>
              <a:spcAft>
                <a:spcPts val="0"/>
              </a:spcAft>
              <a:buClr>
                <a:srgbClr val="262626"/>
              </a:buClr>
              <a:buSzPts val="1400"/>
              <a:buFont typeface="Arial"/>
              <a:buChar char="•"/>
            </a:pPr>
            <a:r>
              <a:rPr lang="en-US"/>
              <a:t>Bấm vào        để duyệt các mẫu</a:t>
            </a:r>
            <a:endParaRPr/>
          </a:p>
          <a:p>
            <a:pPr indent="-177800" lvl="0" marL="177800" rtl="0" algn="l">
              <a:lnSpc>
                <a:spcPct val="128571"/>
              </a:lnSpc>
              <a:spcBef>
                <a:spcPts val="1000"/>
              </a:spcBef>
              <a:spcAft>
                <a:spcPts val="0"/>
              </a:spcAft>
              <a:buClr>
                <a:srgbClr val="262626"/>
              </a:buClr>
              <a:buSzPts val="1400"/>
              <a:buFont typeface="Arial"/>
              <a:buChar char="•"/>
            </a:pPr>
            <a:r>
              <a:rPr lang="en-US"/>
              <a:t>Chọn mẫu mong muốn và tải lên</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descr="Upload Template" id="3706" name="Google Shape;3706;p157"/>
          <p:cNvPicPr preferRelativeResize="0"/>
          <p:nvPr/>
        </p:nvPicPr>
        <p:blipFill rotWithShape="1">
          <a:blip r:embed="rId3">
            <a:alphaModFix/>
          </a:blip>
          <a:srcRect b="0" l="0" r="0" t="0"/>
          <a:stretch/>
        </p:blipFill>
        <p:spPr>
          <a:xfrm>
            <a:off x="3811396" y="3087688"/>
            <a:ext cx="355600" cy="355600"/>
          </a:xfrm>
          <a:prstGeom prst="rect">
            <a:avLst/>
          </a:prstGeom>
          <a:noFill/>
          <a:ln>
            <a:noFill/>
          </a:ln>
        </p:spPr>
      </p:pic>
      <p:pic>
        <p:nvPicPr>
          <p:cNvPr id="3707" name="Google Shape;3707;p157"/>
          <p:cNvPicPr preferRelativeResize="0"/>
          <p:nvPr/>
        </p:nvPicPr>
        <p:blipFill rotWithShape="1">
          <a:blip r:embed="rId4">
            <a:alphaModFix/>
          </a:blip>
          <a:srcRect b="0" l="0" r="0" t="0"/>
          <a:stretch/>
        </p:blipFill>
        <p:spPr>
          <a:xfrm>
            <a:off x="1395497" y="3742409"/>
            <a:ext cx="289772" cy="253550"/>
          </a:xfrm>
          <a:prstGeom prst="rect">
            <a:avLst/>
          </a:prstGeom>
          <a:noFill/>
          <a:ln>
            <a:noFill/>
          </a:ln>
        </p:spPr>
      </p:pic>
      <p:pic>
        <p:nvPicPr>
          <p:cNvPr id="3708" name="Google Shape;3708;p157"/>
          <p:cNvPicPr preferRelativeResize="0"/>
          <p:nvPr/>
        </p:nvPicPr>
        <p:blipFill rotWithShape="1">
          <a:blip r:embed="rId5">
            <a:alphaModFix/>
          </a:blip>
          <a:srcRect b="0" l="0" r="0" t="0"/>
          <a:stretch/>
        </p:blipFill>
        <p:spPr>
          <a:xfrm>
            <a:off x="5283202" y="2288034"/>
            <a:ext cx="4076700" cy="31623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15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715" name="Google Shape;3715;p15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Thêm Mẫu vào Luồng dữ liệu</a:t>
            </a:r>
            <a:endParaRPr/>
          </a:p>
        </p:txBody>
      </p:sp>
      <p:sp>
        <p:nvSpPr>
          <p:cNvPr id="3716" name="Google Shape;3716;p15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717" name="Google Shape;3717;p15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Nhấp và kéo biểu tượng Mẫu từ Thanh công cụ Thành phần</a:t>
            </a:r>
            <a:endParaRPr/>
          </a:p>
          <a:p>
            <a:pPr indent="-177800" lvl="0" marL="177800" rtl="0" algn="l">
              <a:lnSpc>
                <a:spcPct val="128571"/>
              </a:lnSpc>
              <a:spcBef>
                <a:spcPts val="1000"/>
              </a:spcBef>
              <a:spcAft>
                <a:spcPts val="0"/>
              </a:spcAft>
              <a:buClr>
                <a:srgbClr val="262626"/>
              </a:buClr>
              <a:buSzPts val="1400"/>
              <a:buFont typeface="Arial"/>
              <a:buChar char="•"/>
            </a:pPr>
            <a:r>
              <a:rPr lang="en-US"/>
              <a:t>Chọn mẫu mong muốn và thêm</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3718" name="Google Shape;3718;p158"/>
          <p:cNvGrpSpPr/>
          <p:nvPr/>
        </p:nvGrpSpPr>
        <p:grpSpPr>
          <a:xfrm>
            <a:off x="535872" y="3619500"/>
            <a:ext cx="6070600" cy="1181100"/>
            <a:chOff x="449611" y="3162300"/>
            <a:chExt cx="6070600" cy="1181100"/>
          </a:xfrm>
        </p:grpSpPr>
        <p:pic>
          <p:nvPicPr>
            <p:cNvPr id="3719" name="Google Shape;3719;p158"/>
            <p:cNvPicPr preferRelativeResize="0"/>
            <p:nvPr/>
          </p:nvPicPr>
          <p:blipFill rotWithShape="1">
            <a:blip r:embed="rId3">
              <a:alphaModFix/>
            </a:blip>
            <a:srcRect b="0" l="0" r="0" t="0"/>
            <a:stretch/>
          </p:blipFill>
          <p:spPr>
            <a:xfrm>
              <a:off x="449611" y="3162300"/>
              <a:ext cx="6070600" cy="1181100"/>
            </a:xfrm>
            <a:prstGeom prst="rect">
              <a:avLst/>
            </a:prstGeom>
            <a:noFill/>
            <a:ln>
              <a:noFill/>
            </a:ln>
          </p:spPr>
        </p:pic>
        <p:sp>
          <p:nvSpPr>
            <p:cNvPr id="3720" name="Google Shape;3720;p158"/>
            <p:cNvSpPr/>
            <p:nvPr/>
          </p:nvSpPr>
          <p:spPr>
            <a:xfrm>
              <a:off x="5059006" y="3162300"/>
              <a:ext cx="732193" cy="734127"/>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721" name="Google Shape;3721;p158"/>
          <p:cNvPicPr preferRelativeResize="0"/>
          <p:nvPr/>
        </p:nvPicPr>
        <p:blipFill rotWithShape="1">
          <a:blip r:embed="rId4">
            <a:alphaModFix/>
          </a:blip>
          <a:srcRect b="0" l="0" r="0" t="0"/>
          <a:stretch/>
        </p:blipFill>
        <p:spPr>
          <a:xfrm>
            <a:off x="6805100" y="3619500"/>
            <a:ext cx="2527300" cy="199313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sp>
        <p:nvSpPr>
          <p:cNvPr id="3727" name="Google Shape;3727;p15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3.6. Nhóm quy trình</a:t>
            </a:r>
            <a:endParaRPr/>
          </a:p>
        </p:txBody>
      </p:sp>
      <p:sp>
        <p:nvSpPr>
          <p:cNvPr id="3728" name="Google Shape;3728;p15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Quản lý mẫu</a:t>
            </a:r>
            <a:endParaRPr/>
          </a:p>
        </p:txBody>
      </p:sp>
      <p:sp>
        <p:nvSpPr>
          <p:cNvPr id="3729" name="Google Shape;3729;p15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3730" name="Google Shape;3730;p159"/>
          <p:cNvSpPr txBox="1"/>
          <p:nvPr>
            <p:ph idx="4" type="body"/>
          </p:nvPr>
        </p:nvSpPr>
        <p:spPr>
          <a:xfrm>
            <a:off x="535872" y="2226568"/>
            <a:ext cx="44171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Từ Menu Toàn cầu, chọn Mẫu</a:t>
            </a:r>
            <a:endParaRPr/>
          </a:p>
          <a:p>
            <a:pPr indent="-177800" lvl="0" marL="177800" rtl="0" algn="l">
              <a:lnSpc>
                <a:spcPct val="128571"/>
              </a:lnSpc>
              <a:spcBef>
                <a:spcPts val="1000"/>
              </a:spcBef>
              <a:spcAft>
                <a:spcPts val="0"/>
              </a:spcAft>
              <a:buClr>
                <a:srgbClr val="262626"/>
              </a:buClr>
              <a:buSzPts val="1400"/>
              <a:buFont typeface="Arial"/>
              <a:buChar char="•"/>
            </a:pPr>
            <a:r>
              <a:rPr lang="en-US"/>
              <a:t>Cửa sổ Trình quản lý mẫu NiFi mở ra</a:t>
            </a:r>
            <a:endParaRPr/>
          </a:p>
          <a:p>
            <a:pPr indent="-177800" lvl="0" marL="177800" rtl="0" algn="l">
              <a:lnSpc>
                <a:spcPct val="128571"/>
              </a:lnSpc>
              <a:spcBef>
                <a:spcPts val="1000"/>
              </a:spcBef>
              <a:spcAft>
                <a:spcPts val="0"/>
              </a:spcAft>
              <a:buClr>
                <a:srgbClr val="262626"/>
              </a:buClr>
              <a:buSzPts val="1400"/>
              <a:buFont typeface="Arial"/>
              <a:buChar char="•"/>
            </a:pPr>
            <a:r>
              <a:rPr lang="en-US"/>
              <a:t>Từ menu này, bạn có thể tải xuống một mẫu dưới dạng tệp XML</a:t>
            </a:r>
            <a:endParaRPr/>
          </a:p>
          <a:p>
            <a:pPr indent="-177800" lvl="0" marL="177800" rtl="0" algn="l">
              <a:lnSpc>
                <a:spcPct val="128571"/>
              </a:lnSpc>
              <a:spcBef>
                <a:spcPts val="1000"/>
              </a:spcBef>
              <a:spcAft>
                <a:spcPts val="0"/>
              </a:spcAft>
              <a:buClr>
                <a:srgbClr val="262626"/>
              </a:buClr>
              <a:buSzPts val="1400"/>
              <a:buFont typeface="Arial"/>
              <a:buChar char="•"/>
            </a:pPr>
            <a:r>
              <a:rPr lang="en-US"/>
              <a:t>Xóa một mẫu</a:t>
            </a:r>
            <a:endParaRPr/>
          </a:p>
        </p:txBody>
      </p:sp>
      <p:pic>
        <p:nvPicPr>
          <p:cNvPr id="3731" name="Google Shape;3731;p159"/>
          <p:cNvPicPr preferRelativeResize="0"/>
          <p:nvPr/>
        </p:nvPicPr>
        <p:blipFill rotWithShape="1">
          <a:blip r:embed="rId3">
            <a:alphaModFix/>
          </a:blip>
          <a:srcRect b="0" l="0" r="0" t="0"/>
          <a:stretch/>
        </p:blipFill>
        <p:spPr>
          <a:xfrm>
            <a:off x="624348" y="4313039"/>
            <a:ext cx="8447055" cy="2043818"/>
          </a:xfrm>
          <a:prstGeom prst="rect">
            <a:avLst/>
          </a:prstGeom>
          <a:noFill/>
          <a:ln>
            <a:noFill/>
          </a:ln>
        </p:spPr>
      </p:pic>
      <p:pic>
        <p:nvPicPr>
          <p:cNvPr id="3732" name="Google Shape;3732;p159"/>
          <p:cNvPicPr preferRelativeResize="0"/>
          <p:nvPr/>
        </p:nvPicPr>
        <p:blipFill rotWithShape="1">
          <a:blip r:embed="rId4">
            <a:alphaModFix/>
          </a:blip>
          <a:srcRect b="0" l="0" r="0" t="0"/>
          <a:stretch/>
        </p:blipFill>
        <p:spPr>
          <a:xfrm>
            <a:off x="6793306" y="1737742"/>
            <a:ext cx="2186746" cy="3407916"/>
          </a:xfrm>
          <a:prstGeom prst="rect">
            <a:avLst/>
          </a:prstGeom>
          <a:noFill/>
          <a:ln cap="flat" cmpd="sng" w="28575">
            <a:solidFill>
              <a:schemeClr val="dk1"/>
            </a:solidFill>
            <a:prstDash val="solid"/>
            <a:round/>
            <a:headEnd len="sm" w="sm" type="none"/>
            <a:tailEnd len="sm" w="sm" type="none"/>
          </a:ln>
        </p:spPr>
      </p:pic>
      <p:pic>
        <p:nvPicPr>
          <p:cNvPr id="3733" name="Google Shape;3733;p159"/>
          <p:cNvPicPr preferRelativeResize="0"/>
          <p:nvPr/>
        </p:nvPicPr>
        <p:blipFill rotWithShape="1">
          <a:blip r:embed="rId5">
            <a:alphaModFix/>
          </a:blip>
          <a:srcRect b="16728" l="9715" r="53848" t="21733"/>
          <a:stretch/>
        </p:blipFill>
        <p:spPr>
          <a:xfrm>
            <a:off x="1455424" y="3140968"/>
            <a:ext cx="351692" cy="351693"/>
          </a:xfrm>
          <a:prstGeom prst="rect">
            <a:avLst/>
          </a:prstGeom>
          <a:noFill/>
          <a:ln>
            <a:noFill/>
          </a:ln>
        </p:spPr>
      </p:pic>
      <p:pic>
        <p:nvPicPr>
          <p:cNvPr id="3734" name="Google Shape;3734;p159"/>
          <p:cNvPicPr preferRelativeResize="0"/>
          <p:nvPr/>
        </p:nvPicPr>
        <p:blipFill rotWithShape="1">
          <a:blip r:embed="rId5">
            <a:alphaModFix/>
          </a:blip>
          <a:srcRect b="19540" l="56576" r="11053" t="22437"/>
          <a:stretch/>
        </p:blipFill>
        <p:spPr>
          <a:xfrm>
            <a:off x="1807116" y="3405456"/>
            <a:ext cx="312431" cy="331596"/>
          </a:xfrm>
          <a:prstGeom prst="rect">
            <a:avLst/>
          </a:prstGeom>
          <a:noFill/>
          <a:ln>
            <a:noFill/>
          </a:ln>
        </p:spPr>
      </p:pic>
      <p:sp>
        <p:nvSpPr>
          <p:cNvPr id="3735" name="Google Shape;3735;p159"/>
          <p:cNvSpPr/>
          <p:nvPr/>
        </p:nvSpPr>
        <p:spPr>
          <a:xfrm>
            <a:off x="7891107" y="5725192"/>
            <a:ext cx="605194" cy="674484"/>
          </a:xfrm>
          <a:prstGeom prst="rect">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736" name="Google Shape;3736;p159"/>
          <p:cNvCxnSpPr/>
          <p:nvPr/>
        </p:nvCxnSpPr>
        <p:spPr>
          <a:xfrm flipH="1">
            <a:off x="4452731" y="4356444"/>
            <a:ext cx="2340575" cy="760565"/>
          </a:xfrm>
          <a:prstGeom prst="straightConnector1">
            <a:avLst/>
          </a:prstGeom>
          <a:noFill/>
          <a:ln cap="flat" cmpd="sng" w="28575">
            <a:solidFill>
              <a:srgbClr val="00B0F1"/>
            </a:solidFill>
            <a:prstDash val="solid"/>
            <a:miter lim="800000"/>
            <a:headEnd len="sm" w="sm" type="none"/>
            <a:tailEnd len="med" w="med" type="triangle"/>
          </a:ln>
        </p:spPr>
      </p:cxn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1" name="Shape 3741"/>
        <p:cNvGrpSpPr/>
        <p:nvPr/>
      </p:nvGrpSpPr>
      <p:grpSpPr>
        <a:xfrm>
          <a:off x="0" y="0"/>
          <a:ext cx="0" cy="0"/>
          <a:chOff x="0" y="0"/>
          <a:chExt cx="0" cy="0"/>
        </a:xfrm>
      </p:grpSpPr>
      <p:sp>
        <p:nvSpPr>
          <p:cNvPr id="3742" name="Google Shape;3742;p16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 </a:t>
            </a:r>
            <a:endParaRPr/>
          </a:p>
        </p:txBody>
      </p:sp>
      <p:sp>
        <p:nvSpPr>
          <p:cNvPr id="3743" name="Google Shape;3743;p160"/>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[Lab5]</a:t>
            </a:r>
            <a:endParaRPr/>
          </a:p>
          <a:p>
            <a:pPr indent="0" lvl="0" marL="0" rtl="0" algn="l">
              <a:lnSpc>
                <a:spcPct val="100000"/>
              </a:lnSpc>
              <a:spcBef>
                <a:spcPts val="0"/>
              </a:spcBef>
              <a:spcAft>
                <a:spcPts val="0"/>
              </a:spcAft>
              <a:buClr>
                <a:srgbClr val="131313"/>
              </a:buClr>
              <a:buSzPts val="2800"/>
              <a:buNone/>
            </a:pPr>
            <a:r>
              <a:rPr lang="en-US" sz="2800"/>
              <a:t>Điều hướng luồng dữ liệu</a:t>
            </a:r>
            <a:endParaRPr sz="2800"/>
          </a:p>
        </p:txBody>
      </p:sp>
      <p:sp>
        <p:nvSpPr>
          <p:cNvPr id="3744" name="Google Shape;3744;p16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grpSp>
        <p:nvGrpSpPr>
          <p:cNvPr id="3745" name="Google Shape;3745;p160"/>
          <p:cNvGrpSpPr/>
          <p:nvPr/>
        </p:nvGrpSpPr>
        <p:grpSpPr>
          <a:xfrm>
            <a:off x="6143947" y="2590532"/>
            <a:ext cx="3126809" cy="3575932"/>
            <a:chOff x="4401919" y="2167994"/>
            <a:chExt cx="3437990" cy="3962229"/>
          </a:xfrm>
        </p:grpSpPr>
        <p:grpSp>
          <p:nvGrpSpPr>
            <p:cNvPr id="3746" name="Google Shape;3746;p160"/>
            <p:cNvGrpSpPr/>
            <p:nvPr/>
          </p:nvGrpSpPr>
          <p:grpSpPr>
            <a:xfrm>
              <a:off x="4401919" y="2167994"/>
              <a:ext cx="3437990" cy="3962229"/>
              <a:chOff x="4401919" y="2167994"/>
              <a:chExt cx="3437990" cy="3962229"/>
            </a:xfrm>
          </p:grpSpPr>
          <p:grpSp>
            <p:nvGrpSpPr>
              <p:cNvPr id="3747" name="Google Shape;3747;p160"/>
              <p:cNvGrpSpPr/>
              <p:nvPr/>
            </p:nvGrpSpPr>
            <p:grpSpPr>
              <a:xfrm>
                <a:off x="4641130" y="2383352"/>
                <a:ext cx="2969068" cy="3746871"/>
                <a:chOff x="4641130" y="2383352"/>
                <a:chExt cx="2969068" cy="3746871"/>
              </a:xfrm>
            </p:grpSpPr>
            <p:sp>
              <p:nvSpPr>
                <p:cNvPr id="3748" name="Google Shape;3748;p160"/>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49" name="Google Shape;3749;p160"/>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3750" name="Google Shape;3750;p160"/>
              <p:cNvGrpSpPr/>
              <p:nvPr/>
            </p:nvGrpSpPr>
            <p:grpSpPr>
              <a:xfrm>
                <a:off x="4420634" y="3215388"/>
                <a:ext cx="478421" cy="478421"/>
                <a:chOff x="4119360" y="4255504"/>
                <a:chExt cx="478421" cy="478421"/>
              </a:xfrm>
            </p:grpSpPr>
            <p:sp>
              <p:nvSpPr>
                <p:cNvPr id="3751" name="Google Shape;3751;p160"/>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52" name="Google Shape;3752;p160"/>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3753" name="Google Shape;3753;p160"/>
              <p:cNvGrpSpPr/>
              <p:nvPr/>
            </p:nvGrpSpPr>
            <p:grpSpPr>
              <a:xfrm>
                <a:off x="4401919" y="3767007"/>
                <a:ext cx="478421" cy="478421"/>
                <a:chOff x="4466311" y="3598005"/>
                <a:chExt cx="478421" cy="478421"/>
              </a:xfrm>
            </p:grpSpPr>
            <p:sp>
              <p:nvSpPr>
                <p:cNvPr id="3754" name="Google Shape;3754;p160"/>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55" name="Google Shape;3755;p160"/>
                <p:cNvGrpSpPr/>
                <p:nvPr/>
              </p:nvGrpSpPr>
              <p:grpSpPr>
                <a:xfrm>
                  <a:off x="4556408" y="3722669"/>
                  <a:ext cx="311620" cy="219568"/>
                  <a:chOff x="4550446" y="3712368"/>
                  <a:chExt cx="311620" cy="219568"/>
                </a:xfrm>
              </p:grpSpPr>
              <p:pic>
                <p:nvPicPr>
                  <p:cNvPr id="3756" name="Google Shape;3756;p160"/>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3757" name="Google Shape;3757;p160"/>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3758" name="Google Shape;3758;p160"/>
              <p:cNvGrpSpPr/>
              <p:nvPr/>
            </p:nvGrpSpPr>
            <p:grpSpPr>
              <a:xfrm>
                <a:off x="4656757" y="2730802"/>
                <a:ext cx="478421" cy="478421"/>
                <a:chOff x="5779974" y="3346111"/>
                <a:chExt cx="478421" cy="478421"/>
              </a:xfrm>
            </p:grpSpPr>
            <p:sp>
              <p:nvSpPr>
                <p:cNvPr id="3759" name="Google Shape;3759;p160"/>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60" name="Google Shape;3760;p160"/>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3761" name="Google Shape;3761;p160"/>
              <p:cNvGrpSpPr/>
              <p:nvPr/>
            </p:nvGrpSpPr>
            <p:grpSpPr>
              <a:xfrm>
                <a:off x="7040382" y="2725220"/>
                <a:ext cx="478421" cy="478421"/>
                <a:chOff x="6653952" y="3105086"/>
                <a:chExt cx="478421" cy="478421"/>
              </a:xfrm>
            </p:grpSpPr>
            <p:sp>
              <p:nvSpPr>
                <p:cNvPr id="3762" name="Google Shape;3762;p160"/>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63" name="Google Shape;3763;p160"/>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3764" name="Google Shape;3764;p160"/>
              <p:cNvGrpSpPr/>
              <p:nvPr/>
            </p:nvGrpSpPr>
            <p:grpSpPr>
              <a:xfrm>
                <a:off x="7214808" y="4305262"/>
                <a:ext cx="478421" cy="478421"/>
                <a:chOff x="6939282" y="3583507"/>
                <a:chExt cx="478421" cy="478421"/>
              </a:xfrm>
            </p:grpSpPr>
            <p:sp>
              <p:nvSpPr>
                <p:cNvPr id="3765" name="Google Shape;3765;p160"/>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66" name="Google Shape;3766;p160"/>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3767" name="Google Shape;3767;p160"/>
              <p:cNvGrpSpPr/>
              <p:nvPr/>
            </p:nvGrpSpPr>
            <p:grpSpPr>
              <a:xfrm>
                <a:off x="5052593" y="2375387"/>
                <a:ext cx="478421" cy="478421"/>
                <a:chOff x="4903300" y="2692339"/>
                <a:chExt cx="478421" cy="478421"/>
              </a:xfrm>
            </p:grpSpPr>
            <p:sp>
              <p:nvSpPr>
                <p:cNvPr id="3768" name="Google Shape;3768;p160"/>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69" name="Google Shape;3769;p160"/>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3770" name="Google Shape;3770;p160"/>
              <p:cNvGrpSpPr/>
              <p:nvPr/>
            </p:nvGrpSpPr>
            <p:grpSpPr>
              <a:xfrm>
                <a:off x="5557339" y="2167994"/>
                <a:ext cx="1018218" cy="478422"/>
                <a:chOff x="5546651" y="2194994"/>
                <a:chExt cx="1018218" cy="478422"/>
              </a:xfrm>
            </p:grpSpPr>
            <p:grpSp>
              <p:nvGrpSpPr>
                <p:cNvPr id="3771" name="Google Shape;3771;p160"/>
                <p:cNvGrpSpPr/>
                <p:nvPr/>
              </p:nvGrpSpPr>
              <p:grpSpPr>
                <a:xfrm>
                  <a:off x="6086448" y="2194994"/>
                  <a:ext cx="478421" cy="478421"/>
                  <a:chOff x="5724126" y="3483458"/>
                  <a:chExt cx="478421" cy="478421"/>
                </a:xfrm>
              </p:grpSpPr>
              <p:sp>
                <p:nvSpPr>
                  <p:cNvPr id="3772" name="Google Shape;3772;p160"/>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73" name="Google Shape;3773;p160"/>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3774" name="Google Shape;3774;p160"/>
                <p:cNvGrpSpPr/>
                <p:nvPr/>
              </p:nvGrpSpPr>
              <p:grpSpPr>
                <a:xfrm>
                  <a:off x="5546651" y="2194995"/>
                  <a:ext cx="478421" cy="478421"/>
                  <a:chOff x="5381721" y="2534589"/>
                  <a:chExt cx="478421" cy="478421"/>
                </a:xfrm>
              </p:grpSpPr>
              <p:sp>
                <p:nvSpPr>
                  <p:cNvPr id="3775" name="Google Shape;3775;p160"/>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76" name="Google Shape;3776;p160"/>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3777" name="Google Shape;3777;p160"/>
              <p:cNvGrpSpPr/>
              <p:nvPr/>
            </p:nvGrpSpPr>
            <p:grpSpPr>
              <a:xfrm>
                <a:off x="6617712" y="2373853"/>
                <a:ext cx="478421" cy="478421"/>
                <a:chOff x="6346155" y="2692338"/>
                <a:chExt cx="478421" cy="478421"/>
              </a:xfrm>
            </p:grpSpPr>
            <p:sp>
              <p:nvSpPr>
                <p:cNvPr id="3778" name="Google Shape;3778;p160"/>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79" name="Google Shape;3779;p160"/>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3780" name="Google Shape;3780;p160"/>
              <p:cNvGrpSpPr/>
              <p:nvPr/>
            </p:nvGrpSpPr>
            <p:grpSpPr>
              <a:xfrm>
                <a:off x="7361488" y="3771502"/>
                <a:ext cx="478421" cy="478421"/>
                <a:chOff x="6930239" y="4605839"/>
                <a:chExt cx="478421" cy="478421"/>
              </a:xfrm>
            </p:grpSpPr>
            <p:sp>
              <p:nvSpPr>
                <p:cNvPr id="3781" name="Google Shape;3781;p160"/>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82" name="Google Shape;3782;p160"/>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3783" name="Google Shape;3783;p160"/>
              <p:cNvGrpSpPr/>
              <p:nvPr/>
            </p:nvGrpSpPr>
            <p:grpSpPr>
              <a:xfrm>
                <a:off x="6799004" y="4732022"/>
                <a:ext cx="478421" cy="478421"/>
                <a:chOff x="6716684" y="5103232"/>
                <a:chExt cx="478421" cy="478421"/>
              </a:xfrm>
            </p:grpSpPr>
            <p:sp>
              <p:nvSpPr>
                <p:cNvPr id="3784" name="Google Shape;3784;p160"/>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85" name="Google Shape;3785;p160"/>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3786" name="Google Shape;3786;p160"/>
              <p:cNvGrpSpPr/>
              <p:nvPr/>
            </p:nvGrpSpPr>
            <p:grpSpPr>
              <a:xfrm>
                <a:off x="7312778" y="3209223"/>
                <a:ext cx="478421" cy="478421"/>
                <a:chOff x="7063894" y="3536553"/>
                <a:chExt cx="478421" cy="478421"/>
              </a:xfrm>
            </p:grpSpPr>
            <p:sp>
              <p:nvSpPr>
                <p:cNvPr id="3787" name="Google Shape;3787;p160"/>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88" name="Google Shape;3788;p160"/>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3789" name="Google Shape;3789;p160"/>
              <p:cNvGrpSpPr/>
              <p:nvPr/>
            </p:nvGrpSpPr>
            <p:grpSpPr>
              <a:xfrm>
                <a:off x="4558099" y="4323978"/>
                <a:ext cx="478421" cy="478421"/>
                <a:chOff x="4839474" y="4392074"/>
                <a:chExt cx="478421" cy="478421"/>
              </a:xfrm>
            </p:grpSpPr>
            <p:sp>
              <p:nvSpPr>
                <p:cNvPr id="3790" name="Google Shape;3790;p160"/>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91" name="Google Shape;3791;p160"/>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3792" name="Google Shape;3792;p160"/>
              <p:cNvGrpSpPr/>
              <p:nvPr/>
            </p:nvGrpSpPr>
            <p:grpSpPr>
              <a:xfrm>
                <a:off x="4988332" y="4732022"/>
                <a:ext cx="478421" cy="478421"/>
                <a:chOff x="4980019" y="4733181"/>
                <a:chExt cx="478421" cy="478421"/>
              </a:xfrm>
            </p:grpSpPr>
            <p:sp>
              <p:nvSpPr>
                <p:cNvPr id="3793" name="Google Shape;3793;p160"/>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94" name="Google Shape;3794;p160"/>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3795" name="Google Shape;3795;p160"/>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0" name="Shape 3800"/>
        <p:cNvGrpSpPr/>
        <p:nvPr/>
      </p:nvGrpSpPr>
      <p:grpSpPr>
        <a:xfrm>
          <a:off x="0" y="0"/>
          <a:ext cx="0" cy="0"/>
          <a:chOff x="0" y="0"/>
          <a:chExt cx="0" cy="0"/>
        </a:xfrm>
      </p:grpSpPr>
      <p:sp>
        <p:nvSpPr>
          <p:cNvPr id="3801" name="Google Shape;3801;p16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3802" name="Google Shape;3802;p161"/>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[Lab6]</a:t>
            </a:r>
            <a:endParaRPr/>
          </a:p>
          <a:p>
            <a:pPr indent="0" lvl="0" marL="0" rtl="0" algn="l">
              <a:lnSpc>
                <a:spcPct val="100000"/>
              </a:lnSpc>
              <a:spcBef>
                <a:spcPts val="0"/>
              </a:spcBef>
              <a:spcAft>
                <a:spcPts val="0"/>
              </a:spcAft>
              <a:buClr>
                <a:srgbClr val="131313"/>
              </a:buClr>
              <a:buSzPts val="2800"/>
              <a:buNone/>
            </a:pPr>
            <a:r>
              <a:rPr lang="en-US" sz="2800"/>
              <a:t>Tạo và sử dụng mẫu</a:t>
            </a:r>
            <a:endParaRPr sz="2800"/>
          </a:p>
        </p:txBody>
      </p:sp>
      <p:sp>
        <p:nvSpPr>
          <p:cNvPr id="3803" name="Google Shape;3803;p16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grpSp>
        <p:nvGrpSpPr>
          <p:cNvPr id="3804" name="Google Shape;3804;p161"/>
          <p:cNvGrpSpPr/>
          <p:nvPr/>
        </p:nvGrpSpPr>
        <p:grpSpPr>
          <a:xfrm>
            <a:off x="6143947" y="2590532"/>
            <a:ext cx="3126809" cy="3575932"/>
            <a:chOff x="4401919" y="2167994"/>
            <a:chExt cx="3437990" cy="3962229"/>
          </a:xfrm>
        </p:grpSpPr>
        <p:grpSp>
          <p:nvGrpSpPr>
            <p:cNvPr id="3805" name="Google Shape;3805;p161"/>
            <p:cNvGrpSpPr/>
            <p:nvPr/>
          </p:nvGrpSpPr>
          <p:grpSpPr>
            <a:xfrm>
              <a:off x="4401919" y="2167994"/>
              <a:ext cx="3437990" cy="3962229"/>
              <a:chOff x="4401919" y="2167994"/>
              <a:chExt cx="3437990" cy="3962229"/>
            </a:xfrm>
          </p:grpSpPr>
          <p:grpSp>
            <p:nvGrpSpPr>
              <p:cNvPr id="3806" name="Google Shape;3806;p161"/>
              <p:cNvGrpSpPr/>
              <p:nvPr/>
            </p:nvGrpSpPr>
            <p:grpSpPr>
              <a:xfrm>
                <a:off x="4641130" y="2383352"/>
                <a:ext cx="2969068" cy="3746871"/>
                <a:chOff x="4641130" y="2383352"/>
                <a:chExt cx="2969068" cy="3746871"/>
              </a:xfrm>
            </p:grpSpPr>
            <p:sp>
              <p:nvSpPr>
                <p:cNvPr id="3807" name="Google Shape;3807;p161"/>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08" name="Google Shape;3808;p161"/>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3809" name="Google Shape;3809;p161"/>
              <p:cNvGrpSpPr/>
              <p:nvPr/>
            </p:nvGrpSpPr>
            <p:grpSpPr>
              <a:xfrm>
                <a:off x="4420634" y="3215388"/>
                <a:ext cx="478421" cy="478421"/>
                <a:chOff x="4119360" y="4255504"/>
                <a:chExt cx="478421" cy="478421"/>
              </a:xfrm>
            </p:grpSpPr>
            <p:sp>
              <p:nvSpPr>
                <p:cNvPr id="3810" name="Google Shape;3810;p161"/>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11" name="Google Shape;3811;p161"/>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3812" name="Google Shape;3812;p161"/>
              <p:cNvGrpSpPr/>
              <p:nvPr/>
            </p:nvGrpSpPr>
            <p:grpSpPr>
              <a:xfrm>
                <a:off x="4401919" y="3767007"/>
                <a:ext cx="478421" cy="478421"/>
                <a:chOff x="4466311" y="3598005"/>
                <a:chExt cx="478421" cy="478421"/>
              </a:xfrm>
            </p:grpSpPr>
            <p:sp>
              <p:nvSpPr>
                <p:cNvPr id="3813" name="Google Shape;3813;p161"/>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814" name="Google Shape;3814;p161"/>
                <p:cNvGrpSpPr/>
                <p:nvPr/>
              </p:nvGrpSpPr>
              <p:grpSpPr>
                <a:xfrm>
                  <a:off x="4556408" y="3722669"/>
                  <a:ext cx="311620" cy="219568"/>
                  <a:chOff x="4550446" y="3712368"/>
                  <a:chExt cx="311620" cy="219568"/>
                </a:xfrm>
              </p:grpSpPr>
              <p:pic>
                <p:nvPicPr>
                  <p:cNvPr id="3815" name="Google Shape;3815;p161"/>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3816" name="Google Shape;3816;p161"/>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3817" name="Google Shape;3817;p161"/>
              <p:cNvGrpSpPr/>
              <p:nvPr/>
            </p:nvGrpSpPr>
            <p:grpSpPr>
              <a:xfrm>
                <a:off x="4656757" y="2730802"/>
                <a:ext cx="478421" cy="478421"/>
                <a:chOff x="5779974" y="3346111"/>
                <a:chExt cx="478421" cy="478421"/>
              </a:xfrm>
            </p:grpSpPr>
            <p:sp>
              <p:nvSpPr>
                <p:cNvPr id="3818" name="Google Shape;3818;p161"/>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19" name="Google Shape;3819;p161"/>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3820" name="Google Shape;3820;p161"/>
              <p:cNvGrpSpPr/>
              <p:nvPr/>
            </p:nvGrpSpPr>
            <p:grpSpPr>
              <a:xfrm>
                <a:off x="7040382" y="2725220"/>
                <a:ext cx="478421" cy="478421"/>
                <a:chOff x="6653952" y="3105086"/>
                <a:chExt cx="478421" cy="478421"/>
              </a:xfrm>
            </p:grpSpPr>
            <p:sp>
              <p:nvSpPr>
                <p:cNvPr id="3821" name="Google Shape;3821;p161"/>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22" name="Google Shape;3822;p161"/>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3823" name="Google Shape;3823;p161"/>
              <p:cNvGrpSpPr/>
              <p:nvPr/>
            </p:nvGrpSpPr>
            <p:grpSpPr>
              <a:xfrm>
                <a:off x="7214808" y="4305262"/>
                <a:ext cx="478421" cy="478421"/>
                <a:chOff x="6939282" y="3583507"/>
                <a:chExt cx="478421" cy="478421"/>
              </a:xfrm>
            </p:grpSpPr>
            <p:sp>
              <p:nvSpPr>
                <p:cNvPr id="3824" name="Google Shape;3824;p161"/>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25" name="Google Shape;3825;p161"/>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3826" name="Google Shape;3826;p161"/>
              <p:cNvGrpSpPr/>
              <p:nvPr/>
            </p:nvGrpSpPr>
            <p:grpSpPr>
              <a:xfrm>
                <a:off x="5052593" y="2375387"/>
                <a:ext cx="478421" cy="478421"/>
                <a:chOff x="4903300" y="2692339"/>
                <a:chExt cx="478421" cy="478421"/>
              </a:xfrm>
            </p:grpSpPr>
            <p:sp>
              <p:nvSpPr>
                <p:cNvPr id="3827" name="Google Shape;3827;p161"/>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28" name="Google Shape;3828;p161"/>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3829" name="Google Shape;3829;p161"/>
              <p:cNvGrpSpPr/>
              <p:nvPr/>
            </p:nvGrpSpPr>
            <p:grpSpPr>
              <a:xfrm>
                <a:off x="5557339" y="2167994"/>
                <a:ext cx="1018218" cy="478422"/>
                <a:chOff x="5546651" y="2194994"/>
                <a:chExt cx="1018218" cy="478422"/>
              </a:xfrm>
            </p:grpSpPr>
            <p:grpSp>
              <p:nvGrpSpPr>
                <p:cNvPr id="3830" name="Google Shape;3830;p161"/>
                <p:cNvGrpSpPr/>
                <p:nvPr/>
              </p:nvGrpSpPr>
              <p:grpSpPr>
                <a:xfrm>
                  <a:off x="6086448" y="2194994"/>
                  <a:ext cx="478421" cy="478421"/>
                  <a:chOff x="5724126" y="3483458"/>
                  <a:chExt cx="478421" cy="478421"/>
                </a:xfrm>
              </p:grpSpPr>
              <p:sp>
                <p:nvSpPr>
                  <p:cNvPr id="3831" name="Google Shape;3831;p161"/>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32" name="Google Shape;3832;p161"/>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3833" name="Google Shape;3833;p161"/>
                <p:cNvGrpSpPr/>
                <p:nvPr/>
              </p:nvGrpSpPr>
              <p:grpSpPr>
                <a:xfrm>
                  <a:off x="5546651" y="2194995"/>
                  <a:ext cx="478421" cy="478421"/>
                  <a:chOff x="5381721" y="2534589"/>
                  <a:chExt cx="478421" cy="478421"/>
                </a:xfrm>
              </p:grpSpPr>
              <p:sp>
                <p:nvSpPr>
                  <p:cNvPr id="3834" name="Google Shape;3834;p161"/>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35" name="Google Shape;3835;p161"/>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3836" name="Google Shape;3836;p161"/>
              <p:cNvGrpSpPr/>
              <p:nvPr/>
            </p:nvGrpSpPr>
            <p:grpSpPr>
              <a:xfrm>
                <a:off x="6617712" y="2373853"/>
                <a:ext cx="478421" cy="478421"/>
                <a:chOff x="6346155" y="2692338"/>
                <a:chExt cx="478421" cy="478421"/>
              </a:xfrm>
            </p:grpSpPr>
            <p:sp>
              <p:nvSpPr>
                <p:cNvPr id="3837" name="Google Shape;3837;p161"/>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38" name="Google Shape;3838;p161"/>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3839" name="Google Shape;3839;p161"/>
              <p:cNvGrpSpPr/>
              <p:nvPr/>
            </p:nvGrpSpPr>
            <p:grpSpPr>
              <a:xfrm>
                <a:off x="7361488" y="3771502"/>
                <a:ext cx="478421" cy="478421"/>
                <a:chOff x="6930239" y="4605839"/>
                <a:chExt cx="478421" cy="478421"/>
              </a:xfrm>
            </p:grpSpPr>
            <p:sp>
              <p:nvSpPr>
                <p:cNvPr id="3840" name="Google Shape;3840;p161"/>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41" name="Google Shape;3841;p161"/>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3842" name="Google Shape;3842;p161"/>
              <p:cNvGrpSpPr/>
              <p:nvPr/>
            </p:nvGrpSpPr>
            <p:grpSpPr>
              <a:xfrm>
                <a:off x="6799004" y="4732022"/>
                <a:ext cx="478421" cy="478421"/>
                <a:chOff x="6716684" y="5103232"/>
                <a:chExt cx="478421" cy="478421"/>
              </a:xfrm>
            </p:grpSpPr>
            <p:sp>
              <p:nvSpPr>
                <p:cNvPr id="3843" name="Google Shape;3843;p161"/>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44" name="Google Shape;3844;p161"/>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3845" name="Google Shape;3845;p161"/>
              <p:cNvGrpSpPr/>
              <p:nvPr/>
            </p:nvGrpSpPr>
            <p:grpSpPr>
              <a:xfrm>
                <a:off x="7312778" y="3209223"/>
                <a:ext cx="478421" cy="478421"/>
                <a:chOff x="7063894" y="3536553"/>
                <a:chExt cx="478421" cy="478421"/>
              </a:xfrm>
            </p:grpSpPr>
            <p:sp>
              <p:nvSpPr>
                <p:cNvPr id="3846" name="Google Shape;3846;p161"/>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47" name="Google Shape;3847;p161"/>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3848" name="Google Shape;3848;p161"/>
              <p:cNvGrpSpPr/>
              <p:nvPr/>
            </p:nvGrpSpPr>
            <p:grpSpPr>
              <a:xfrm>
                <a:off x="4558099" y="4323978"/>
                <a:ext cx="478421" cy="478421"/>
                <a:chOff x="4839474" y="4392074"/>
                <a:chExt cx="478421" cy="478421"/>
              </a:xfrm>
            </p:grpSpPr>
            <p:sp>
              <p:nvSpPr>
                <p:cNvPr id="3849" name="Google Shape;3849;p161"/>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50" name="Google Shape;3850;p161"/>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3851" name="Google Shape;3851;p161"/>
              <p:cNvGrpSpPr/>
              <p:nvPr/>
            </p:nvGrpSpPr>
            <p:grpSpPr>
              <a:xfrm>
                <a:off x="4988332" y="4732022"/>
                <a:ext cx="478421" cy="478421"/>
                <a:chOff x="4980019" y="4733181"/>
                <a:chExt cx="478421" cy="478421"/>
              </a:xfrm>
            </p:grpSpPr>
            <p:sp>
              <p:nvSpPr>
                <p:cNvPr id="3852" name="Google Shape;3852;p161"/>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53" name="Google Shape;3853;p161"/>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3854" name="Google Shape;3854;p161"/>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8"/>
          <p:cNvSpPr txBox="1"/>
          <p:nvPr/>
        </p:nvSpPr>
        <p:spPr>
          <a:xfrm>
            <a:off x="684305" y="2837476"/>
            <a:ext cx="7812000" cy="1332108"/>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--columns "fname, lname, address, state, zip"</a:t>
            </a:r>
            <a:endParaRPr/>
          </a:p>
        </p:txBody>
      </p:sp>
      <p:sp>
        <p:nvSpPr>
          <p:cNvPr id="330" name="Google Shape;330;p18"/>
          <p:cNvSpPr txBox="1"/>
          <p:nvPr/>
        </p:nvSpPr>
        <p:spPr>
          <a:xfrm>
            <a:off x="684305" y="4931759"/>
            <a:ext cx="7812000" cy="1332000"/>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--where " state='CA' "</a:t>
            </a:r>
            <a:endParaRPr/>
          </a:p>
        </p:txBody>
      </p:sp>
      <p:sp>
        <p:nvSpPr>
          <p:cNvPr id="331" name="Google Shape;331;p18"/>
          <p:cNvSpPr txBox="1"/>
          <p:nvPr/>
        </p:nvSpPr>
        <p:spPr>
          <a:xfrm>
            <a:off x="535872" y="4321984"/>
            <a:ext cx="8119872" cy="914400"/>
          </a:xfrm>
          <a:prstGeom prst="rect">
            <a:avLst/>
          </a:prstGeom>
          <a:noFill/>
          <a:ln>
            <a:noFill/>
          </a:ln>
        </p:spPr>
        <p:txBody>
          <a:bodyPr anchorCtr="0" anchor="t" bIns="0" lIns="0" spcFirstLastPara="1" rIns="0" wrap="square" tIns="0">
            <a:noAutofit/>
          </a:bodyPr>
          <a:lstStyle/>
          <a:p>
            <a:pPr indent="-177800" lvl="0" marL="177800" marR="0" rtl="0" algn="l">
              <a:lnSpc>
                <a:spcPct val="128571"/>
              </a:lnSpc>
              <a:spcBef>
                <a:spcPts val="0"/>
              </a:spcBef>
              <a:spcAft>
                <a:spcPts val="0"/>
              </a:spcAft>
              <a:buClr>
                <a:srgbClr val="262626"/>
              </a:buClr>
              <a:buSzPts val="1470"/>
              <a:buFont typeface="Arial"/>
              <a:buChar char="•"/>
            </a:pPr>
            <a:r>
              <a:rPr lang="en-US" sz="1400">
                <a:solidFill>
                  <a:srgbClr val="262626"/>
                </a:solidFill>
                <a:latin typeface="Arial"/>
                <a:ea typeface="Arial"/>
                <a:cs typeface="Arial"/>
                <a:sym typeface="Arial"/>
              </a:rPr>
              <a:t>Chỉ nhập các hàng phù hợp</a:t>
            </a:r>
            <a:endParaRPr sz="1400">
              <a:solidFill>
                <a:srgbClr val="262626"/>
              </a:solidFill>
              <a:latin typeface="Arial"/>
              <a:ea typeface="Arial"/>
              <a:cs typeface="Arial"/>
              <a:sym typeface="Arial"/>
            </a:endParaRPr>
          </a:p>
          <a:p>
            <a:pPr indent="-182563" lvl="1" marL="360363" marR="0" rtl="0" algn="l">
              <a:lnSpc>
                <a:spcPct val="138461"/>
              </a:lnSpc>
              <a:spcBef>
                <a:spcPts val="500"/>
              </a:spcBef>
              <a:spcAft>
                <a:spcPts val="0"/>
              </a:spcAft>
              <a:buClr>
                <a:srgbClr val="262626"/>
              </a:buClr>
              <a:buSzPts val="1040"/>
              <a:buFont typeface="Arial"/>
              <a:buChar char="•"/>
            </a:pPr>
            <a:r>
              <a:rPr b="0" i="0" lang="en-US" sz="1300" u="none" cap="none" strike="noStrike">
                <a:solidFill>
                  <a:srgbClr val="262626"/>
                </a:solidFill>
                <a:latin typeface="Arial"/>
                <a:ea typeface="Arial"/>
                <a:cs typeface="Arial"/>
                <a:sym typeface="Arial"/>
              </a:rPr>
              <a:t>Sử dụng </a:t>
            </a:r>
            <a:r>
              <a:rPr b="1" i="0" lang="en-US" sz="1300" u="none" cap="none" strike="noStrike">
                <a:solidFill>
                  <a:srgbClr val="262626"/>
                </a:solidFill>
                <a:latin typeface="Arial"/>
                <a:ea typeface="Arial"/>
                <a:cs typeface="Arial"/>
                <a:sym typeface="Arial"/>
              </a:rPr>
              <a:t>--where </a:t>
            </a:r>
            <a:r>
              <a:rPr b="0" i="0" lang="en-US" sz="1300" u="none" cap="none" strike="noStrike">
                <a:solidFill>
                  <a:srgbClr val="262626"/>
                </a:solidFill>
                <a:latin typeface="Arial"/>
                <a:ea typeface="Arial"/>
                <a:cs typeface="Arial"/>
                <a:sym typeface="Arial"/>
              </a:rPr>
              <a:t>với một chuỗi điều kiện</a:t>
            </a:r>
            <a:endParaRPr b="0" i="0" sz="1300" u="none" cap="none" strike="noStrike">
              <a:solidFill>
                <a:srgbClr val="262626"/>
              </a:solidFill>
              <a:latin typeface="Arial"/>
              <a:ea typeface="Arial"/>
              <a:cs typeface="Arial"/>
              <a:sym typeface="Arial"/>
            </a:endParaRPr>
          </a:p>
        </p:txBody>
      </p:sp>
      <p:sp>
        <p:nvSpPr>
          <p:cNvPr id="332" name="Google Shape;332;p1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333" name="Google Shape;333;p1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Hồ sơ nhập khẩu đủ điều kiện</a:t>
            </a:r>
            <a:endParaRPr/>
          </a:p>
        </p:txBody>
      </p:sp>
      <p:sp>
        <p:nvSpPr>
          <p:cNvPr id="334" name="Google Shape;334;p1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335" name="Google Shape;335;p1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Chỉ nhập các cột được chỉ định</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--columns </a:t>
            </a:r>
            <a:r>
              <a:rPr lang="en-US"/>
              <a:t>với danh sách các cột được phân tách bằng dấu phẩy</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9" name="Shape 3859"/>
        <p:cNvGrpSpPr/>
        <p:nvPr/>
      </p:nvGrpSpPr>
      <p:grpSpPr>
        <a:xfrm>
          <a:off x="0" y="0"/>
          <a:ext cx="0" cy="0"/>
          <a:chOff x="0" y="0"/>
          <a:chExt cx="0" cy="0"/>
        </a:xfrm>
      </p:grpSpPr>
      <p:sp>
        <p:nvSpPr>
          <p:cNvPr id="3860" name="Google Shape;3860;p16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 </a:t>
            </a:r>
            <a:endParaRPr/>
          </a:p>
        </p:txBody>
      </p:sp>
      <p:sp>
        <p:nvSpPr>
          <p:cNvPr id="3861" name="Google Shape;3861;p162"/>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[Lab7]</a:t>
            </a:r>
            <a:endParaRPr/>
          </a:p>
          <a:p>
            <a:pPr indent="0" lvl="0" marL="0" rtl="0" algn="l">
              <a:lnSpc>
                <a:spcPct val="100000"/>
              </a:lnSpc>
              <a:spcBef>
                <a:spcPts val="0"/>
              </a:spcBef>
              <a:spcAft>
                <a:spcPts val="0"/>
              </a:spcAft>
              <a:buClr>
                <a:srgbClr val="131313"/>
              </a:buClr>
              <a:buSzPts val="2800"/>
              <a:buNone/>
            </a:pPr>
            <a:r>
              <a:rPr lang="en-US" sz="2800"/>
              <a:t>Sử dụng các nhóm bộ xử lý</a:t>
            </a:r>
            <a:endParaRPr sz="2800"/>
          </a:p>
        </p:txBody>
      </p:sp>
      <p:sp>
        <p:nvSpPr>
          <p:cNvPr id="3862" name="Google Shape;3862;p16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grpSp>
        <p:nvGrpSpPr>
          <p:cNvPr id="3863" name="Google Shape;3863;p162"/>
          <p:cNvGrpSpPr/>
          <p:nvPr/>
        </p:nvGrpSpPr>
        <p:grpSpPr>
          <a:xfrm>
            <a:off x="6143947" y="2590532"/>
            <a:ext cx="3126809" cy="3575932"/>
            <a:chOff x="4401919" y="2167994"/>
            <a:chExt cx="3437990" cy="3962229"/>
          </a:xfrm>
        </p:grpSpPr>
        <p:grpSp>
          <p:nvGrpSpPr>
            <p:cNvPr id="3864" name="Google Shape;3864;p162"/>
            <p:cNvGrpSpPr/>
            <p:nvPr/>
          </p:nvGrpSpPr>
          <p:grpSpPr>
            <a:xfrm>
              <a:off x="4401919" y="2167994"/>
              <a:ext cx="3437990" cy="3962229"/>
              <a:chOff x="4401919" y="2167994"/>
              <a:chExt cx="3437990" cy="3962229"/>
            </a:xfrm>
          </p:grpSpPr>
          <p:grpSp>
            <p:nvGrpSpPr>
              <p:cNvPr id="3865" name="Google Shape;3865;p162"/>
              <p:cNvGrpSpPr/>
              <p:nvPr/>
            </p:nvGrpSpPr>
            <p:grpSpPr>
              <a:xfrm>
                <a:off x="4641130" y="2383352"/>
                <a:ext cx="2969068" cy="3746871"/>
                <a:chOff x="4641130" y="2383352"/>
                <a:chExt cx="2969068" cy="3746871"/>
              </a:xfrm>
            </p:grpSpPr>
            <p:sp>
              <p:nvSpPr>
                <p:cNvPr id="3866" name="Google Shape;3866;p162"/>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67" name="Google Shape;3867;p162"/>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3868" name="Google Shape;3868;p162"/>
              <p:cNvGrpSpPr/>
              <p:nvPr/>
            </p:nvGrpSpPr>
            <p:grpSpPr>
              <a:xfrm>
                <a:off x="4420634" y="3215388"/>
                <a:ext cx="478421" cy="478421"/>
                <a:chOff x="4119360" y="4255504"/>
                <a:chExt cx="478421" cy="478421"/>
              </a:xfrm>
            </p:grpSpPr>
            <p:sp>
              <p:nvSpPr>
                <p:cNvPr id="3869" name="Google Shape;3869;p162"/>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70" name="Google Shape;3870;p162"/>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3871" name="Google Shape;3871;p162"/>
              <p:cNvGrpSpPr/>
              <p:nvPr/>
            </p:nvGrpSpPr>
            <p:grpSpPr>
              <a:xfrm>
                <a:off x="4401919" y="3767007"/>
                <a:ext cx="478421" cy="478421"/>
                <a:chOff x="4466311" y="3598005"/>
                <a:chExt cx="478421" cy="478421"/>
              </a:xfrm>
            </p:grpSpPr>
            <p:sp>
              <p:nvSpPr>
                <p:cNvPr id="3872" name="Google Shape;3872;p162"/>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873" name="Google Shape;3873;p162"/>
                <p:cNvGrpSpPr/>
                <p:nvPr/>
              </p:nvGrpSpPr>
              <p:grpSpPr>
                <a:xfrm>
                  <a:off x="4556408" y="3722669"/>
                  <a:ext cx="311620" cy="219568"/>
                  <a:chOff x="4550446" y="3712368"/>
                  <a:chExt cx="311620" cy="219568"/>
                </a:xfrm>
              </p:grpSpPr>
              <p:pic>
                <p:nvPicPr>
                  <p:cNvPr id="3874" name="Google Shape;3874;p162"/>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3875" name="Google Shape;3875;p162"/>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3876" name="Google Shape;3876;p162"/>
              <p:cNvGrpSpPr/>
              <p:nvPr/>
            </p:nvGrpSpPr>
            <p:grpSpPr>
              <a:xfrm>
                <a:off x="4656757" y="2730802"/>
                <a:ext cx="478421" cy="478421"/>
                <a:chOff x="5779974" y="3346111"/>
                <a:chExt cx="478421" cy="478421"/>
              </a:xfrm>
            </p:grpSpPr>
            <p:sp>
              <p:nvSpPr>
                <p:cNvPr id="3877" name="Google Shape;3877;p162"/>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78" name="Google Shape;3878;p162"/>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3879" name="Google Shape;3879;p162"/>
              <p:cNvGrpSpPr/>
              <p:nvPr/>
            </p:nvGrpSpPr>
            <p:grpSpPr>
              <a:xfrm>
                <a:off x="7040382" y="2725220"/>
                <a:ext cx="478421" cy="478421"/>
                <a:chOff x="6653952" y="3105086"/>
                <a:chExt cx="478421" cy="478421"/>
              </a:xfrm>
            </p:grpSpPr>
            <p:sp>
              <p:nvSpPr>
                <p:cNvPr id="3880" name="Google Shape;3880;p162"/>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81" name="Google Shape;3881;p162"/>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3882" name="Google Shape;3882;p162"/>
              <p:cNvGrpSpPr/>
              <p:nvPr/>
            </p:nvGrpSpPr>
            <p:grpSpPr>
              <a:xfrm>
                <a:off x="7214808" y="4305262"/>
                <a:ext cx="478421" cy="478421"/>
                <a:chOff x="6939282" y="3583507"/>
                <a:chExt cx="478421" cy="478421"/>
              </a:xfrm>
            </p:grpSpPr>
            <p:sp>
              <p:nvSpPr>
                <p:cNvPr id="3883" name="Google Shape;3883;p162"/>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84" name="Google Shape;3884;p162"/>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3885" name="Google Shape;3885;p162"/>
              <p:cNvGrpSpPr/>
              <p:nvPr/>
            </p:nvGrpSpPr>
            <p:grpSpPr>
              <a:xfrm>
                <a:off x="5052593" y="2375387"/>
                <a:ext cx="478421" cy="478421"/>
                <a:chOff x="4903300" y="2692339"/>
                <a:chExt cx="478421" cy="478421"/>
              </a:xfrm>
            </p:grpSpPr>
            <p:sp>
              <p:nvSpPr>
                <p:cNvPr id="3886" name="Google Shape;3886;p162"/>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87" name="Google Shape;3887;p162"/>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3888" name="Google Shape;3888;p162"/>
              <p:cNvGrpSpPr/>
              <p:nvPr/>
            </p:nvGrpSpPr>
            <p:grpSpPr>
              <a:xfrm>
                <a:off x="5557339" y="2167994"/>
                <a:ext cx="1018218" cy="478422"/>
                <a:chOff x="5546651" y="2194994"/>
                <a:chExt cx="1018218" cy="478422"/>
              </a:xfrm>
            </p:grpSpPr>
            <p:grpSp>
              <p:nvGrpSpPr>
                <p:cNvPr id="3889" name="Google Shape;3889;p162"/>
                <p:cNvGrpSpPr/>
                <p:nvPr/>
              </p:nvGrpSpPr>
              <p:grpSpPr>
                <a:xfrm>
                  <a:off x="6086448" y="2194994"/>
                  <a:ext cx="478421" cy="478421"/>
                  <a:chOff x="5724126" y="3483458"/>
                  <a:chExt cx="478421" cy="478421"/>
                </a:xfrm>
              </p:grpSpPr>
              <p:sp>
                <p:nvSpPr>
                  <p:cNvPr id="3890" name="Google Shape;3890;p162"/>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91" name="Google Shape;3891;p162"/>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3892" name="Google Shape;3892;p162"/>
                <p:cNvGrpSpPr/>
                <p:nvPr/>
              </p:nvGrpSpPr>
              <p:grpSpPr>
                <a:xfrm>
                  <a:off x="5546651" y="2194995"/>
                  <a:ext cx="478421" cy="478421"/>
                  <a:chOff x="5381721" y="2534589"/>
                  <a:chExt cx="478421" cy="478421"/>
                </a:xfrm>
              </p:grpSpPr>
              <p:sp>
                <p:nvSpPr>
                  <p:cNvPr id="3893" name="Google Shape;3893;p162"/>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94" name="Google Shape;3894;p162"/>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3895" name="Google Shape;3895;p162"/>
              <p:cNvGrpSpPr/>
              <p:nvPr/>
            </p:nvGrpSpPr>
            <p:grpSpPr>
              <a:xfrm>
                <a:off x="6617712" y="2373853"/>
                <a:ext cx="478421" cy="478421"/>
                <a:chOff x="6346155" y="2692338"/>
                <a:chExt cx="478421" cy="478421"/>
              </a:xfrm>
            </p:grpSpPr>
            <p:sp>
              <p:nvSpPr>
                <p:cNvPr id="3896" name="Google Shape;3896;p162"/>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97" name="Google Shape;3897;p162"/>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3898" name="Google Shape;3898;p162"/>
              <p:cNvGrpSpPr/>
              <p:nvPr/>
            </p:nvGrpSpPr>
            <p:grpSpPr>
              <a:xfrm>
                <a:off x="7361488" y="3771502"/>
                <a:ext cx="478421" cy="478421"/>
                <a:chOff x="6930239" y="4605839"/>
                <a:chExt cx="478421" cy="478421"/>
              </a:xfrm>
            </p:grpSpPr>
            <p:sp>
              <p:nvSpPr>
                <p:cNvPr id="3899" name="Google Shape;3899;p162"/>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00" name="Google Shape;3900;p162"/>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3901" name="Google Shape;3901;p162"/>
              <p:cNvGrpSpPr/>
              <p:nvPr/>
            </p:nvGrpSpPr>
            <p:grpSpPr>
              <a:xfrm>
                <a:off x="6799004" y="4732022"/>
                <a:ext cx="478421" cy="478421"/>
                <a:chOff x="6716684" y="5103232"/>
                <a:chExt cx="478421" cy="478421"/>
              </a:xfrm>
            </p:grpSpPr>
            <p:sp>
              <p:nvSpPr>
                <p:cNvPr id="3902" name="Google Shape;3902;p162"/>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03" name="Google Shape;3903;p162"/>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3904" name="Google Shape;3904;p162"/>
              <p:cNvGrpSpPr/>
              <p:nvPr/>
            </p:nvGrpSpPr>
            <p:grpSpPr>
              <a:xfrm>
                <a:off x="7312778" y="3209223"/>
                <a:ext cx="478421" cy="478421"/>
                <a:chOff x="7063894" y="3536553"/>
                <a:chExt cx="478421" cy="478421"/>
              </a:xfrm>
            </p:grpSpPr>
            <p:sp>
              <p:nvSpPr>
                <p:cNvPr id="3905" name="Google Shape;3905;p162"/>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06" name="Google Shape;3906;p162"/>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3907" name="Google Shape;3907;p162"/>
              <p:cNvGrpSpPr/>
              <p:nvPr/>
            </p:nvGrpSpPr>
            <p:grpSpPr>
              <a:xfrm>
                <a:off x="4558099" y="4323978"/>
                <a:ext cx="478421" cy="478421"/>
                <a:chOff x="4839474" y="4392074"/>
                <a:chExt cx="478421" cy="478421"/>
              </a:xfrm>
            </p:grpSpPr>
            <p:sp>
              <p:nvSpPr>
                <p:cNvPr id="3908" name="Google Shape;3908;p162"/>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09" name="Google Shape;3909;p162"/>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3910" name="Google Shape;3910;p162"/>
              <p:cNvGrpSpPr/>
              <p:nvPr/>
            </p:nvGrpSpPr>
            <p:grpSpPr>
              <a:xfrm>
                <a:off x="4988332" y="4732022"/>
                <a:ext cx="478421" cy="478421"/>
                <a:chOff x="4980019" y="4733181"/>
                <a:chExt cx="478421" cy="478421"/>
              </a:xfrm>
            </p:grpSpPr>
            <p:sp>
              <p:nvSpPr>
                <p:cNvPr id="3911" name="Google Shape;3911;p162"/>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12" name="Google Shape;3912;p162"/>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3913" name="Google Shape;3913;p162"/>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8" name="Shape 3918"/>
        <p:cNvGrpSpPr/>
        <p:nvPr/>
      </p:nvGrpSpPr>
      <p:grpSpPr>
        <a:xfrm>
          <a:off x="0" y="0"/>
          <a:ext cx="0" cy="0"/>
          <a:chOff x="0" y="0"/>
          <a:chExt cx="0" cy="0"/>
        </a:xfrm>
      </p:grpSpPr>
      <p:sp>
        <p:nvSpPr>
          <p:cNvPr id="3919" name="Google Shape;3919;p16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 </a:t>
            </a:r>
            <a:endParaRPr/>
          </a:p>
        </p:txBody>
      </p:sp>
      <p:sp>
        <p:nvSpPr>
          <p:cNvPr id="3920" name="Google Shape;3920;p163"/>
          <p:cNvSpPr txBox="1"/>
          <p:nvPr>
            <p:ph idx="2" type="body"/>
          </p:nvPr>
        </p:nvSpPr>
        <p:spPr>
          <a:xfrm>
            <a:off x="535872" y="15283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[Lab8] </a:t>
            </a:r>
            <a:br>
              <a:rPr lang="en-US" sz="2800"/>
            </a:br>
            <a:r>
              <a:rPr lang="en-US" sz="2800"/>
              <a:t>Đặt lại áp lực cho các kết nối của bạn</a:t>
            </a:r>
            <a:endParaRPr sz="2800"/>
          </a:p>
        </p:txBody>
      </p:sp>
      <p:sp>
        <p:nvSpPr>
          <p:cNvPr id="3921" name="Google Shape;3921;p16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grpSp>
        <p:nvGrpSpPr>
          <p:cNvPr id="3922" name="Google Shape;3922;p163"/>
          <p:cNvGrpSpPr/>
          <p:nvPr/>
        </p:nvGrpSpPr>
        <p:grpSpPr>
          <a:xfrm>
            <a:off x="6143947" y="2590532"/>
            <a:ext cx="3126809" cy="3575932"/>
            <a:chOff x="4401919" y="2167994"/>
            <a:chExt cx="3437990" cy="3962229"/>
          </a:xfrm>
        </p:grpSpPr>
        <p:grpSp>
          <p:nvGrpSpPr>
            <p:cNvPr id="3923" name="Google Shape;3923;p163"/>
            <p:cNvGrpSpPr/>
            <p:nvPr/>
          </p:nvGrpSpPr>
          <p:grpSpPr>
            <a:xfrm>
              <a:off x="4401919" y="2167994"/>
              <a:ext cx="3437990" cy="3962229"/>
              <a:chOff x="4401919" y="2167994"/>
              <a:chExt cx="3437990" cy="3962229"/>
            </a:xfrm>
          </p:grpSpPr>
          <p:grpSp>
            <p:nvGrpSpPr>
              <p:cNvPr id="3924" name="Google Shape;3924;p163"/>
              <p:cNvGrpSpPr/>
              <p:nvPr/>
            </p:nvGrpSpPr>
            <p:grpSpPr>
              <a:xfrm>
                <a:off x="4641130" y="2383352"/>
                <a:ext cx="2969068" cy="3746871"/>
                <a:chOff x="4641130" y="2383352"/>
                <a:chExt cx="2969068" cy="3746871"/>
              </a:xfrm>
            </p:grpSpPr>
            <p:sp>
              <p:nvSpPr>
                <p:cNvPr id="3925" name="Google Shape;3925;p163"/>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26" name="Google Shape;3926;p163"/>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3927" name="Google Shape;3927;p163"/>
              <p:cNvGrpSpPr/>
              <p:nvPr/>
            </p:nvGrpSpPr>
            <p:grpSpPr>
              <a:xfrm>
                <a:off x="4420634" y="3215388"/>
                <a:ext cx="478421" cy="478421"/>
                <a:chOff x="4119360" y="4255504"/>
                <a:chExt cx="478421" cy="478421"/>
              </a:xfrm>
            </p:grpSpPr>
            <p:sp>
              <p:nvSpPr>
                <p:cNvPr id="3928" name="Google Shape;3928;p163"/>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29" name="Google Shape;3929;p163"/>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3930" name="Google Shape;3930;p163"/>
              <p:cNvGrpSpPr/>
              <p:nvPr/>
            </p:nvGrpSpPr>
            <p:grpSpPr>
              <a:xfrm>
                <a:off x="4401919" y="3767007"/>
                <a:ext cx="478421" cy="478421"/>
                <a:chOff x="4466311" y="3598005"/>
                <a:chExt cx="478421" cy="478421"/>
              </a:xfrm>
            </p:grpSpPr>
            <p:sp>
              <p:nvSpPr>
                <p:cNvPr id="3931" name="Google Shape;3931;p163"/>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32" name="Google Shape;3932;p163"/>
                <p:cNvGrpSpPr/>
                <p:nvPr/>
              </p:nvGrpSpPr>
              <p:grpSpPr>
                <a:xfrm>
                  <a:off x="4556408" y="3722669"/>
                  <a:ext cx="311620" cy="219568"/>
                  <a:chOff x="4550446" y="3712368"/>
                  <a:chExt cx="311620" cy="219568"/>
                </a:xfrm>
              </p:grpSpPr>
              <p:pic>
                <p:nvPicPr>
                  <p:cNvPr id="3933" name="Google Shape;3933;p163"/>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3934" name="Google Shape;3934;p163"/>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3935" name="Google Shape;3935;p163"/>
              <p:cNvGrpSpPr/>
              <p:nvPr/>
            </p:nvGrpSpPr>
            <p:grpSpPr>
              <a:xfrm>
                <a:off x="4656757" y="2730802"/>
                <a:ext cx="478421" cy="478421"/>
                <a:chOff x="5779974" y="3346111"/>
                <a:chExt cx="478421" cy="478421"/>
              </a:xfrm>
            </p:grpSpPr>
            <p:sp>
              <p:nvSpPr>
                <p:cNvPr id="3936" name="Google Shape;3936;p163"/>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37" name="Google Shape;3937;p163"/>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3938" name="Google Shape;3938;p163"/>
              <p:cNvGrpSpPr/>
              <p:nvPr/>
            </p:nvGrpSpPr>
            <p:grpSpPr>
              <a:xfrm>
                <a:off x="7040382" y="2725220"/>
                <a:ext cx="478421" cy="478421"/>
                <a:chOff x="6653952" y="3105086"/>
                <a:chExt cx="478421" cy="478421"/>
              </a:xfrm>
            </p:grpSpPr>
            <p:sp>
              <p:nvSpPr>
                <p:cNvPr id="3939" name="Google Shape;3939;p163"/>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40" name="Google Shape;3940;p163"/>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3941" name="Google Shape;3941;p163"/>
              <p:cNvGrpSpPr/>
              <p:nvPr/>
            </p:nvGrpSpPr>
            <p:grpSpPr>
              <a:xfrm>
                <a:off x="7214808" y="4305262"/>
                <a:ext cx="478421" cy="478421"/>
                <a:chOff x="6939282" y="3583507"/>
                <a:chExt cx="478421" cy="478421"/>
              </a:xfrm>
            </p:grpSpPr>
            <p:sp>
              <p:nvSpPr>
                <p:cNvPr id="3942" name="Google Shape;3942;p163"/>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43" name="Google Shape;3943;p163"/>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3944" name="Google Shape;3944;p163"/>
              <p:cNvGrpSpPr/>
              <p:nvPr/>
            </p:nvGrpSpPr>
            <p:grpSpPr>
              <a:xfrm>
                <a:off x="5052593" y="2375387"/>
                <a:ext cx="478421" cy="478421"/>
                <a:chOff x="4903300" y="2692339"/>
                <a:chExt cx="478421" cy="478421"/>
              </a:xfrm>
            </p:grpSpPr>
            <p:sp>
              <p:nvSpPr>
                <p:cNvPr id="3945" name="Google Shape;3945;p163"/>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46" name="Google Shape;3946;p163"/>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3947" name="Google Shape;3947;p163"/>
              <p:cNvGrpSpPr/>
              <p:nvPr/>
            </p:nvGrpSpPr>
            <p:grpSpPr>
              <a:xfrm>
                <a:off x="5557339" y="2167994"/>
                <a:ext cx="1018218" cy="478422"/>
                <a:chOff x="5546651" y="2194994"/>
                <a:chExt cx="1018218" cy="478422"/>
              </a:xfrm>
            </p:grpSpPr>
            <p:grpSp>
              <p:nvGrpSpPr>
                <p:cNvPr id="3948" name="Google Shape;3948;p163"/>
                <p:cNvGrpSpPr/>
                <p:nvPr/>
              </p:nvGrpSpPr>
              <p:grpSpPr>
                <a:xfrm>
                  <a:off x="6086448" y="2194994"/>
                  <a:ext cx="478421" cy="478421"/>
                  <a:chOff x="5724126" y="3483458"/>
                  <a:chExt cx="478421" cy="478421"/>
                </a:xfrm>
              </p:grpSpPr>
              <p:sp>
                <p:nvSpPr>
                  <p:cNvPr id="3949" name="Google Shape;3949;p163"/>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50" name="Google Shape;3950;p163"/>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3951" name="Google Shape;3951;p163"/>
                <p:cNvGrpSpPr/>
                <p:nvPr/>
              </p:nvGrpSpPr>
              <p:grpSpPr>
                <a:xfrm>
                  <a:off x="5546651" y="2194995"/>
                  <a:ext cx="478421" cy="478421"/>
                  <a:chOff x="5381721" y="2534589"/>
                  <a:chExt cx="478421" cy="478421"/>
                </a:xfrm>
              </p:grpSpPr>
              <p:sp>
                <p:nvSpPr>
                  <p:cNvPr id="3952" name="Google Shape;3952;p163"/>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53" name="Google Shape;3953;p163"/>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3954" name="Google Shape;3954;p163"/>
              <p:cNvGrpSpPr/>
              <p:nvPr/>
            </p:nvGrpSpPr>
            <p:grpSpPr>
              <a:xfrm>
                <a:off x="6617712" y="2373853"/>
                <a:ext cx="478421" cy="478421"/>
                <a:chOff x="6346155" y="2692338"/>
                <a:chExt cx="478421" cy="478421"/>
              </a:xfrm>
            </p:grpSpPr>
            <p:sp>
              <p:nvSpPr>
                <p:cNvPr id="3955" name="Google Shape;3955;p163"/>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56" name="Google Shape;3956;p163"/>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3957" name="Google Shape;3957;p163"/>
              <p:cNvGrpSpPr/>
              <p:nvPr/>
            </p:nvGrpSpPr>
            <p:grpSpPr>
              <a:xfrm>
                <a:off x="7361488" y="3771502"/>
                <a:ext cx="478421" cy="478421"/>
                <a:chOff x="6930239" y="4605839"/>
                <a:chExt cx="478421" cy="478421"/>
              </a:xfrm>
            </p:grpSpPr>
            <p:sp>
              <p:nvSpPr>
                <p:cNvPr id="3958" name="Google Shape;3958;p163"/>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59" name="Google Shape;3959;p163"/>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3960" name="Google Shape;3960;p163"/>
              <p:cNvGrpSpPr/>
              <p:nvPr/>
            </p:nvGrpSpPr>
            <p:grpSpPr>
              <a:xfrm>
                <a:off x="6799004" y="4732022"/>
                <a:ext cx="478421" cy="478421"/>
                <a:chOff x="6716684" y="5103232"/>
                <a:chExt cx="478421" cy="478421"/>
              </a:xfrm>
            </p:grpSpPr>
            <p:sp>
              <p:nvSpPr>
                <p:cNvPr id="3961" name="Google Shape;3961;p163"/>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62" name="Google Shape;3962;p163"/>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3963" name="Google Shape;3963;p163"/>
              <p:cNvGrpSpPr/>
              <p:nvPr/>
            </p:nvGrpSpPr>
            <p:grpSpPr>
              <a:xfrm>
                <a:off x="7312778" y="3209223"/>
                <a:ext cx="478421" cy="478421"/>
                <a:chOff x="7063894" y="3536553"/>
                <a:chExt cx="478421" cy="478421"/>
              </a:xfrm>
            </p:grpSpPr>
            <p:sp>
              <p:nvSpPr>
                <p:cNvPr id="3964" name="Google Shape;3964;p163"/>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65" name="Google Shape;3965;p163"/>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3966" name="Google Shape;3966;p163"/>
              <p:cNvGrpSpPr/>
              <p:nvPr/>
            </p:nvGrpSpPr>
            <p:grpSpPr>
              <a:xfrm>
                <a:off x="4558099" y="4323978"/>
                <a:ext cx="478421" cy="478421"/>
                <a:chOff x="4839474" y="4392074"/>
                <a:chExt cx="478421" cy="478421"/>
              </a:xfrm>
            </p:grpSpPr>
            <p:sp>
              <p:nvSpPr>
                <p:cNvPr id="3967" name="Google Shape;3967;p163"/>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68" name="Google Shape;3968;p163"/>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3969" name="Google Shape;3969;p163"/>
              <p:cNvGrpSpPr/>
              <p:nvPr/>
            </p:nvGrpSpPr>
            <p:grpSpPr>
              <a:xfrm>
                <a:off x="4988332" y="4732022"/>
                <a:ext cx="478421" cy="478421"/>
                <a:chOff x="4980019" y="4733181"/>
                <a:chExt cx="478421" cy="478421"/>
              </a:xfrm>
            </p:grpSpPr>
            <p:sp>
              <p:nvSpPr>
                <p:cNvPr id="3970" name="Google Shape;3970;p163"/>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71" name="Google Shape;3971;p163"/>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3972" name="Google Shape;3972;p163"/>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7" name="Shape 3977"/>
        <p:cNvGrpSpPr/>
        <p:nvPr/>
      </p:nvGrpSpPr>
      <p:grpSpPr>
        <a:xfrm>
          <a:off x="0" y="0"/>
          <a:ext cx="0" cy="0"/>
          <a:chOff x="0" y="0"/>
          <a:chExt cx="0" cy="0"/>
        </a:xfrm>
      </p:grpSpPr>
      <p:sp>
        <p:nvSpPr>
          <p:cNvPr id="3978" name="Google Shape;3978;p16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 </a:t>
            </a:r>
            <a:endParaRPr/>
          </a:p>
        </p:txBody>
      </p:sp>
      <p:sp>
        <p:nvSpPr>
          <p:cNvPr id="3979" name="Google Shape;3979;p164"/>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[Lab9]</a:t>
            </a:r>
            <a:endParaRPr/>
          </a:p>
          <a:p>
            <a:pPr indent="0" lvl="0" marL="0" rtl="0" algn="l">
              <a:lnSpc>
                <a:spcPct val="100000"/>
              </a:lnSpc>
              <a:spcBef>
                <a:spcPts val="0"/>
              </a:spcBef>
              <a:spcAft>
                <a:spcPts val="0"/>
              </a:spcAft>
              <a:buClr>
                <a:srgbClr val="131313"/>
              </a:buClr>
              <a:buSzPts val="2800"/>
              <a:buNone/>
            </a:pPr>
            <a:r>
              <a:rPr lang="en-US" sz="2800"/>
              <a:t>Làm việc với Hadoop trong NiFi</a:t>
            </a:r>
            <a:endParaRPr sz="2800"/>
          </a:p>
        </p:txBody>
      </p:sp>
      <p:sp>
        <p:nvSpPr>
          <p:cNvPr id="3980" name="Google Shape;3980;p16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grpSp>
        <p:nvGrpSpPr>
          <p:cNvPr id="3981" name="Google Shape;3981;p164"/>
          <p:cNvGrpSpPr/>
          <p:nvPr/>
        </p:nvGrpSpPr>
        <p:grpSpPr>
          <a:xfrm>
            <a:off x="6143947" y="2590532"/>
            <a:ext cx="3126809" cy="3575932"/>
            <a:chOff x="4401919" y="2167994"/>
            <a:chExt cx="3437990" cy="3962229"/>
          </a:xfrm>
        </p:grpSpPr>
        <p:grpSp>
          <p:nvGrpSpPr>
            <p:cNvPr id="3982" name="Google Shape;3982;p164"/>
            <p:cNvGrpSpPr/>
            <p:nvPr/>
          </p:nvGrpSpPr>
          <p:grpSpPr>
            <a:xfrm>
              <a:off x="4401919" y="2167994"/>
              <a:ext cx="3437990" cy="3962229"/>
              <a:chOff x="4401919" y="2167994"/>
              <a:chExt cx="3437990" cy="3962229"/>
            </a:xfrm>
          </p:grpSpPr>
          <p:grpSp>
            <p:nvGrpSpPr>
              <p:cNvPr id="3983" name="Google Shape;3983;p164"/>
              <p:cNvGrpSpPr/>
              <p:nvPr/>
            </p:nvGrpSpPr>
            <p:grpSpPr>
              <a:xfrm>
                <a:off x="4641130" y="2383352"/>
                <a:ext cx="2969068" cy="3746871"/>
                <a:chOff x="4641130" y="2383352"/>
                <a:chExt cx="2969068" cy="3746871"/>
              </a:xfrm>
            </p:grpSpPr>
            <p:sp>
              <p:nvSpPr>
                <p:cNvPr id="3984" name="Google Shape;3984;p164"/>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85" name="Google Shape;3985;p164"/>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3986" name="Google Shape;3986;p164"/>
              <p:cNvGrpSpPr/>
              <p:nvPr/>
            </p:nvGrpSpPr>
            <p:grpSpPr>
              <a:xfrm>
                <a:off x="4420634" y="3215388"/>
                <a:ext cx="478421" cy="478421"/>
                <a:chOff x="4119360" y="4255504"/>
                <a:chExt cx="478421" cy="478421"/>
              </a:xfrm>
            </p:grpSpPr>
            <p:sp>
              <p:nvSpPr>
                <p:cNvPr id="3987" name="Google Shape;3987;p164"/>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88" name="Google Shape;3988;p164"/>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3989" name="Google Shape;3989;p164"/>
              <p:cNvGrpSpPr/>
              <p:nvPr/>
            </p:nvGrpSpPr>
            <p:grpSpPr>
              <a:xfrm>
                <a:off x="4401919" y="3767007"/>
                <a:ext cx="478421" cy="478421"/>
                <a:chOff x="4466311" y="3598005"/>
                <a:chExt cx="478421" cy="478421"/>
              </a:xfrm>
            </p:grpSpPr>
            <p:sp>
              <p:nvSpPr>
                <p:cNvPr id="3990" name="Google Shape;3990;p164"/>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91" name="Google Shape;3991;p164"/>
                <p:cNvGrpSpPr/>
                <p:nvPr/>
              </p:nvGrpSpPr>
              <p:grpSpPr>
                <a:xfrm>
                  <a:off x="4556408" y="3722669"/>
                  <a:ext cx="311620" cy="219568"/>
                  <a:chOff x="4550446" y="3712368"/>
                  <a:chExt cx="311620" cy="219568"/>
                </a:xfrm>
              </p:grpSpPr>
              <p:pic>
                <p:nvPicPr>
                  <p:cNvPr id="3992" name="Google Shape;3992;p164"/>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3993" name="Google Shape;3993;p164"/>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3994" name="Google Shape;3994;p164"/>
              <p:cNvGrpSpPr/>
              <p:nvPr/>
            </p:nvGrpSpPr>
            <p:grpSpPr>
              <a:xfrm>
                <a:off x="4656757" y="2730802"/>
                <a:ext cx="478421" cy="478421"/>
                <a:chOff x="5779974" y="3346111"/>
                <a:chExt cx="478421" cy="478421"/>
              </a:xfrm>
            </p:grpSpPr>
            <p:sp>
              <p:nvSpPr>
                <p:cNvPr id="3995" name="Google Shape;3995;p164"/>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96" name="Google Shape;3996;p164"/>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3997" name="Google Shape;3997;p164"/>
              <p:cNvGrpSpPr/>
              <p:nvPr/>
            </p:nvGrpSpPr>
            <p:grpSpPr>
              <a:xfrm>
                <a:off x="7040382" y="2725220"/>
                <a:ext cx="478421" cy="478421"/>
                <a:chOff x="6653952" y="3105086"/>
                <a:chExt cx="478421" cy="478421"/>
              </a:xfrm>
            </p:grpSpPr>
            <p:sp>
              <p:nvSpPr>
                <p:cNvPr id="3998" name="Google Shape;3998;p164"/>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99" name="Google Shape;3999;p164"/>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4000" name="Google Shape;4000;p164"/>
              <p:cNvGrpSpPr/>
              <p:nvPr/>
            </p:nvGrpSpPr>
            <p:grpSpPr>
              <a:xfrm>
                <a:off x="7214808" y="4305262"/>
                <a:ext cx="478421" cy="478421"/>
                <a:chOff x="6939282" y="3583507"/>
                <a:chExt cx="478421" cy="478421"/>
              </a:xfrm>
            </p:grpSpPr>
            <p:sp>
              <p:nvSpPr>
                <p:cNvPr id="4001" name="Google Shape;4001;p164"/>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02" name="Google Shape;4002;p164"/>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4003" name="Google Shape;4003;p164"/>
              <p:cNvGrpSpPr/>
              <p:nvPr/>
            </p:nvGrpSpPr>
            <p:grpSpPr>
              <a:xfrm>
                <a:off x="5052593" y="2375387"/>
                <a:ext cx="478421" cy="478421"/>
                <a:chOff x="4903300" y="2692339"/>
                <a:chExt cx="478421" cy="478421"/>
              </a:xfrm>
            </p:grpSpPr>
            <p:sp>
              <p:nvSpPr>
                <p:cNvPr id="4004" name="Google Shape;4004;p164"/>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05" name="Google Shape;4005;p164"/>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4006" name="Google Shape;4006;p164"/>
              <p:cNvGrpSpPr/>
              <p:nvPr/>
            </p:nvGrpSpPr>
            <p:grpSpPr>
              <a:xfrm>
                <a:off x="5557339" y="2167994"/>
                <a:ext cx="1018218" cy="478422"/>
                <a:chOff x="5546651" y="2194994"/>
                <a:chExt cx="1018218" cy="478422"/>
              </a:xfrm>
            </p:grpSpPr>
            <p:grpSp>
              <p:nvGrpSpPr>
                <p:cNvPr id="4007" name="Google Shape;4007;p164"/>
                <p:cNvGrpSpPr/>
                <p:nvPr/>
              </p:nvGrpSpPr>
              <p:grpSpPr>
                <a:xfrm>
                  <a:off x="6086448" y="2194994"/>
                  <a:ext cx="478421" cy="478421"/>
                  <a:chOff x="5724126" y="3483458"/>
                  <a:chExt cx="478421" cy="478421"/>
                </a:xfrm>
              </p:grpSpPr>
              <p:sp>
                <p:nvSpPr>
                  <p:cNvPr id="4008" name="Google Shape;4008;p164"/>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09" name="Google Shape;4009;p164"/>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4010" name="Google Shape;4010;p164"/>
                <p:cNvGrpSpPr/>
                <p:nvPr/>
              </p:nvGrpSpPr>
              <p:grpSpPr>
                <a:xfrm>
                  <a:off x="5546651" y="2194995"/>
                  <a:ext cx="478421" cy="478421"/>
                  <a:chOff x="5381721" y="2534589"/>
                  <a:chExt cx="478421" cy="478421"/>
                </a:xfrm>
              </p:grpSpPr>
              <p:sp>
                <p:nvSpPr>
                  <p:cNvPr id="4011" name="Google Shape;4011;p164"/>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12" name="Google Shape;4012;p164"/>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4013" name="Google Shape;4013;p164"/>
              <p:cNvGrpSpPr/>
              <p:nvPr/>
            </p:nvGrpSpPr>
            <p:grpSpPr>
              <a:xfrm>
                <a:off x="6617712" y="2373853"/>
                <a:ext cx="478421" cy="478421"/>
                <a:chOff x="6346155" y="2692338"/>
                <a:chExt cx="478421" cy="478421"/>
              </a:xfrm>
            </p:grpSpPr>
            <p:sp>
              <p:nvSpPr>
                <p:cNvPr id="4014" name="Google Shape;4014;p164"/>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15" name="Google Shape;4015;p164"/>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4016" name="Google Shape;4016;p164"/>
              <p:cNvGrpSpPr/>
              <p:nvPr/>
            </p:nvGrpSpPr>
            <p:grpSpPr>
              <a:xfrm>
                <a:off x="7361488" y="3771502"/>
                <a:ext cx="478421" cy="478421"/>
                <a:chOff x="6930239" y="4605839"/>
                <a:chExt cx="478421" cy="478421"/>
              </a:xfrm>
            </p:grpSpPr>
            <p:sp>
              <p:nvSpPr>
                <p:cNvPr id="4017" name="Google Shape;4017;p164"/>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18" name="Google Shape;4018;p164"/>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4019" name="Google Shape;4019;p164"/>
              <p:cNvGrpSpPr/>
              <p:nvPr/>
            </p:nvGrpSpPr>
            <p:grpSpPr>
              <a:xfrm>
                <a:off x="6799004" y="4732022"/>
                <a:ext cx="478421" cy="478421"/>
                <a:chOff x="6716684" y="5103232"/>
                <a:chExt cx="478421" cy="478421"/>
              </a:xfrm>
            </p:grpSpPr>
            <p:sp>
              <p:nvSpPr>
                <p:cNvPr id="4020" name="Google Shape;4020;p164"/>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21" name="Google Shape;4021;p164"/>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4022" name="Google Shape;4022;p164"/>
              <p:cNvGrpSpPr/>
              <p:nvPr/>
            </p:nvGrpSpPr>
            <p:grpSpPr>
              <a:xfrm>
                <a:off x="7312778" y="3209223"/>
                <a:ext cx="478421" cy="478421"/>
                <a:chOff x="7063894" y="3536553"/>
                <a:chExt cx="478421" cy="478421"/>
              </a:xfrm>
            </p:grpSpPr>
            <p:sp>
              <p:nvSpPr>
                <p:cNvPr id="4023" name="Google Shape;4023;p164"/>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24" name="Google Shape;4024;p164"/>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4025" name="Google Shape;4025;p164"/>
              <p:cNvGrpSpPr/>
              <p:nvPr/>
            </p:nvGrpSpPr>
            <p:grpSpPr>
              <a:xfrm>
                <a:off x="4558099" y="4323978"/>
                <a:ext cx="478421" cy="478421"/>
                <a:chOff x="4839474" y="4392074"/>
                <a:chExt cx="478421" cy="478421"/>
              </a:xfrm>
            </p:grpSpPr>
            <p:sp>
              <p:nvSpPr>
                <p:cNvPr id="4026" name="Google Shape;4026;p164"/>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27" name="Google Shape;4027;p164"/>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4028" name="Google Shape;4028;p164"/>
              <p:cNvGrpSpPr/>
              <p:nvPr/>
            </p:nvGrpSpPr>
            <p:grpSpPr>
              <a:xfrm>
                <a:off x="4988332" y="4732022"/>
                <a:ext cx="478421" cy="478421"/>
                <a:chOff x="4980019" y="4733181"/>
                <a:chExt cx="478421" cy="478421"/>
              </a:xfrm>
            </p:grpSpPr>
            <p:sp>
              <p:nvSpPr>
                <p:cNvPr id="4029" name="Google Shape;4029;p164"/>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30" name="Google Shape;4030;p164"/>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4031" name="Google Shape;4031;p164"/>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6" name="Shape 4036"/>
        <p:cNvGrpSpPr/>
        <p:nvPr/>
      </p:nvGrpSpPr>
      <p:grpSpPr>
        <a:xfrm>
          <a:off x="0" y="0"/>
          <a:ext cx="0" cy="0"/>
          <a:chOff x="0" y="0"/>
          <a:chExt cx="0" cy="0"/>
        </a:xfrm>
      </p:grpSpPr>
      <p:sp>
        <p:nvSpPr>
          <p:cNvPr id="4037" name="Google Shape;4037;p165"/>
          <p:cNvSpPr txBox="1"/>
          <p:nvPr>
            <p:ph idx="1" type="body"/>
          </p:nvPr>
        </p:nvSpPr>
        <p:spPr>
          <a:xfrm>
            <a:off x="985323" y="2524714"/>
            <a:ext cx="4617720" cy="132993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400"/>
              <a:buNone/>
            </a:pPr>
            <a:r>
              <a:rPr lang="en-US"/>
              <a:t>Apache </a:t>
            </a:r>
            <a:endParaRPr/>
          </a:p>
          <a:p>
            <a:pPr indent="0" lvl="0" marL="0" rtl="0" algn="l">
              <a:lnSpc>
                <a:spcPct val="100000"/>
              </a:lnSpc>
              <a:spcBef>
                <a:spcPts val="0"/>
              </a:spcBef>
              <a:spcAft>
                <a:spcPts val="0"/>
              </a:spcAft>
              <a:buClr>
                <a:schemeClr val="dk1"/>
              </a:buClr>
              <a:buSzPts val="4400"/>
              <a:buNone/>
            </a:pPr>
            <a:r>
              <a:rPr lang="en-US"/>
              <a:t>Kafka</a:t>
            </a:r>
            <a:endParaRPr/>
          </a:p>
        </p:txBody>
      </p:sp>
      <p:sp>
        <p:nvSpPr>
          <p:cNvPr id="4038" name="Google Shape;4038;p165"/>
          <p:cNvSpPr txBox="1"/>
          <p:nvPr>
            <p:ph idx="2" type="body"/>
          </p:nvPr>
        </p:nvSpPr>
        <p:spPr>
          <a:xfrm>
            <a:off x="985323" y="2066881"/>
            <a:ext cx="5477256" cy="3108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000"/>
              <a:buNone/>
            </a:pPr>
            <a:r>
              <a:rPr lang="en-US"/>
              <a:t>Bài 4.</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3" name="Shape 4043"/>
        <p:cNvGrpSpPr/>
        <p:nvPr/>
      </p:nvGrpSpPr>
      <p:grpSpPr>
        <a:xfrm>
          <a:off x="0" y="0"/>
          <a:ext cx="0" cy="0"/>
          <a:chOff x="0" y="0"/>
          <a:chExt cx="0" cy="0"/>
        </a:xfrm>
      </p:grpSpPr>
      <p:sp>
        <p:nvSpPr>
          <p:cNvPr id="4044" name="Google Shape;4044;p166"/>
          <p:cNvSpPr txBox="1"/>
          <p:nvPr>
            <p:ph idx="1" type="body"/>
          </p:nvPr>
        </p:nvSpPr>
        <p:spPr>
          <a:xfrm>
            <a:off x="850835" y="3044359"/>
            <a:ext cx="8348472" cy="67665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None/>
            </a:pPr>
            <a:r>
              <a:rPr lang="en-US"/>
              <a:t>Apache Kafka</a:t>
            </a:r>
            <a:endParaRPr/>
          </a:p>
        </p:txBody>
      </p:sp>
      <p:sp>
        <p:nvSpPr>
          <p:cNvPr id="4045" name="Google Shape;4045;p166"/>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4</a:t>
            </a:r>
            <a:endParaRPr/>
          </a:p>
        </p:txBody>
      </p:sp>
      <p:sp>
        <p:nvSpPr>
          <p:cNvPr id="4046" name="Google Shape;4046;p166"/>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4.1. Nguyên tắc cơ bản của Apache Kafka</a:t>
            </a:r>
            <a:endParaRPr sz="1800">
              <a:solidFill>
                <a:srgbClr val="3F3F3F"/>
              </a:solidFill>
              <a:latin typeface="Arial"/>
              <a:ea typeface="Arial"/>
              <a:cs typeface="Arial"/>
              <a:sym typeface="Arial"/>
            </a:endParaRPr>
          </a:p>
        </p:txBody>
      </p:sp>
      <p:sp>
        <p:nvSpPr>
          <p:cNvPr id="4047" name="Google Shape;4047;p166"/>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4048" name="Google Shape;4048;p166"/>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Kiến trúc Apache Kafka</a:t>
            </a:r>
            <a:endParaRPr/>
          </a:p>
        </p:txBody>
      </p:sp>
      <p:sp>
        <p:nvSpPr>
          <p:cNvPr id="4049" name="Google Shape;4049;p166"/>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4" name="Shape 4054"/>
        <p:cNvGrpSpPr/>
        <p:nvPr/>
      </p:nvGrpSpPr>
      <p:grpSpPr>
        <a:xfrm>
          <a:off x="0" y="0"/>
          <a:ext cx="0" cy="0"/>
          <a:chOff x="0" y="0"/>
          <a:chExt cx="0" cy="0"/>
        </a:xfrm>
      </p:grpSpPr>
      <p:sp>
        <p:nvSpPr>
          <p:cNvPr id="4055" name="Google Shape;4055;p16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056" name="Google Shape;4056;p16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Truyền dữ liệu từ hàng đợi tin nhắn (1/2)</a:t>
            </a:r>
            <a:endParaRPr/>
          </a:p>
        </p:txBody>
      </p:sp>
      <p:sp>
        <p:nvSpPr>
          <p:cNvPr id="4057" name="Google Shape;4057;p16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058" name="Google Shape;4058;p167"/>
          <p:cNvSpPr txBox="1"/>
          <p:nvPr>
            <p:ph idx="4" type="body"/>
          </p:nvPr>
        </p:nvSpPr>
        <p:spPr>
          <a:xfrm>
            <a:off x="535871" y="2226568"/>
            <a:ext cx="5143033"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Chuyển từ phát triển dựa trên Monolithic sang Microservice</a:t>
            </a:r>
            <a:endParaRPr/>
          </a:p>
          <a:p>
            <a:pPr indent="-182562" lvl="1" marL="360362" rtl="0" algn="l">
              <a:lnSpc>
                <a:spcPct val="138461"/>
              </a:lnSpc>
              <a:spcBef>
                <a:spcPts val="500"/>
              </a:spcBef>
              <a:spcAft>
                <a:spcPts val="0"/>
              </a:spcAft>
              <a:buClr>
                <a:srgbClr val="262626"/>
              </a:buClr>
              <a:buSzPts val="1040"/>
              <a:buChar char="•"/>
            </a:pPr>
            <a:r>
              <a:rPr lang="en-US"/>
              <a:t>Microservice giao tiếp với nhau thông qua hàng đợi tin nhắn</a:t>
            </a:r>
            <a:endParaRPr/>
          </a:p>
          <a:p>
            <a:pPr indent="-177800" lvl="0" marL="177800" rtl="0" algn="l">
              <a:lnSpc>
                <a:spcPct val="128571"/>
              </a:lnSpc>
              <a:spcBef>
                <a:spcPts val="1000"/>
              </a:spcBef>
              <a:spcAft>
                <a:spcPts val="0"/>
              </a:spcAft>
              <a:buClr>
                <a:srgbClr val="262626"/>
              </a:buClr>
              <a:buSzPts val="1400"/>
              <a:buFont typeface="Arial"/>
              <a:buChar char="•"/>
            </a:pPr>
            <a:r>
              <a:rPr lang="en-US"/>
              <a:t>Hàng đợi tin nhắn - một phương thức liên lạc được sử dụng bởi một quy trình hoặc phiên bản quy trình để trao đổi dữ liệu với nhau</a:t>
            </a:r>
            <a:endParaRPr/>
          </a:p>
          <a:p>
            <a:pPr indent="-177800" lvl="0" marL="177800" rtl="0" algn="l">
              <a:lnSpc>
                <a:spcPct val="128571"/>
              </a:lnSpc>
              <a:spcBef>
                <a:spcPts val="1000"/>
              </a:spcBef>
              <a:spcAft>
                <a:spcPts val="0"/>
              </a:spcAft>
              <a:buClr>
                <a:srgbClr val="262626"/>
              </a:buClr>
              <a:buSzPts val="1400"/>
              <a:buFont typeface="Arial"/>
              <a:buChar char="•"/>
            </a:pPr>
            <a:r>
              <a:rPr lang="en-US"/>
              <a:t>Microservices thường được phân loại và là nhà sản xuất tin nhắn trong khi các dịch vụ khác là người tiêu dùng tin nhắn</a:t>
            </a:r>
            <a:endParaRPr/>
          </a:p>
          <a:p>
            <a:pPr indent="-182562" lvl="1" marL="360362" rtl="0" algn="l">
              <a:lnSpc>
                <a:spcPct val="138461"/>
              </a:lnSpc>
              <a:spcBef>
                <a:spcPts val="500"/>
              </a:spcBef>
              <a:spcAft>
                <a:spcPts val="0"/>
              </a:spcAft>
              <a:buClr>
                <a:srgbClr val="262626"/>
              </a:buClr>
              <a:buSzPts val="1040"/>
              <a:buChar char="•"/>
            </a:pPr>
            <a:r>
              <a:rPr lang="en-US"/>
              <a:t>Một số dịch vụ có thể vừa là nhà sản xuất vừa là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Các trường hợp sử dụng khác cho hàng đợi tin nhắn</a:t>
            </a:r>
            <a:endParaRPr/>
          </a:p>
          <a:p>
            <a:pPr indent="-182562" lvl="1" marL="360362" rtl="0" algn="l">
              <a:lnSpc>
                <a:spcPct val="138461"/>
              </a:lnSpc>
              <a:spcBef>
                <a:spcPts val="500"/>
              </a:spcBef>
              <a:spcAft>
                <a:spcPts val="0"/>
              </a:spcAft>
              <a:buClr>
                <a:srgbClr val="262626"/>
              </a:buClr>
              <a:buSzPts val="1040"/>
              <a:buChar char="•"/>
            </a:pPr>
            <a:r>
              <a:rPr lang="en-US"/>
              <a:t>Xử lý hàng loạt để xử lý lượng dữ liệu lớn (Big Data)</a:t>
            </a:r>
            <a:endParaRPr/>
          </a:p>
          <a:p>
            <a:pPr indent="-182562" lvl="1" marL="360362" rtl="0" algn="l">
              <a:lnSpc>
                <a:spcPct val="138461"/>
              </a:lnSpc>
              <a:spcBef>
                <a:spcPts val="500"/>
              </a:spcBef>
              <a:spcAft>
                <a:spcPts val="0"/>
              </a:spcAft>
              <a:buClr>
                <a:srgbClr val="262626"/>
              </a:buClr>
              <a:buSzPts val="1040"/>
              <a:buChar char="•"/>
            </a:pPr>
            <a:r>
              <a:rPr lang="en-US"/>
              <a:t>Dịch vụ trò chuyện</a:t>
            </a:r>
            <a:endParaRPr/>
          </a:p>
          <a:p>
            <a:pPr indent="-182562" lvl="1" marL="360362" rtl="0" algn="l">
              <a:lnSpc>
                <a:spcPct val="138461"/>
              </a:lnSpc>
              <a:spcBef>
                <a:spcPts val="500"/>
              </a:spcBef>
              <a:spcAft>
                <a:spcPts val="0"/>
              </a:spcAft>
              <a:buClr>
                <a:srgbClr val="262626"/>
              </a:buClr>
              <a:buSzPts val="1040"/>
              <a:buChar char="•"/>
            </a:pPr>
            <a:r>
              <a:rPr lang="en-US"/>
              <a:t>Xử lý dữ liệu không đồng bộ</a:t>
            </a:r>
            <a:endParaRPr/>
          </a:p>
        </p:txBody>
      </p:sp>
      <p:grpSp>
        <p:nvGrpSpPr>
          <p:cNvPr id="4059" name="Google Shape;4059;p167"/>
          <p:cNvGrpSpPr/>
          <p:nvPr/>
        </p:nvGrpSpPr>
        <p:grpSpPr>
          <a:xfrm>
            <a:off x="5678904" y="2996590"/>
            <a:ext cx="3653496" cy="1963114"/>
            <a:chOff x="5519867" y="2938717"/>
            <a:chExt cx="3914253" cy="1963114"/>
          </a:xfrm>
        </p:grpSpPr>
        <p:grpSp>
          <p:nvGrpSpPr>
            <p:cNvPr id="4060" name="Google Shape;4060;p167"/>
            <p:cNvGrpSpPr/>
            <p:nvPr/>
          </p:nvGrpSpPr>
          <p:grpSpPr>
            <a:xfrm>
              <a:off x="5519867" y="2938717"/>
              <a:ext cx="3914253" cy="1963114"/>
              <a:chOff x="2295552" y="3942511"/>
              <a:chExt cx="3914253" cy="1963114"/>
            </a:xfrm>
          </p:grpSpPr>
          <p:grpSp>
            <p:nvGrpSpPr>
              <p:cNvPr id="4061" name="Google Shape;4061;p167"/>
              <p:cNvGrpSpPr/>
              <p:nvPr/>
            </p:nvGrpSpPr>
            <p:grpSpPr>
              <a:xfrm>
                <a:off x="3427953" y="4237677"/>
                <a:ext cx="1329048" cy="1388511"/>
                <a:chOff x="3427953" y="4237677"/>
                <a:chExt cx="1329048" cy="1388511"/>
              </a:xfrm>
            </p:grpSpPr>
            <p:cxnSp>
              <p:nvCxnSpPr>
                <p:cNvPr id="4062" name="Google Shape;4062;p167"/>
                <p:cNvCxnSpPr/>
                <p:nvPr/>
              </p:nvCxnSpPr>
              <p:spPr>
                <a:xfrm>
                  <a:off x="4757001" y="4237677"/>
                  <a:ext cx="0" cy="1388511"/>
                </a:xfrm>
                <a:prstGeom prst="straightConnector1">
                  <a:avLst/>
                </a:prstGeom>
                <a:noFill/>
                <a:ln cap="flat" cmpd="sng" w="19050">
                  <a:solidFill>
                    <a:srgbClr val="0043B2"/>
                  </a:solidFill>
                  <a:prstDash val="solid"/>
                  <a:miter lim="800000"/>
                  <a:headEnd len="sm" w="sm" type="none"/>
                  <a:tailEnd len="sm" w="sm" type="none"/>
                </a:ln>
              </p:spPr>
            </p:cxnSp>
            <p:cxnSp>
              <p:nvCxnSpPr>
                <p:cNvPr id="4063" name="Google Shape;4063;p167"/>
                <p:cNvCxnSpPr>
                  <a:endCxn id="4064" idx="3"/>
                </p:cNvCxnSpPr>
                <p:nvPr/>
              </p:nvCxnSpPr>
              <p:spPr>
                <a:xfrm rot="10800000">
                  <a:off x="3427953" y="4244556"/>
                  <a:ext cx="418200" cy="0"/>
                </a:xfrm>
                <a:prstGeom prst="straightConnector1">
                  <a:avLst/>
                </a:prstGeom>
                <a:noFill/>
                <a:ln cap="flat" cmpd="sng" w="19050">
                  <a:solidFill>
                    <a:srgbClr val="0043B2"/>
                  </a:solidFill>
                  <a:prstDash val="solid"/>
                  <a:miter lim="800000"/>
                  <a:headEnd len="sm" w="sm" type="none"/>
                  <a:tailEnd len="sm" w="sm" type="none"/>
                </a:ln>
              </p:spPr>
            </p:cxnSp>
          </p:grpSp>
          <p:cxnSp>
            <p:nvCxnSpPr>
              <p:cNvPr id="4065" name="Google Shape;4065;p167"/>
              <p:cNvCxnSpPr/>
              <p:nvPr/>
            </p:nvCxnSpPr>
            <p:spPr>
              <a:xfrm>
                <a:off x="4757001" y="4888720"/>
                <a:ext cx="431317" cy="0"/>
              </a:xfrm>
              <a:prstGeom prst="straightConnector1">
                <a:avLst/>
              </a:prstGeom>
              <a:noFill/>
              <a:ln cap="flat" cmpd="sng" w="19050">
                <a:solidFill>
                  <a:srgbClr val="0043B2"/>
                </a:solidFill>
                <a:prstDash val="solid"/>
                <a:miter lim="800000"/>
                <a:headEnd len="sm" w="sm" type="none"/>
                <a:tailEnd len="sm" w="sm" type="none"/>
              </a:ln>
            </p:spPr>
          </p:cxnSp>
          <p:sp>
            <p:nvSpPr>
              <p:cNvPr id="4066" name="Google Shape;4066;p167"/>
              <p:cNvSpPr/>
              <p:nvPr/>
            </p:nvSpPr>
            <p:spPr>
              <a:xfrm rot="-5400000">
                <a:off x="5178274" y="4833897"/>
                <a:ext cx="151739" cy="109644"/>
              </a:xfrm>
              <a:prstGeom prst="flowChartMerge">
                <a:avLst/>
              </a:prstGeom>
              <a:solidFill>
                <a:srgbClr val="0041A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067" name="Google Shape;4067;p167"/>
              <p:cNvSpPr/>
              <p:nvPr/>
            </p:nvSpPr>
            <p:spPr>
              <a:xfrm>
                <a:off x="5355264" y="4445322"/>
                <a:ext cx="854541" cy="798109"/>
              </a:xfrm>
              <a:prstGeom prst="roundRect">
                <a:avLst>
                  <a:gd fmla="val 5927"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Máy chủ số liệu</a:t>
                </a:r>
                <a:endParaRPr sz="1200">
                  <a:solidFill>
                    <a:srgbClr val="0043B2"/>
                  </a:solidFill>
                  <a:latin typeface="Arial"/>
                  <a:ea typeface="Arial"/>
                  <a:cs typeface="Arial"/>
                  <a:sym typeface="Arial"/>
                </a:endParaRPr>
              </a:p>
            </p:txBody>
          </p:sp>
          <p:sp>
            <p:nvSpPr>
              <p:cNvPr id="4064" name="Google Shape;4064;p167"/>
              <p:cNvSpPr/>
              <p:nvPr/>
            </p:nvSpPr>
            <p:spPr>
              <a:xfrm>
                <a:off x="2295552" y="3942511"/>
                <a:ext cx="1132401" cy="604089"/>
              </a:xfrm>
              <a:prstGeom prst="roundRect">
                <a:avLst>
                  <a:gd fmla="val 5927"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lang="en-US" sz="1200">
                    <a:solidFill>
                      <a:srgbClr val="0043B2"/>
                    </a:solidFill>
                    <a:latin typeface="Arial"/>
                    <a:ea typeface="Arial"/>
                    <a:cs typeface="Arial"/>
                    <a:sym typeface="Arial"/>
                  </a:rPr>
                  <a:t>Máy chủ Frontend</a:t>
                </a:r>
                <a:endParaRPr sz="1200">
                  <a:solidFill>
                    <a:srgbClr val="0043B2"/>
                  </a:solidFill>
                  <a:latin typeface="Arial"/>
                  <a:ea typeface="Arial"/>
                  <a:cs typeface="Arial"/>
                  <a:sym typeface="Arial"/>
                </a:endParaRPr>
              </a:p>
            </p:txBody>
          </p:sp>
          <p:sp>
            <p:nvSpPr>
              <p:cNvPr id="4068" name="Google Shape;4068;p167"/>
              <p:cNvSpPr/>
              <p:nvPr/>
            </p:nvSpPr>
            <p:spPr>
              <a:xfrm>
                <a:off x="3768216" y="5486279"/>
                <a:ext cx="781046" cy="260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AEABAB"/>
                    </a:solidFill>
                    <a:latin typeface="Arial"/>
                    <a:ea typeface="Arial"/>
                    <a:cs typeface="Arial"/>
                    <a:sym typeface="Arial"/>
                  </a:rPr>
                  <a:t>Số liệu ứng dụng</a:t>
                </a:r>
                <a:endParaRPr sz="900">
                  <a:solidFill>
                    <a:srgbClr val="AEABAB"/>
                  </a:solidFill>
                  <a:latin typeface="Arial"/>
                  <a:ea typeface="Arial"/>
                  <a:cs typeface="Arial"/>
                  <a:sym typeface="Arial"/>
                </a:endParaRPr>
              </a:p>
            </p:txBody>
          </p:sp>
          <p:sp>
            <p:nvSpPr>
              <p:cNvPr id="4069" name="Google Shape;4069;p167"/>
              <p:cNvSpPr/>
              <p:nvPr/>
            </p:nvSpPr>
            <p:spPr>
              <a:xfrm>
                <a:off x="3774325" y="4102954"/>
                <a:ext cx="781046" cy="260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AEABAB"/>
                    </a:solidFill>
                    <a:latin typeface="Arial"/>
                    <a:ea typeface="Arial"/>
                    <a:cs typeface="Arial"/>
                    <a:sym typeface="Arial"/>
                  </a:rPr>
                  <a:t>Số liệu ứng dụng</a:t>
                </a:r>
                <a:endParaRPr sz="900">
                  <a:solidFill>
                    <a:srgbClr val="AEABAB"/>
                  </a:solidFill>
                  <a:latin typeface="Arial"/>
                  <a:ea typeface="Arial"/>
                  <a:cs typeface="Arial"/>
                  <a:sym typeface="Arial"/>
                </a:endParaRPr>
              </a:p>
            </p:txBody>
          </p:sp>
          <p:sp>
            <p:nvSpPr>
              <p:cNvPr id="4070" name="Google Shape;4070;p167"/>
              <p:cNvSpPr/>
              <p:nvPr/>
            </p:nvSpPr>
            <p:spPr>
              <a:xfrm>
                <a:off x="2295552" y="5301536"/>
                <a:ext cx="1132401" cy="604089"/>
              </a:xfrm>
              <a:prstGeom prst="roundRect">
                <a:avLst>
                  <a:gd fmla="val 5927"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Máy chủ Frontend</a:t>
                </a:r>
                <a:endParaRPr sz="1200">
                  <a:solidFill>
                    <a:srgbClr val="0043B2"/>
                  </a:solidFill>
                  <a:latin typeface="Arial"/>
                  <a:ea typeface="Arial"/>
                  <a:cs typeface="Arial"/>
                  <a:sym typeface="Arial"/>
                </a:endParaRPr>
              </a:p>
            </p:txBody>
          </p:sp>
        </p:grpSp>
        <p:cxnSp>
          <p:nvCxnSpPr>
            <p:cNvPr id="4071" name="Google Shape;4071;p167"/>
            <p:cNvCxnSpPr/>
            <p:nvPr/>
          </p:nvCxnSpPr>
          <p:spPr>
            <a:xfrm rot="10800000">
              <a:off x="7707288" y="3229335"/>
              <a:ext cx="274029" cy="0"/>
            </a:xfrm>
            <a:prstGeom prst="straightConnector1">
              <a:avLst/>
            </a:prstGeom>
            <a:noFill/>
            <a:ln cap="flat" cmpd="sng" w="19050">
              <a:solidFill>
                <a:srgbClr val="0043B2"/>
              </a:solidFill>
              <a:prstDash val="solid"/>
              <a:miter lim="800000"/>
              <a:headEnd len="sm" w="sm" type="none"/>
              <a:tailEnd len="sm" w="sm" type="none"/>
            </a:ln>
          </p:spPr>
        </p:cxnSp>
        <p:cxnSp>
          <p:nvCxnSpPr>
            <p:cNvPr id="4072" name="Google Shape;4072;p167"/>
            <p:cNvCxnSpPr/>
            <p:nvPr/>
          </p:nvCxnSpPr>
          <p:spPr>
            <a:xfrm rot="10800000">
              <a:off x="7705884" y="4606042"/>
              <a:ext cx="274029" cy="0"/>
            </a:xfrm>
            <a:prstGeom prst="straightConnector1">
              <a:avLst/>
            </a:prstGeom>
            <a:noFill/>
            <a:ln cap="flat" cmpd="sng" w="19050">
              <a:solidFill>
                <a:srgbClr val="0043B2"/>
              </a:solidFill>
              <a:prstDash val="solid"/>
              <a:miter lim="800000"/>
              <a:headEnd len="sm" w="sm" type="none"/>
              <a:tailEnd len="sm" w="sm" type="none"/>
            </a:ln>
          </p:spPr>
        </p:cxnSp>
        <p:cxnSp>
          <p:nvCxnSpPr>
            <p:cNvPr id="4073" name="Google Shape;4073;p167"/>
            <p:cNvCxnSpPr>
              <a:endCxn id="4070" idx="3"/>
            </p:cNvCxnSpPr>
            <p:nvPr/>
          </p:nvCxnSpPr>
          <p:spPr>
            <a:xfrm rot="10800000">
              <a:off x="6652268" y="4599787"/>
              <a:ext cx="339600" cy="0"/>
            </a:xfrm>
            <a:prstGeom prst="straightConnector1">
              <a:avLst/>
            </a:prstGeom>
            <a:noFill/>
            <a:ln cap="flat" cmpd="sng" w="19050">
              <a:solidFill>
                <a:srgbClr val="0043B2"/>
              </a:solidFill>
              <a:prstDash val="solid"/>
              <a:miter lim="800000"/>
              <a:headEnd len="sm" w="sm" type="none"/>
              <a:tailEnd len="sm" w="sm" type="none"/>
            </a:ln>
          </p:spPr>
        </p:cxnSp>
      </p:gr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8" name="Shape 4078"/>
        <p:cNvGrpSpPr/>
        <p:nvPr/>
      </p:nvGrpSpPr>
      <p:grpSpPr>
        <a:xfrm>
          <a:off x="0" y="0"/>
          <a:ext cx="0" cy="0"/>
          <a:chOff x="0" y="0"/>
          <a:chExt cx="0" cy="0"/>
        </a:xfrm>
      </p:grpSpPr>
      <p:sp>
        <p:nvSpPr>
          <p:cNvPr id="4079" name="Google Shape;4079;p16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080" name="Google Shape;4080;p16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Truyền dữ liệu từ hàng đợi tin nhắn (2/2)</a:t>
            </a:r>
            <a:endParaRPr/>
          </a:p>
        </p:txBody>
      </p:sp>
      <p:sp>
        <p:nvSpPr>
          <p:cNvPr id="4081" name="Google Shape;4081;p16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082" name="Google Shape;4082;p16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Khi nhu cầu và yêu cầu mở rộng, bạn sẽ sớm kết thúc với một mớ thông tin liên lạc phức tạp và không thể quản lý được</a:t>
            </a:r>
            <a:endParaRPr/>
          </a:p>
        </p:txBody>
      </p:sp>
      <p:grpSp>
        <p:nvGrpSpPr>
          <p:cNvPr id="4083" name="Google Shape;4083;p168"/>
          <p:cNvGrpSpPr/>
          <p:nvPr/>
        </p:nvGrpSpPr>
        <p:grpSpPr>
          <a:xfrm>
            <a:off x="1155089" y="3007511"/>
            <a:ext cx="7748508" cy="3257720"/>
            <a:chOff x="1988851" y="2855111"/>
            <a:chExt cx="5963143" cy="3257720"/>
          </a:xfrm>
        </p:grpSpPr>
        <p:grpSp>
          <p:nvGrpSpPr>
            <p:cNvPr id="4084" name="Google Shape;4084;p168"/>
            <p:cNvGrpSpPr/>
            <p:nvPr/>
          </p:nvGrpSpPr>
          <p:grpSpPr>
            <a:xfrm>
              <a:off x="1988851" y="2855111"/>
              <a:ext cx="1648269" cy="3257720"/>
              <a:chOff x="2268208" y="2831065"/>
              <a:chExt cx="1648269" cy="3379236"/>
            </a:xfrm>
          </p:grpSpPr>
          <p:sp>
            <p:nvSpPr>
              <p:cNvPr id="4085" name="Google Shape;4085;p168"/>
              <p:cNvSpPr/>
              <p:nvPr/>
            </p:nvSpPr>
            <p:spPr>
              <a:xfrm>
                <a:off x="2268208" y="2831065"/>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Frontend</a:t>
                </a:r>
                <a:endParaRPr sz="1400">
                  <a:solidFill>
                    <a:srgbClr val="0043B2"/>
                  </a:solidFill>
                  <a:latin typeface="Arial"/>
                  <a:ea typeface="Arial"/>
                  <a:cs typeface="Arial"/>
                  <a:sym typeface="Arial"/>
                </a:endParaRPr>
              </a:p>
            </p:txBody>
          </p:sp>
          <p:sp>
            <p:nvSpPr>
              <p:cNvPr id="4086" name="Google Shape;4086;p168"/>
              <p:cNvSpPr/>
              <p:nvPr/>
            </p:nvSpPr>
            <p:spPr>
              <a:xfrm>
                <a:off x="2268208" y="3326780"/>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Frontend</a:t>
                </a:r>
                <a:endParaRPr sz="1400">
                  <a:solidFill>
                    <a:srgbClr val="0043B2"/>
                  </a:solidFill>
                  <a:latin typeface="Arial"/>
                  <a:ea typeface="Arial"/>
                  <a:cs typeface="Arial"/>
                  <a:sym typeface="Arial"/>
                </a:endParaRPr>
              </a:p>
            </p:txBody>
          </p:sp>
          <p:sp>
            <p:nvSpPr>
              <p:cNvPr id="4087" name="Google Shape;4087;p168"/>
              <p:cNvSpPr/>
              <p:nvPr/>
            </p:nvSpPr>
            <p:spPr>
              <a:xfrm>
                <a:off x="2268208" y="3822495"/>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cơ sở dữ liệu</a:t>
                </a:r>
                <a:endParaRPr sz="1400">
                  <a:solidFill>
                    <a:srgbClr val="0043B2"/>
                  </a:solidFill>
                  <a:latin typeface="Arial"/>
                  <a:ea typeface="Arial"/>
                  <a:cs typeface="Arial"/>
                  <a:sym typeface="Arial"/>
                </a:endParaRPr>
              </a:p>
            </p:txBody>
          </p:sp>
          <p:sp>
            <p:nvSpPr>
              <p:cNvPr id="4088" name="Google Shape;4088;p168"/>
              <p:cNvSpPr/>
              <p:nvPr/>
            </p:nvSpPr>
            <p:spPr>
              <a:xfrm>
                <a:off x="2268208" y="4318210"/>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cơ sở dữ liệu</a:t>
                </a:r>
                <a:endParaRPr sz="1400">
                  <a:solidFill>
                    <a:srgbClr val="0043B2"/>
                  </a:solidFill>
                  <a:latin typeface="Arial"/>
                  <a:ea typeface="Arial"/>
                  <a:cs typeface="Arial"/>
                  <a:sym typeface="Arial"/>
                </a:endParaRPr>
              </a:p>
            </p:txBody>
          </p:sp>
          <p:sp>
            <p:nvSpPr>
              <p:cNvPr id="4089" name="Google Shape;4089;p168"/>
              <p:cNvSpPr/>
              <p:nvPr/>
            </p:nvSpPr>
            <p:spPr>
              <a:xfrm>
                <a:off x="2268208" y="4813926"/>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trò chuyện</a:t>
                </a:r>
                <a:endParaRPr sz="1400">
                  <a:solidFill>
                    <a:srgbClr val="0043B2"/>
                  </a:solidFill>
                  <a:latin typeface="Arial"/>
                  <a:ea typeface="Arial"/>
                  <a:cs typeface="Arial"/>
                  <a:sym typeface="Arial"/>
                </a:endParaRPr>
              </a:p>
            </p:txBody>
          </p:sp>
          <p:sp>
            <p:nvSpPr>
              <p:cNvPr id="4090" name="Google Shape;4090;p168"/>
              <p:cNvSpPr/>
              <p:nvPr/>
            </p:nvSpPr>
            <p:spPr>
              <a:xfrm>
                <a:off x="2268208" y="5309641"/>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mua sắm</a:t>
                </a:r>
                <a:endParaRPr sz="1400">
                  <a:solidFill>
                    <a:srgbClr val="0043B2"/>
                  </a:solidFill>
                  <a:latin typeface="Arial"/>
                  <a:ea typeface="Arial"/>
                  <a:cs typeface="Arial"/>
                  <a:sym typeface="Arial"/>
                </a:endParaRPr>
              </a:p>
            </p:txBody>
          </p:sp>
          <p:sp>
            <p:nvSpPr>
              <p:cNvPr id="4091" name="Google Shape;4091;p168"/>
              <p:cNvSpPr/>
              <p:nvPr/>
            </p:nvSpPr>
            <p:spPr>
              <a:xfrm>
                <a:off x="2268208" y="580535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Backend</a:t>
                </a:r>
                <a:endParaRPr sz="1400">
                  <a:solidFill>
                    <a:srgbClr val="0043B2"/>
                  </a:solidFill>
                  <a:latin typeface="Arial"/>
                  <a:ea typeface="Arial"/>
                  <a:cs typeface="Arial"/>
                  <a:sym typeface="Arial"/>
                </a:endParaRPr>
              </a:p>
            </p:txBody>
          </p:sp>
        </p:grpSp>
        <p:grpSp>
          <p:nvGrpSpPr>
            <p:cNvPr id="4092" name="Google Shape;4092;p168"/>
            <p:cNvGrpSpPr/>
            <p:nvPr/>
          </p:nvGrpSpPr>
          <p:grpSpPr>
            <a:xfrm>
              <a:off x="6394824" y="3335255"/>
              <a:ext cx="1557170" cy="2297433"/>
              <a:chOff x="1925310" y="3041219"/>
              <a:chExt cx="1285790" cy="1497598"/>
            </a:xfrm>
          </p:grpSpPr>
          <p:sp>
            <p:nvSpPr>
              <p:cNvPr id="4093" name="Google Shape;4093;p168"/>
              <p:cNvSpPr/>
              <p:nvPr/>
            </p:nvSpPr>
            <p:spPr>
              <a:xfrm>
                <a:off x="1925310" y="3041219"/>
                <a:ext cx="1285790" cy="266795"/>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Giao diện người dùng chỉ số</a:t>
                </a:r>
                <a:endParaRPr sz="1400">
                  <a:solidFill>
                    <a:srgbClr val="0043B2"/>
                  </a:solidFill>
                  <a:latin typeface="Arial"/>
                  <a:ea typeface="Arial"/>
                  <a:cs typeface="Arial"/>
                  <a:sym typeface="Arial"/>
                </a:endParaRPr>
              </a:p>
            </p:txBody>
          </p:sp>
          <p:sp>
            <p:nvSpPr>
              <p:cNvPr id="4094" name="Google Shape;4094;p168"/>
              <p:cNvSpPr/>
              <p:nvPr/>
            </p:nvSpPr>
            <p:spPr>
              <a:xfrm>
                <a:off x="1925310" y="3451489"/>
                <a:ext cx="1285790" cy="266795"/>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tích số liệu</a:t>
                </a:r>
                <a:endParaRPr sz="1400">
                  <a:solidFill>
                    <a:srgbClr val="0043B2"/>
                  </a:solidFill>
                  <a:latin typeface="Arial"/>
                  <a:ea typeface="Arial"/>
                  <a:cs typeface="Arial"/>
                  <a:sym typeface="Arial"/>
                </a:endParaRPr>
              </a:p>
            </p:txBody>
          </p:sp>
          <p:sp>
            <p:nvSpPr>
              <p:cNvPr id="4095" name="Google Shape;4095;p168"/>
              <p:cNvSpPr/>
              <p:nvPr/>
            </p:nvSpPr>
            <p:spPr>
              <a:xfrm>
                <a:off x="1925310" y="3861757"/>
                <a:ext cx="1285790" cy="266795"/>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Giám sát tích cực</a:t>
                </a:r>
                <a:endParaRPr sz="1400">
                  <a:solidFill>
                    <a:srgbClr val="0043B2"/>
                  </a:solidFill>
                  <a:latin typeface="Arial"/>
                  <a:ea typeface="Arial"/>
                  <a:cs typeface="Arial"/>
                  <a:sym typeface="Arial"/>
                </a:endParaRPr>
              </a:p>
            </p:txBody>
          </p:sp>
          <p:sp>
            <p:nvSpPr>
              <p:cNvPr id="4096" name="Google Shape;4096;p168"/>
              <p:cNvSpPr/>
              <p:nvPr/>
            </p:nvSpPr>
            <p:spPr>
              <a:xfrm>
                <a:off x="1925310" y="4272022"/>
                <a:ext cx="1285790" cy="266795"/>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Giám sát cơ sở dữ liệu</a:t>
                </a:r>
                <a:endParaRPr sz="1400">
                  <a:solidFill>
                    <a:srgbClr val="0043B2"/>
                  </a:solidFill>
                  <a:latin typeface="Arial"/>
                  <a:ea typeface="Arial"/>
                  <a:cs typeface="Arial"/>
                  <a:sym typeface="Arial"/>
                </a:endParaRPr>
              </a:p>
            </p:txBody>
          </p:sp>
        </p:grpSp>
        <p:pic>
          <p:nvPicPr>
            <p:cNvPr id="4097" name="Google Shape;4097;p168"/>
            <p:cNvPicPr preferRelativeResize="0"/>
            <p:nvPr/>
          </p:nvPicPr>
          <p:blipFill rotWithShape="1">
            <a:blip r:embed="rId3">
              <a:alphaModFix/>
            </a:blip>
            <a:srcRect b="0" l="0" r="0" t="0"/>
            <a:stretch/>
          </p:blipFill>
          <p:spPr>
            <a:xfrm>
              <a:off x="3637120" y="3059664"/>
              <a:ext cx="2757704" cy="2922036"/>
            </a:xfrm>
            <a:prstGeom prst="rect">
              <a:avLst/>
            </a:prstGeom>
            <a:noFill/>
            <a:ln>
              <a:noFill/>
            </a:ln>
          </p:spPr>
        </p:pic>
      </p:gr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2" name="Shape 4102"/>
        <p:cNvGrpSpPr/>
        <p:nvPr/>
      </p:nvGrpSpPr>
      <p:grpSpPr>
        <a:xfrm>
          <a:off x="0" y="0"/>
          <a:ext cx="0" cy="0"/>
          <a:chOff x="0" y="0"/>
          <a:chExt cx="0" cy="0"/>
        </a:xfrm>
      </p:grpSpPr>
      <p:sp>
        <p:nvSpPr>
          <p:cNvPr id="4103" name="Google Shape;4103;p16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104" name="Google Shape;4104;p169"/>
          <p:cNvSpPr txBox="1"/>
          <p:nvPr>
            <p:ph idx="2" type="body"/>
          </p:nvPr>
        </p:nvSpPr>
        <p:spPr>
          <a:xfrm>
            <a:off x="535872" y="1523052"/>
            <a:ext cx="8932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Trường hợp cho hệ thống Pub/Sub tốt hơn (1/2)</a:t>
            </a:r>
            <a:endParaRPr sz="2800"/>
          </a:p>
        </p:txBody>
      </p:sp>
      <p:sp>
        <p:nvSpPr>
          <p:cNvPr id="4105" name="Google Shape;4105;p16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106" name="Google Shape;4106;p16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Thay thế vô số kết nối bằng một hệ thống xuất bản-đăng ký</a:t>
            </a:r>
            <a:endParaRPr/>
          </a:p>
          <a:p>
            <a:pPr indent="-177800" lvl="0" marL="177800" rtl="0" algn="l">
              <a:lnSpc>
                <a:spcPct val="128571"/>
              </a:lnSpc>
              <a:spcBef>
                <a:spcPts val="1000"/>
              </a:spcBef>
              <a:spcAft>
                <a:spcPts val="0"/>
              </a:spcAft>
              <a:buClr>
                <a:srgbClr val="262626"/>
              </a:buClr>
              <a:buSzPts val="1400"/>
              <a:buFont typeface="Arial"/>
              <a:buChar char="•"/>
            </a:pPr>
            <a:r>
              <a:rPr lang="en-US"/>
              <a:t>Thông thường, một tập hợp các nhà xuất bản đẩy tin nhắn đến một nhà môi giới ở giữa và những người đăng ký kéo tin nhắn</a:t>
            </a:r>
            <a:endParaRPr/>
          </a:p>
        </p:txBody>
      </p:sp>
      <p:grpSp>
        <p:nvGrpSpPr>
          <p:cNvPr id="4107" name="Google Shape;4107;p169"/>
          <p:cNvGrpSpPr/>
          <p:nvPr/>
        </p:nvGrpSpPr>
        <p:grpSpPr>
          <a:xfrm>
            <a:off x="1130968" y="3140968"/>
            <a:ext cx="7784432" cy="3032098"/>
            <a:chOff x="1988851" y="2905911"/>
            <a:chExt cx="6039343" cy="3257720"/>
          </a:xfrm>
        </p:grpSpPr>
        <p:pic>
          <p:nvPicPr>
            <p:cNvPr id="4108" name="Google Shape;4108;p169"/>
            <p:cNvPicPr preferRelativeResize="0"/>
            <p:nvPr/>
          </p:nvPicPr>
          <p:blipFill rotWithShape="1">
            <a:blip r:embed="rId3">
              <a:alphaModFix/>
            </a:blip>
            <a:srcRect b="0" l="0" r="0" t="0"/>
            <a:stretch/>
          </p:blipFill>
          <p:spPr>
            <a:xfrm>
              <a:off x="3628270" y="3033627"/>
              <a:ext cx="2843790" cy="3002286"/>
            </a:xfrm>
            <a:prstGeom prst="rect">
              <a:avLst/>
            </a:prstGeom>
            <a:noFill/>
            <a:ln>
              <a:noFill/>
            </a:ln>
          </p:spPr>
        </p:pic>
        <p:grpSp>
          <p:nvGrpSpPr>
            <p:cNvPr id="4109" name="Google Shape;4109;p169"/>
            <p:cNvGrpSpPr/>
            <p:nvPr/>
          </p:nvGrpSpPr>
          <p:grpSpPr>
            <a:xfrm>
              <a:off x="1988851" y="2905911"/>
              <a:ext cx="6039343" cy="3257720"/>
              <a:chOff x="1988851" y="2905911"/>
              <a:chExt cx="6039343" cy="3257720"/>
            </a:xfrm>
          </p:grpSpPr>
          <p:sp>
            <p:nvSpPr>
              <p:cNvPr id="4110" name="Google Shape;4110;p169"/>
              <p:cNvSpPr/>
              <p:nvPr/>
            </p:nvSpPr>
            <p:spPr>
              <a:xfrm>
                <a:off x="4548188" y="4221982"/>
                <a:ext cx="997743" cy="623930"/>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Số liệu Pub/Sub</a:t>
                </a:r>
                <a:endParaRPr sz="1400">
                  <a:solidFill>
                    <a:srgbClr val="0043B2"/>
                  </a:solidFill>
                  <a:latin typeface="Arial"/>
                  <a:ea typeface="Arial"/>
                  <a:cs typeface="Arial"/>
                  <a:sym typeface="Arial"/>
                </a:endParaRPr>
              </a:p>
            </p:txBody>
          </p:sp>
          <p:grpSp>
            <p:nvGrpSpPr>
              <p:cNvPr id="4111" name="Google Shape;4111;p169"/>
              <p:cNvGrpSpPr/>
              <p:nvPr/>
            </p:nvGrpSpPr>
            <p:grpSpPr>
              <a:xfrm>
                <a:off x="1988851" y="2905911"/>
                <a:ext cx="6039343" cy="3257720"/>
                <a:chOff x="1988851" y="2855111"/>
                <a:chExt cx="6039343" cy="3257720"/>
              </a:xfrm>
            </p:grpSpPr>
            <p:grpSp>
              <p:nvGrpSpPr>
                <p:cNvPr id="4112" name="Google Shape;4112;p169"/>
                <p:cNvGrpSpPr/>
                <p:nvPr/>
              </p:nvGrpSpPr>
              <p:grpSpPr>
                <a:xfrm>
                  <a:off x="1988851" y="2855111"/>
                  <a:ext cx="1648269" cy="3257720"/>
                  <a:chOff x="2268208" y="2831064"/>
                  <a:chExt cx="1648269" cy="3379237"/>
                </a:xfrm>
              </p:grpSpPr>
              <p:sp>
                <p:nvSpPr>
                  <p:cNvPr id="4113" name="Google Shape;4113;p169"/>
                  <p:cNvSpPr/>
                  <p:nvPr/>
                </p:nvSpPr>
                <p:spPr>
                  <a:xfrm>
                    <a:off x="2268208" y="283106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Frontend</a:t>
                    </a:r>
                    <a:endParaRPr sz="1400">
                      <a:solidFill>
                        <a:srgbClr val="0043B2"/>
                      </a:solidFill>
                      <a:latin typeface="Arial"/>
                      <a:ea typeface="Arial"/>
                      <a:cs typeface="Arial"/>
                      <a:sym typeface="Arial"/>
                    </a:endParaRPr>
                  </a:p>
                </p:txBody>
              </p:sp>
              <p:sp>
                <p:nvSpPr>
                  <p:cNvPr id="4114" name="Google Shape;4114;p169"/>
                  <p:cNvSpPr/>
                  <p:nvPr/>
                </p:nvSpPr>
                <p:spPr>
                  <a:xfrm>
                    <a:off x="2268208" y="3326779"/>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Frontend</a:t>
                    </a:r>
                    <a:endParaRPr sz="1400">
                      <a:solidFill>
                        <a:srgbClr val="0043B2"/>
                      </a:solidFill>
                      <a:latin typeface="Arial"/>
                      <a:ea typeface="Arial"/>
                      <a:cs typeface="Arial"/>
                      <a:sym typeface="Arial"/>
                    </a:endParaRPr>
                  </a:p>
                </p:txBody>
              </p:sp>
              <p:sp>
                <p:nvSpPr>
                  <p:cNvPr id="4115" name="Google Shape;4115;p169"/>
                  <p:cNvSpPr/>
                  <p:nvPr/>
                </p:nvSpPr>
                <p:spPr>
                  <a:xfrm>
                    <a:off x="2268208" y="382249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cơ sở dữ liệu</a:t>
                    </a:r>
                    <a:endParaRPr sz="1400">
                      <a:solidFill>
                        <a:srgbClr val="0043B2"/>
                      </a:solidFill>
                      <a:latin typeface="Arial"/>
                      <a:ea typeface="Arial"/>
                      <a:cs typeface="Arial"/>
                      <a:sym typeface="Arial"/>
                    </a:endParaRPr>
                  </a:p>
                </p:txBody>
              </p:sp>
              <p:sp>
                <p:nvSpPr>
                  <p:cNvPr id="4116" name="Google Shape;4116;p169"/>
                  <p:cNvSpPr/>
                  <p:nvPr/>
                </p:nvSpPr>
                <p:spPr>
                  <a:xfrm>
                    <a:off x="2268208" y="4318209"/>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cơ sở dữ liệu</a:t>
                    </a:r>
                    <a:endParaRPr sz="1400">
                      <a:solidFill>
                        <a:srgbClr val="0043B2"/>
                      </a:solidFill>
                      <a:latin typeface="Arial"/>
                      <a:ea typeface="Arial"/>
                      <a:cs typeface="Arial"/>
                      <a:sym typeface="Arial"/>
                    </a:endParaRPr>
                  </a:p>
                </p:txBody>
              </p:sp>
              <p:sp>
                <p:nvSpPr>
                  <p:cNvPr id="4117" name="Google Shape;4117;p169"/>
                  <p:cNvSpPr/>
                  <p:nvPr/>
                </p:nvSpPr>
                <p:spPr>
                  <a:xfrm>
                    <a:off x="2268208" y="481392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trò chuyện</a:t>
                    </a:r>
                    <a:endParaRPr sz="1400">
                      <a:solidFill>
                        <a:srgbClr val="0043B2"/>
                      </a:solidFill>
                      <a:latin typeface="Arial"/>
                      <a:ea typeface="Arial"/>
                      <a:cs typeface="Arial"/>
                      <a:sym typeface="Arial"/>
                    </a:endParaRPr>
                  </a:p>
                </p:txBody>
              </p:sp>
              <p:sp>
                <p:nvSpPr>
                  <p:cNvPr id="4118" name="Google Shape;4118;p169"/>
                  <p:cNvSpPr/>
                  <p:nvPr/>
                </p:nvSpPr>
                <p:spPr>
                  <a:xfrm>
                    <a:off x="2268208" y="5309639"/>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mua sắm</a:t>
                    </a:r>
                    <a:endParaRPr sz="1400">
                      <a:solidFill>
                        <a:srgbClr val="0043B2"/>
                      </a:solidFill>
                      <a:latin typeface="Arial"/>
                      <a:ea typeface="Arial"/>
                      <a:cs typeface="Arial"/>
                      <a:sym typeface="Arial"/>
                    </a:endParaRPr>
                  </a:p>
                </p:txBody>
              </p:sp>
              <p:sp>
                <p:nvSpPr>
                  <p:cNvPr id="4119" name="Google Shape;4119;p169"/>
                  <p:cNvSpPr/>
                  <p:nvPr/>
                </p:nvSpPr>
                <p:spPr>
                  <a:xfrm>
                    <a:off x="2268208" y="580535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Backend</a:t>
                    </a:r>
                    <a:endParaRPr sz="1400">
                      <a:solidFill>
                        <a:srgbClr val="0043B2"/>
                      </a:solidFill>
                      <a:latin typeface="Arial"/>
                      <a:ea typeface="Arial"/>
                      <a:cs typeface="Arial"/>
                      <a:sym typeface="Arial"/>
                    </a:endParaRPr>
                  </a:p>
                </p:txBody>
              </p:sp>
            </p:grpSp>
            <p:grpSp>
              <p:nvGrpSpPr>
                <p:cNvPr id="4120" name="Google Shape;4120;p169"/>
                <p:cNvGrpSpPr/>
                <p:nvPr/>
              </p:nvGrpSpPr>
              <p:grpSpPr>
                <a:xfrm>
                  <a:off x="6471024" y="3297155"/>
                  <a:ext cx="1557170" cy="2373633"/>
                  <a:chOff x="1988232" y="3016378"/>
                  <a:chExt cx="1285790" cy="1547273"/>
                </a:xfrm>
              </p:grpSpPr>
              <p:sp>
                <p:nvSpPr>
                  <p:cNvPr id="4121" name="Google Shape;4121;p169"/>
                  <p:cNvSpPr/>
                  <p:nvPr/>
                </p:nvSpPr>
                <p:spPr>
                  <a:xfrm>
                    <a:off x="1988232" y="3016378"/>
                    <a:ext cx="1285790" cy="266795"/>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Giao diện người dùng chỉ số</a:t>
                    </a:r>
                    <a:endParaRPr sz="1400">
                      <a:solidFill>
                        <a:srgbClr val="0043B2"/>
                      </a:solidFill>
                      <a:latin typeface="Arial"/>
                      <a:ea typeface="Arial"/>
                      <a:cs typeface="Arial"/>
                      <a:sym typeface="Arial"/>
                    </a:endParaRPr>
                  </a:p>
                </p:txBody>
              </p:sp>
              <p:sp>
                <p:nvSpPr>
                  <p:cNvPr id="4122" name="Google Shape;4122;p169"/>
                  <p:cNvSpPr/>
                  <p:nvPr/>
                </p:nvSpPr>
                <p:spPr>
                  <a:xfrm>
                    <a:off x="1988232" y="3451484"/>
                    <a:ext cx="1285790" cy="266795"/>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tích số liệu</a:t>
                    </a:r>
                    <a:endParaRPr sz="1400">
                      <a:solidFill>
                        <a:srgbClr val="0043B2"/>
                      </a:solidFill>
                      <a:latin typeface="Arial"/>
                      <a:ea typeface="Arial"/>
                      <a:cs typeface="Arial"/>
                      <a:sym typeface="Arial"/>
                    </a:endParaRPr>
                  </a:p>
                </p:txBody>
              </p:sp>
              <p:sp>
                <p:nvSpPr>
                  <p:cNvPr id="4123" name="Google Shape;4123;p169"/>
                  <p:cNvSpPr/>
                  <p:nvPr/>
                </p:nvSpPr>
                <p:spPr>
                  <a:xfrm>
                    <a:off x="1988232" y="3861753"/>
                    <a:ext cx="1285790" cy="266795"/>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Giám sát tích cực</a:t>
                    </a:r>
                    <a:endParaRPr sz="1400">
                      <a:solidFill>
                        <a:srgbClr val="0043B2"/>
                      </a:solidFill>
                      <a:latin typeface="Arial"/>
                      <a:ea typeface="Arial"/>
                      <a:cs typeface="Arial"/>
                      <a:sym typeface="Arial"/>
                    </a:endParaRPr>
                  </a:p>
                </p:txBody>
              </p:sp>
              <p:sp>
                <p:nvSpPr>
                  <p:cNvPr id="4124" name="Google Shape;4124;p169"/>
                  <p:cNvSpPr/>
                  <p:nvPr/>
                </p:nvSpPr>
                <p:spPr>
                  <a:xfrm>
                    <a:off x="1988232" y="4296856"/>
                    <a:ext cx="1285790" cy="266795"/>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Giám sát cơ sở dữ liệu</a:t>
                    </a:r>
                    <a:endParaRPr sz="1400">
                      <a:solidFill>
                        <a:srgbClr val="0043B2"/>
                      </a:solidFill>
                      <a:latin typeface="Arial"/>
                      <a:ea typeface="Arial"/>
                      <a:cs typeface="Arial"/>
                      <a:sym typeface="Arial"/>
                    </a:endParaRPr>
                  </a:p>
                </p:txBody>
              </p:sp>
            </p:grpSp>
          </p:grpSp>
        </p:grpSp>
      </p:gr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9" name="Shape 4129"/>
        <p:cNvGrpSpPr/>
        <p:nvPr/>
      </p:nvGrpSpPr>
      <p:grpSpPr>
        <a:xfrm>
          <a:off x="0" y="0"/>
          <a:ext cx="0" cy="0"/>
          <a:chOff x="0" y="0"/>
          <a:chExt cx="0" cy="0"/>
        </a:xfrm>
      </p:grpSpPr>
      <p:sp>
        <p:nvSpPr>
          <p:cNvPr id="4130" name="Google Shape;4130;p17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131" name="Google Shape;4131;p170"/>
          <p:cNvSpPr txBox="1"/>
          <p:nvPr>
            <p:ph idx="2" type="body"/>
          </p:nvPr>
        </p:nvSpPr>
        <p:spPr>
          <a:xfrm>
            <a:off x="535872" y="1523052"/>
            <a:ext cx="9077360"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Trường hợp cho hệ thống Pub/Sub tốt hơn (2/2)</a:t>
            </a:r>
            <a:endParaRPr sz="2800"/>
          </a:p>
        </p:txBody>
      </p:sp>
      <p:sp>
        <p:nvSpPr>
          <p:cNvPr id="4132" name="Google Shape;4132;p17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133" name="Google Shape;4133;p17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Hệ thống đăng ký xuất bản tốt hơn nhiều nhưng bạn sẽ sớm bắt đầu khiến các thành viên khác trong tổ chức của mình thiết lập hệ thống xuất bản/phụ của riêng họ.</a:t>
            </a:r>
            <a:endParaRPr/>
          </a:p>
        </p:txBody>
      </p:sp>
      <p:grpSp>
        <p:nvGrpSpPr>
          <p:cNvPr id="4134" name="Google Shape;4134;p170"/>
          <p:cNvGrpSpPr/>
          <p:nvPr/>
        </p:nvGrpSpPr>
        <p:grpSpPr>
          <a:xfrm>
            <a:off x="1130967" y="2898555"/>
            <a:ext cx="7700211" cy="3328443"/>
            <a:chOff x="1896100" y="2898555"/>
            <a:chExt cx="6130442" cy="3328443"/>
          </a:xfrm>
        </p:grpSpPr>
        <p:pic>
          <p:nvPicPr>
            <p:cNvPr id="4135" name="Google Shape;4135;p170"/>
            <p:cNvPicPr preferRelativeResize="0"/>
            <p:nvPr/>
          </p:nvPicPr>
          <p:blipFill rotWithShape="1">
            <a:blip r:embed="rId3">
              <a:alphaModFix/>
            </a:blip>
            <a:srcRect b="0" l="0" r="0" t="0"/>
            <a:stretch/>
          </p:blipFill>
          <p:spPr>
            <a:xfrm>
              <a:off x="3541536" y="3031774"/>
              <a:ext cx="2821037" cy="3108966"/>
            </a:xfrm>
            <a:prstGeom prst="rect">
              <a:avLst/>
            </a:prstGeom>
            <a:noFill/>
            <a:ln>
              <a:noFill/>
            </a:ln>
          </p:spPr>
        </p:pic>
        <p:grpSp>
          <p:nvGrpSpPr>
            <p:cNvPr id="4136" name="Google Shape;4136;p170"/>
            <p:cNvGrpSpPr/>
            <p:nvPr/>
          </p:nvGrpSpPr>
          <p:grpSpPr>
            <a:xfrm>
              <a:off x="1896100" y="2898555"/>
              <a:ext cx="6130442" cy="3328443"/>
              <a:chOff x="1896100" y="2898555"/>
              <a:chExt cx="6130442" cy="3328443"/>
            </a:xfrm>
          </p:grpSpPr>
          <p:grpSp>
            <p:nvGrpSpPr>
              <p:cNvPr id="4137" name="Google Shape;4137;p170"/>
              <p:cNvGrpSpPr/>
              <p:nvPr/>
            </p:nvGrpSpPr>
            <p:grpSpPr>
              <a:xfrm>
                <a:off x="6378273" y="2898555"/>
                <a:ext cx="1648269" cy="3257720"/>
                <a:chOff x="2268208" y="2831064"/>
                <a:chExt cx="1648269" cy="3379237"/>
              </a:xfrm>
            </p:grpSpPr>
            <p:sp>
              <p:nvSpPr>
                <p:cNvPr id="4138" name="Google Shape;4138;p170"/>
                <p:cNvSpPr/>
                <p:nvPr/>
              </p:nvSpPr>
              <p:spPr>
                <a:xfrm>
                  <a:off x="2268208" y="283106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Giao diện người dùng chỉ số</a:t>
                  </a:r>
                  <a:endParaRPr sz="1400">
                    <a:solidFill>
                      <a:srgbClr val="0043B2"/>
                    </a:solidFill>
                    <a:latin typeface="Arial"/>
                    <a:ea typeface="Arial"/>
                    <a:cs typeface="Arial"/>
                    <a:sym typeface="Arial"/>
                  </a:endParaRPr>
                </a:p>
              </p:txBody>
            </p:sp>
            <p:sp>
              <p:nvSpPr>
                <p:cNvPr id="4139" name="Google Shape;4139;p170"/>
                <p:cNvSpPr/>
                <p:nvPr/>
              </p:nvSpPr>
              <p:spPr>
                <a:xfrm>
                  <a:off x="2268208" y="3280282"/>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tích số liệu</a:t>
                  </a:r>
                  <a:endParaRPr sz="1400">
                    <a:solidFill>
                      <a:srgbClr val="0043B2"/>
                    </a:solidFill>
                    <a:latin typeface="Arial"/>
                    <a:ea typeface="Arial"/>
                    <a:cs typeface="Arial"/>
                    <a:sym typeface="Arial"/>
                  </a:endParaRPr>
                </a:p>
              </p:txBody>
            </p:sp>
            <p:sp>
              <p:nvSpPr>
                <p:cNvPr id="4140" name="Google Shape;4140;p170"/>
                <p:cNvSpPr/>
                <p:nvPr/>
              </p:nvSpPr>
              <p:spPr>
                <a:xfrm>
                  <a:off x="2268208" y="3729500"/>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Giám sát tích cực</a:t>
                  </a:r>
                  <a:endParaRPr sz="1400">
                    <a:solidFill>
                      <a:srgbClr val="0043B2"/>
                    </a:solidFill>
                    <a:latin typeface="Arial"/>
                    <a:ea typeface="Arial"/>
                    <a:cs typeface="Arial"/>
                    <a:sym typeface="Arial"/>
                  </a:endParaRPr>
                </a:p>
              </p:txBody>
            </p:sp>
            <p:sp>
              <p:nvSpPr>
                <p:cNvPr id="4141" name="Google Shape;4141;p170"/>
                <p:cNvSpPr/>
                <p:nvPr/>
              </p:nvSpPr>
              <p:spPr>
                <a:xfrm>
                  <a:off x="2268208" y="4178717"/>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Giám sát cơ sở dữ liệu</a:t>
                  </a:r>
                  <a:endParaRPr sz="1400">
                    <a:solidFill>
                      <a:srgbClr val="0043B2"/>
                    </a:solidFill>
                    <a:latin typeface="Arial"/>
                    <a:ea typeface="Arial"/>
                    <a:cs typeface="Arial"/>
                    <a:sym typeface="Arial"/>
                  </a:endParaRPr>
                </a:p>
              </p:txBody>
            </p:sp>
            <p:sp>
              <p:nvSpPr>
                <p:cNvPr id="4142" name="Google Shape;4142;p170"/>
                <p:cNvSpPr/>
                <p:nvPr/>
              </p:nvSpPr>
              <p:spPr>
                <a:xfrm>
                  <a:off x="2268208" y="4767427"/>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Nhật ký tìm kiếm</a:t>
                  </a:r>
                  <a:endParaRPr sz="1400">
                    <a:solidFill>
                      <a:srgbClr val="0043B2"/>
                    </a:solidFill>
                    <a:latin typeface="Arial"/>
                    <a:ea typeface="Arial"/>
                    <a:cs typeface="Arial"/>
                    <a:sym typeface="Arial"/>
                  </a:endParaRPr>
                </a:p>
              </p:txBody>
            </p:sp>
            <p:sp>
              <p:nvSpPr>
                <p:cNvPr id="4143" name="Google Shape;4143;p170"/>
                <p:cNvSpPr/>
                <p:nvPr/>
              </p:nvSpPr>
              <p:spPr>
                <a:xfrm>
                  <a:off x="2268208" y="5216645"/>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tích bảo mật</a:t>
                  </a:r>
                  <a:endParaRPr sz="1400">
                    <a:solidFill>
                      <a:srgbClr val="0043B2"/>
                    </a:solidFill>
                    <a:latin typeface="Arial"/>
                    <a:ea typeface="Arial"/>
                    <a:cs typeface="Arial"/>
                    <a:sym typeface="Arial"/>
                  </a:endParaRPr>
                </a:p>
              </p:txBody>
            </p:sp>
            <p:sp>
              <p:nvSpPr>
                <p:cNvPr id="4144" name="Google Shape;4144;p170"/>
                <p:cNvSpPr/>
                <p:nvPr/>
              </p:nvSpPr>
              <p:spPr>
                <a:xfrm>
                  <a:off x="2268208" y="580535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Xử lý ngoại tuyến</a:t>
                  </a:r>
                  <a:endParaRPr sz="1400">
                    <a:solidFill>
                      <a:srgbClr val="0043B2"/>
                    </a:solidFill>
                    <a:latin typeface="Arial"/>
                    <a:ea typeface="Arial"/>
                    <a:cs typeface="Arial"/>
                    <a:sym typeface="Arial"/>
                  </a:endParaRPr>
                </a:p>
              </p:txBody>
            </p:sp>
          </p:grpSp>
          <p:grpSp>
            <p:nvGrpSpPr>
              <p:cNvPr id="4145" name="Google Shape;4145;p170"/>
              <p:cNvGrpSpPr/>
              <p:nvPr/>
            </p:nvGrpSpPr>
            <p:grpSpPr>
              <a:xfrm>
                <a:off x="1896100" y="2915346"/>
                <a:ext cx="1648269" cy="3257720"/>
                <a:chOff x="2268208" y="2831064"/>
                <a:chExt cx="1648269" cy="3379237"/>
              </a:xfrm>
            </p:grpSpPr>
            <p:sp>
              <p:nvSpPr>
                <p:cNvPr id="4146" name="Google Shape;4146;p170"/>
                <p:cNvSpPr/>
                <p:nvPr/>
              </p:nvSpPr>
              <p:spPr>
                <a:xfrm>
                  <a:off x="2268208" y="283106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Frontend</a:t>
                  </a:r>
                  <a:endParaRPr sz="1400">
                    <a:solidFill>
                      <a:srgbClr val="0043B2"/>
                    </a:solidFill>
                    <a:latin typeface="Arial"/>
                    <a:ea typeface="Arial"/>
                    <a:cs typeface="Arial"/>
                    <a:sym typeface="Arial"/>
                  </a:endParaRPr>
                </a:p>
              </p:txBody>
            </p:sp>
            <p:sp>
              <p:nvSpPr>
                <p:cNvPr id="4147" name="Google Shape;4147;p170"/>
                <p:cNvSpPr/>
                <p:nvPr/>
              </p:nvSpPr>
              <p:spPr>
                <a:xfrm>
                  <a:off x="2268208" y="3326779"/>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Frontend</a:t>
                  </a:r>
                  <a:endParaRPr sz="1400">
                    <a:solidFill>
                      <a:srgbClr val="0043B2"/>
                    </a:solidFill>
                    <a:latin typeface="Arial"/>
                    <a:ea typeface="Arial"/>
                    <a:cs typeface="Arial"/>
                    <a:sym typeface="Arial"/>
                  </a:endParaRPr>
                </a:p>
              </p:txBody>
            </p:sp>
            <p:sp>
              <p:nvSpPr>
                <p:cNvPr id="4148" name="Google Shape;4148;p170"/>
                <p:cNvSpPr/>
                <p:nvPr/>
              </p:nvSpPr>
              <p:spPr>
                <a:xfrm>
                  <a:off x="2268208" y="382249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cơ sở dữ liệu</a:t>
                  </a:r>
                  <a:endParaRPr sz="1400">
                    <a:solidFill>
                      <a:srgbClr val="0043B2"/>
                    </a:solidFill>
                    <a:latin typeface="Arial"/>
                    <a:ea typeface="Arial"/>
                    <a:cs typeface="Arial"/>
                    <a:sym typeface="Arial"/>
                  </a:endParaRPr>
                </a:p>
              </p:txBody>
            </p:sp>
            <p:sp>
              <p:nvSpPr>
                <p:cNvPr id="4149" name="Google Shape;4149;p170"/>
                <p:cNvSpPr/>
                <p:nvPr/>
              </p:nvSpPr>
              <p:spPr>
                <a:xfrm>
                  <a:off x="2268208" y="4318209"/>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cơ sở dữ liệu</a:t>
                  </a:r>
                  <a:endParaRPr sz="1400">
                    <a:solidFill>
                      <a:srgbClr val="0043B2"/>
                    </a:solidFill>
                    <a:latin typeface="Arial"/>
                    <a:ea typeface="Arial"/>
                    <a:cs typeface="Arial"/>
                    <a:sym typeface="Arial"/>
                  </a:endParaRPr>
                </a:p>
              </p:txBody>
            </p:sp>
            <p:sp>
              <p:nvSpPr>
                <p:cNvPr id="4150" name="Google Shape;4150;p170"/>
                <p:cNvSpPr/>
                <p:nvPr/>
              </p:nvSpPr>
              <p:spPr>
                <a:xfrm>
                  <a:off x="2268208" y="481392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trò chuyện</a:t>
                  </a:r>
                  <a:endParaRPr sz="1400">
                    <a:solidFill>
                      <a:srgbClr val="0043B2"/>
                    </a:solidFill>
                    <a:latin typeface="Arial"/>
                    <a:ea typeface="Arial"/>
                    <a:cs typeface="Arial"/>
                    <a:sym typeface="Arial"/>
                  </a:endParaRPr>
                </a:p>
              </p:txBody>
            </p:sp>
            <p:sp>
              <p:nvSpPr>
                <p:cNvPr id="4151" name="Google Shape;4151;p170"/>
                <p:cNvSpPr/>
                <p:nvPr/>
              </p:nvSpPr>
              <p:spPr>
                <a:xfrm>
                  <a:off x="2268208" y="5309639"/>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mua sắm</a:t>
                  </a:r>
                  <a:endParaRPr sz="1400">
                    <a:solidFill>
                      <a:srgbClr val="0043B2"/>
                    </a:solidFill>
                    <a:latin typeface="Arial"/>
                    <a:ea typeface="Arial"/>
                    <a:cs typeface="Arial"/>
                    <a:sym typeface="Arial"/>
                  </a:endParaRPr>
                </a:p>
              </p:txBody>
            </p:sp>
            <p:sp>
              <p:nvSpPr>
                <p:cNvPr id="4152" name="Google Shape;4152;p170"/>
                <p:cNvSpPr/>
                <p:nvPr/>
              </p:nvSpPr>
              <p:spPr>
                <a:xfrm>
                  <a:off x="2268208" y="5805354"/>
                  <a:ext cx="1648269" cy="404947"/>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Máy chủ Backend</a:t>
                  </a:r>
                  <a:endParaRPr sz="1400">
                    <a:solidFill>
                      <a:srgbClr val="0043B2"/>
                    </a:solidFill>
                    <a:latin typeface="Arial"/>
                    <a:ea typeface="Arial"/>
                    <a:cs typeface="Arial"/>
                    <a:sym typeface="Arial"/>
                  </a:endParaRPr>
                </a:p>
              </p:txBody>
            </p:sp>
          </p:grpSp>
          <p:grpSp>
            <p:nvGrpSpPr>
              <p:cNvPr id="4153" name="Google Shape;4153;p170"/>
              <p:cNvGrpSpPr/>
              <p:nvPr/>
            </p:nvGrpSpPr>
            <p:grpSpPr>
              <a:xfrm>
                <a:off x="4448857" y="3600044"/>
                <a:ext cx="997743" cy="2626954"/>
                <a:chOff x="4448857" y="3600044"/>
                <a:chExt cx="997743" cy="2626954"/>
              </a:xfrm>
            </p:grpSpPr>
            <p:sp>
              <p:nvSpPr>
                <p:cNvPr id="4154" name="Google Shape;4154;p170"/>
                <p:cNvSpPr/>
                <p:nvPr/>
              </p:nvSpPr>
              <p:spPr>
                <a:xfrm>
                  <a:off x="4448857" y="3600044"/>
                  <a:ext cx="997743" cy="412894"/>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Số liệu Pub/Sub</a:t>
                  </a:r>
                  <a:endParaRPr sz="1400">
                    <a:solidFill>
                      <a:srgbClr val="0043B2"/>
                    </a:solidFill>
                    <a:latin typeface="Arial"/>
                    <a:ea typeface="Arial"/>
                    <a:cs typeface="Arial"/>
                    <a:sym typeface="Arial"/>
                  </a:endParaRPr>
                </a:p>
              </p:txBody>
            </p:sp>
            <p:sp>
              <p:nvSpPr>
                <p:cNvPr id="4155" name="Google Shape;4155;p170"/>
                <p:cNvSpPr/>
                <p:nvPr/>
              </p:nvSpPr>
              <p:spPr>
                <a:xfrm>
                  <a:off x="4448857" y="5086413"/>
                  <a:ext cx="997743" cy="412894"/>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Ghi nhật ký Pub/Sub</a:t>
                  </a:r>
                  <a:endParaRPr sz="1100">
                    <a:solidFill>
                      <a:srgbClr val="0043B2"/>
                    </a:solidFill>
                    <a:latin typeface="Arial"/>
                    <a:ea typeface="Arial"/>
                    <a:cs typeface="Arial"/>
                    <a:sym typeface="Arial"/>
                  </a:endParaRPr>
                </a:p>
              </p:txBody>
            </p:sp>
            <p:sp>
              <p:nvSpPr>
                <p:cNvPr id="4156" name="Google Shape;4156;p170"/>
                <p:cNvSpPr/>
                <p:nvPr/>
              </p:nvSpPr>
              <p:spPr>
                <a:xfrm>
                  <a:off x="4448857" y="5814104"/>
                  <a:ext cx="997743" cy="412894"/>
                </a:xfrm>
                <a:prstGeom prst="roundRect">
                  <a:avLst>
                    <a:gd fmla="val 2258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Theo dõi Pub/Sub</a:t>
                  </a:r>
                  <a:endParaRPr sz="1400">
                    <a:solidFill>
                      <a:srgbClr val="0043B2"/>
                    </a:solidFill>
                    <a:latin typeface="Arial"/>
                    <a:ea typeface="Arial"/>
                    <a:cs typeface="Arial"/>
                    <a:sym typeface="Arial"/>
                  </a:endParaRPr>
                </a:p>
              </p:txBody>
            </p:sp>
          </p:grpSp>
        </p:grpSp>
      </p:gr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sp>
        <p:nvSpPr>
          <p:cNvPr id="4162" name="Google Shape;4162;p17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163" name="Google Shape;4163;p17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Kafka – Hệ thống nhắn tin (1/2)</a:t>
            </a:r>
            <a:endParaRPr/>
          </a:p>
        </p:txBody>
      </p:sp>
      <p:sp>
        <p:nvSpPr>
          <p:cNvPr id="4164" name="Google Shape;4164;p17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165" name="Google Shape;4165;p17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Hệ thống nhắn tin thường có 2 mô hình</a:t>
            </a:r>
            <a:endParaRPr/>
          </a:p>
          <a:p>
            <a:pPr indent="-182563" lvl="1" marL="360363" rtl="0" algn="l">
              <a:lnSpc>
                <a:spcPct val="138461"/>
              </a:lnSpc>
              <a:spcBef>
                <a:spcPts val="300"/>
              </a:spcBef>
              <a:spcAft>
                <a:spcPts val="0"/>
              </a:spcAft>
              <a:buClr>
                <a:srgbClr val="262626"/>
              </a:buClr>
              <a:buSzPts val="1040"/>
              <a:buChar char="•"/>
            </a:pPr>
            <a:r>
              <a:rPr lang="en-US"/>
              <a:t>Xếp hàng – một nhóm người tiêu dùng đọc từ máy chủ và mỗi bản ghi sẽ chuyển đến một trong số họ</a:t>
            </a:r>
            <a:endParaRPr/>
          </a:p>
          <a:p>
            <a:pPr indent="-182563" lvl="1" marL="360363" rtl="0" algn="l">
              <a:lnSpc>
                <a:spcPct val="138461"/>
              </a:lnSpc>
              <a:spcBef>
                <a:spcPts val="300"/>
              </a:spcBef>
              <a:spcAft>
                <a:spcPts val="0"/>
              </a:spcAft>
              <a:buClr>
                <a:srgbClr val="262626"/>
              </a:buClr>
              <a:buSzPts val="1040"/>
              <a:buChar char="•"/>
            </a:pPr>
            <a:r>
              <a:rPr lang="en-US"/>
              <a:t>Xuất bản/Đăng ký – Bản ghi được phát tới tất cả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Nhóm tiêu dùng khái quát 2 mô hình này</a:t>
            </a:r>
            <a:endParaRPr/>
          </a:p>
          <a:p>
            <a:pPr indent="-182563" lvl="1" marL="360363" rtl="0" algn="l">
              <a:lnSpc>
                <a:spcPct val="138461"/>
              </a:lnSpc>
              <a:spcBef>
                <a:spcPts val="300"/>
              </a:spcBef>
              <a:spcAft>
                <a:spcPts val="0"/>
              </a:spcAft>
              <a:buClr>
                <a:srgbClr val="262626"/>
              </a:buClr>
              <a:buSzPts val="1040"/>
              <a:buChar char="•"/>
            </a:pPr>
            <a:r>
              <a:rPr lang="en-US"/>
              <a:t>Giống như trong hàng đợi, quá trình xử lý có thể được phân chia giữa các quy trình tiêu dùng trong nhóm tiêu dùng</a:t>
            </a:r>
            <a:endParaRPr/>
          </a:p>
          <a:p>
            <a:pPr indent="-182563" lvl="1" marL="360363" rtl="0" algn="l">
              <a:lnSpc>
                <a:spcPct val="138461"/>
              </a:lnSpc>
              <a:spcBef>
                <a:spcPts val="300"/>
              </a:spcBef>
              <a:spcAft>
                <a:spcPts val="0"/>
              </a:spcAft>
              <a:buClr>
                <a:srgbClr val="262626"/>
              </a:buClr>
              <a:buSzPts val="1040"/>
              <a:buChar char="•"/>
            </a:pPr>
            <a:r>
              <a:rPr lang="en-US"/>
              <a:t>Như với pub/sub, tin nhắn có thể được phát tới các nhóm người tiêu dùng</a:t>
            </a:r>
            <a:endParaRPr/>
          </a:p>
          <a:p>
            <a:pPr indent="-182563" lvl="1" marL="360363" rtl="0" algn="l">
              <a:lnSpc>
                <a:spcPct val="138461"/>
              </a:lnSpc>
              <a:spcBef>
                <a:spcPts val="300"/>
              </a:spcBef>
              <a:spcAft>
                <a:spcPts val="0"/>
              </a:spcAft>
              <a:buClr>
                <a:srgbClr val="262626"/>
              </a:buClr>
              <a:buSzPts val="1040"/>
              <a:buChar char="•"/>
            </a:pPr>
            <a:r>
              <a:rPr lang="en-US"/>
              <a:t>Điều này mang lại cho Kafka những lợi thế của cả hai hệ thống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6"/>
          <p:cNvSpPr txBox="1"/>
          <p:nvPr/>
        </p:nvSpPr>
        <p:spPr>
          <a:xfrm>
            <a:off x="754741" y="3907510"/>
            <a:ext cx="7812000" cy="1466053"/>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--target-dir /some/other/directory</a:t>
            </a:r>
            <a:endParaRPr/>
          </a:p>
        </p:txBody>
      </p:sp>
      <p:sp>
        <p:nvSpPr>
          <p:cNvPr id="342" name="Google Shape;342;p1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343" name="Google Shape;343;p1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Chỉ định vị trí lưu</a:t>
            </a:r>
            <a:endParaRPr/>
          </a:p>
        </p:txBody>
      </p:sp>
      <p:sp>
        <p:nvSpPr>
          <p:cNvPr id="344" name="Google Shape;344;p1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345" name="Google Shape;345;p16"/>
          <p:cNvSpPr txBox="1"/>
          <p:nvPr>
            <p:ph idx="4" type="body"/>
          </p:nvPr>
        </p:nvSpPr>
        <p:spPr>
          <a:xfrm>
            <a:off x="535871" y="2226568"/>
            <a:ext cx="8932129"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Lưu ở vị trí khác với thư mục HDFS mặc định</a:t>
            </a:r>
            <a:endParaRPr/>
          </a:p>
          <a:p>
            <a:pPr indent="-182563" lvl="1" marL="360363" rtl="0" algn="l">
              <a:lnSpc>
                <a:spcPct val="138461"/>
              </a:lnSpc>
              <a:spcBef>
                <a:spcPts val="500"/>
              </a:spcBef>
              <a:spcAft>
                <a:spcPts val="0"/>
              </a:spcAft>
              <a:buClr>
                <a:srgbClr val="262626"/>
              </a:buClr>
              <a:buSzPts val="1040"/>
              <a:buChar char="•"/>
            </a:pPr>
            <a:r>
              <a:rPr lang="en-US"/>
              <a:t>Theo mặc định, dữ liệu bảng được lưu trữ trong thư mục con cùng tên với bảng trong thư mục chính HDFS của người dùng</a:t>
            </a:r>
            <a:endParaRPr/>
          </a:p>
          <a:p>
            <a:pPr indent="-177800" lvl="0" marL="177800" rtl="0" algn="l">
              <a:lnSpc>
                <a:spcPct val="128571"/>
              </a:lnSpc>
              <a:spcBef>
                <a:spcPts val="1000"/>
              </a:spcBef>
              <a:spcAft>
                <a:spcPts val="0"/>
              </a:spcAft>
              <a:buClr>
                <a:srgbClr val="262626"/>
              </a:buClr>
              <a:buSzPts val="1400"/>
              <a:buFont typeface="Arial"/>
              <a:buChar char="•"/>
            </a:pPr>
            <a:r>
              <a:rPr lang="en-US"/>
              <a:t>Chúng ta có thể chỉ định một vị trí thay thế để lưu dữ liệu</a:t>
            </a:r>
            <a:endParaRPr/>
          </a:p>
          <a:p>
            <a:pPr indent="-182563" lvl="1" marL="360363" rtl="0" algn="l">
              <a:lnSpc>
                <a:spcPct val="138461"/>
              </a:lnSpc>
              <a:spcBef>
                <a:spcPts val="500"/>
              </a:spcBef>
              <a:spcAft>
                <a:spcPts val="0"/>
              </a:spcAft>
              <a:buClr>
                <a:srgbClr val="262626"/>
              </a:buClr>
              <a:buSzPts val="1040"/>
              <a:buChar char="•"/>
            </a:pPr>
            <a:r>
              <a:rPr lang="en-US"/>
              <a:t>Sử dụng đối số </a:t>
            </a:r>
            <a:r>
              <a:rPr b="1" lang="en-US"/>
              <a:t>--target-dir</a:t>
            </a:r>
            <a:endParaRPr b="1"/>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0" name="Shape 4170"/>
        <p:cNvGrpSpPr/>
        <p:nvPr/>
      </p:nvGrpSpPr>
      <p:grpSpPr>
        <a:xfrm>
          <a:off x="0" y="0"/>
          <a:ext cx="0" cy="0"/>
          <a:chOff x="0" y="0"/>
          <a:chExt cx="0" cy="0"/>
        </a:xfrm>
      </p:grpSpPr>
      <p:sp>
        <p:nvSpPr>
          <p:cNvPr id="4171" name="Google Shape;4171;p17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172" name="Google Shape;4172;p17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Kafka – Hệ thống nhắn tin (2/2)</a:t>
            </a:r>
            <a:endParaRPr/>
          </a:p>
        </p:txBody>
      </p:sp>
      <p:sp>
        <p:nvSpPr>
          <p:cNvPr id="4173" name="Google Shape;4173;p17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174" name="Google Shape;4174;p17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Ngoài việc có cả thuộc tính queue và pub/sub, mô hình của Kafka cho phép đảm bảo thứ tự mạnh mẽ hơn</a:t>
            </a:r>
            <a:endParaRPr/>
          </a:p>
          <a:p>
            <a:pPr indent="-177800" lvl="0" marL="177800" rtl="0" algn="l">
              <a:lnSpc>
                <a:spcPct val="128571"/>
              </a:lnSpc>
              <a:spcBef>
                <a:spcPts val="1000"/>
              </a:spcBef>
              <a:spcAft>
                <a:spcPts val="0"/>
              </a:spcAft>
              <a:buClr>
                <a:srgbClr val="262626"/>
              </a:buClr>
              <a:buSzPts val="1400"/>
              <a:buFont typeface="Arial"/>
              <a:buChar char="•"/>
            </a:pPr>
            <a:r>
              <a:rPr lang="en-US"/>
              <a:t>Hàng đợi truyền thống giữ lại các bản ghi theo thứ tự,</a:t>
            </a:r>
            <a:endParaRPr/>
          </a:p>
          <a:p>
            <a:pPr indent="-182563" lvl="1" marL="360363" rtl="0" algn="l">
              <a:lnSpc>
                <a:spcPct val="138461"/>
              </a:lnSpc>
              <a:spcBef>
                <a:spcPts val="300"/>
              </a:spcBef>
              <a:spcAft>
                <a:spcPts val="0"/>
              </a:spcAft>
              <a:buClr>
                <a:srgbClr val="262626"/>
              </a:buClr>
              <a:buSzPts val="1040"/>
              <a:buChar char="•"/>
            </a:pPr>
            <a:r>
              <a:rPr lang="en-US"/>
              <a:t>Với quyền truy cập song song và giao tiếp không đồng bộ, thứ tự đó có thể không được bảo toàn</a:t>
            </a:r>
            <a:endParaRPr/>
          </a:p>
          <a:p>
            <a:pPr indent="-177800" lvl="0" marL="177800" rtl="0" algn="l">
              <a:lnSpc>
                <a:spcPct val="128571"/>
              </a:lnSpc>
              <a:spcBef>
                <a:spcPts val="1000"/>
              </a:spcBef>
              <a:spcAft>
                <a:spcPts val="0"/>
              </a:spcAft>
              <a:buClr>
                <a:srgbClr val="262626"/>
              </a:buClr>
              <a:buSzPts val="1400"/>
              <a:buFont typeface="Arial"/>
              <a:buChar char="•"/>
            </a:pPr>
            <a:r>
              <a:rPr lang="en-US"/>
              <a:t>Phân vùng của Kafka khắc phục sự cố này</a:t>
            </a:r>
            <a:endParaRPr/>
          </a:p>
          <a:p>
            <a:pPr indent="-182563" lvl="1" marL="360363" rtl="0" algn="l">
              <a:lnSpc>
                <a:spcPct val="138461"/>
              </a:lnSpc>
              <a:spcBef>
                <a:spcPts val="300"/>
              </a:spcBef>
              <a:spcAft>
                <a:spcPts val="0"/>
              </a:spcAft>
              <a:buClr>
                <a:srgbClr val="262626"/>
              </a:buClr>
              <a:buSzPts val="1040"/>
              <a:buChar char="•"/>
            </a:pPr>
            <a:r>
              <a:rPr lang="en-US"/>
              <a:t>Một chủ đề có thể được chia thành nhiều phân vùng để truy cập song song</a:t>
            </a:r>
            <a:endParaRPr/>
          </a:p>
          <a:p>
            <a:pPr indent="-182563" lvl="1" marL="360363" rtl="0" algn="l">
              <a:lnSpc>
                <a:spcPct val="138461"/>
              </a:lnSpc>
              <a:spcBef>
                <a:spcPts val="300"/>
              </a:spcBef>
              <a:spcAft>
                <a:spcPts val="0"/>
              </a:spcAft>
              <a:buClr>
                <a:srgbClr val="262626"/>
              </a:buClr>
              <a:buSzPts val="1040"/>
              <a:buChar char="•"/>
            </a:pPr>
            <a:r>
              <a:rPr lang="en-US"/>
              <a:t>Trong một nhóm người tiêu dùng, chỉ một quy trình người tiêu dùng có thể truy cập vào một phân vùng cụ thể (người tiêu dùng "độc quyền" để đảm bảo trật tự)</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9" name="Shape 4179"/>
        <p:cNvGrpSpPr/>
        <p:nvPr/>
      </p:nvGrpSpPr>
      <p:grpSpPr>
        <a:xfrm>
          <a:off x="0" y="0"/>
          <a:ext cx="0" cy="0"/>
          <a:chOff x="0" y="0"/>
          <a:chExt cx="0" cy="0"/>
        </a:xfrm>
      </p:grpSpPr>
      <p:sp>
        <p:nvSpPr>
          <p:cNvPr id="4180" name="Google Shape;4180;p17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181" name="Google Shape;4181;p17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Luồng dữ liệu cơ bản điển hình</a:t>
            </a:r>
            <a:endParaRPr/>
          </a:p>
        </p:txBody>
      </p:sp>
      <p:sp>
        <p:nvSpPr>
          <p:cNvPr id="4182" name="Google Shape;4182;p17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183" name="Google Shape;4183;p173"/>
          <p:cNvSpPr txBox="1"/>
          <p:nvPr>
            <p:ph idx="4" type="body"/>
          </p:nvPr>
        </p:nvSpPr>
        <p:spPr>
          <a:xfrm>
            <a:off x="535872" y="2226568"/>
            <a:ext cx="412884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Trước khi giới thiệu Kafka</a:t>
            </a:r>
            <a:endParaRPr/>
          </a:p>
          <a:p>
            <a:pPr indent="-182563" lvl="1" marL="360363" rtl="0" algn="l">
              <a:lnSpc>
                <a:spcPct val="138461"/>
              </a:lnSpc>
              <a:spcBef>
                <a:spcPts val="300"/>
              </a:spcBef>
              <a:spcAft>
                <a:spcPts val="0"/>
              </a:spcAft>
              <a:buClr>
                <a:srgbClr val="262626"/>
              </a:buClr>
              <a:buSzPts val="1040"/>
              <a:buChar char="•"/>
            </a:pPr>
            <a:r>
              <a:rPr lang="en-US"/>
              <a:t>Tăng độ phức tạp của tích hợp dữ liệu (phần cứng, hệ điều hành, lỗi, v.v.)</a:t>
            </a:r>
            <a:endParaRPr/>
          </a:p>
          <a:p>
            <a:pPr indent="-182563" lvl="1" marL="360363" rtl="0" algn="l">
              <a:lnSpc>
                <a:spcPct val="138461"/>
              </a:lnSpc>
              <a:spcBef>
                <a:spcPts val="300"/>
              </a:spcBef>
              <a:spcAft>
                <a:spcPts val="0"/>
              </a:spcAft>
              <a:buClr>
                <a:srgbClr val="262626"/>
              </a:buClr>
              <a:buSzPts val="1040"/>
              <a:buChar char="•"/>
            </a:pPr>
            <a:r>
              <a:rPr lang="en-US"/>
              <a:t>Cấu trúc kết nối đường ống dữ liệu khác nhau</a:t>
            </a:r>
            <a:endParaRPr/>
          </a:p>
          <a:p>
            <a:pPr indent="-182563" lvl="1" marL="360363" rtl="0" algn="l">
              <a:lnSpc>
                <a:spcPct val="138461"/>
              </a:lnSpc>
              <a:spcBef>
                <a:spcPts val="300"/>
              </a:spcBef>
              <a:spcAft>
                <a:spcPts val="0"/>
              </a:spcAft>
              <a:buClr>
                <a:srgbClr val="262626"/>
              </a:buClr>
              <a:buSzPts val="1040"/>
              <a:buChar char="•"/>
            </a:pPr>
            <a:r>
              <a:rPr lang="en-US"/>
              <a:t>Cần nỗ lực lớn để mở rộng</a:t>
            </a:r>
            <a:endParaRPr/>
          </a:p>
          <a:p>
            <a:pPr indent="-177800" lvl="0" marL="177800" rtl="0" algn="l">
              <a:lnSpc>
                <a:spcPct val="128571"/>
              </a:lnSpc>
              <a:spcBef>
                <a:spcPts val="1000"/>
              </a:spcBef>
              <a:spcAft>
                <a:spcPts val="0"/>
              </a:spcAft>
              <a:buClr>
                <a:srgbClr val="262626"/>
              </a:buClr>
              <a:buSzPts val="1400"/>
              <a:buFont typeface="Arial"/>
              <a:buChar char="•"/>
            </a:pPr>
            <a:r>
              <a:rPr lang="en-US"/>
              <a:t>Tuy nhiên, đối với hầu hết các hệ thống, luồng dữ liệu cơ bản phức tạp hơn nhiều và liên quan đến nhiều thứ hơn là chỉ Hadoop</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0" lvl="0" marL="0" rtl="0" algn="l">
              <a:lnSpc>
                <a:spcPct val="128571"/>
              </a:lnSpc>
              <a:spcBef>
                <a:spcPts val="1000"/>
              </a:spcBef>
              <a:spcAft>
                <a:spcPts val="0"/>
              </a:spcAft>
              <a:buClr>
                <a:srgbClr val="262626"/>
              </a:buClr>
              <a:buSzPts val="1400"/>
              <a:buNone/>
            </a:pPr>
            <a:r>
              <a:t/>
            </a:r>
            <a:endParaRPr/>
          </a:p>
        </p:txBody>
      </p:sp>
      <p:cxnSp>
        <p:nvCxnSpPr>
          <p:cNvPr id="4184" name="Google Shape;4184;p173"/>
          <p:cNvCxnSpPr/>
          <p:nvPr/>
        </p:nvCxnSpPr>
        <p:spPr>
          <a:xfrm>
            <a:off x="6266351" y="3500141"/>
            <a:ext cx="1826700" cy="544200"/>
          </a:xfrm>
          <a:prstGeom prst="bentConnector3">
            <a:avLst>
              <a:gd fmla="val 86150" name="adj1"/>
            </a:avLst>
          </a:prstGeom>
          <a:noFill/>
          <a:ln cap="flat" cmpd="sng" w="19050">
            <a:solidFill>
              <a:srgbClr val="C9C9C9"/>
            </a:solidFill>
            <a:prstDash val="solid"/>
            <a:miter lim="800000"/>
            <a:headEnd len="sm" w="sm" type="none"/>
            <a:tailEnd len="med" w="med" type="triangle"/>
          </a:ln>
        </p:spPr>
      </p:cxnSp>
      <p:cxnSp>
        <p:nvCxnSpPr>
          <p:cNvPr id="4185" name="Google Shape;4185;p173"/>
          <p:cNvCxnSpPr/>
          <p:nvPr/>
        </p:nvCxnSpPr>
        <p:spPr>
          <a:xfrm>
            <a:off x="6039420" y="3042483"/>
            <a:ext cx="0" cy="287510"/>
          </a:xfrm>
          <a:prstGeom prst="straightConnector1">
            <a:avLst/>
          </a:prstGeom>
          <a:noFill/>
          <a:ln cap="flat" cmpd="sng" w="19050">
            <a:solidFill>
              <a:srgbClr val="C9C9C9"/>
            </a:solidFill>
            <a:prstDash val="solid"/>
            <a:miter lim="800000"/>
            <a:headEnd len="sm" w="sm" type="none"/>
            <a:tailEnd len="med" w="med" type="triangle"/>
          </a:ln>
        </p:spPr>
      </p:cxnSp>
      <p:cxnSp>
        <p:nvCxnSpPr>
          <p:cNvPr id="4186" name="Google Shape;4186;p173"/>
          <p:cNvCxnSpPr/>
          <p:nvPr/>
        </p:nvCxnSpPr>
        <p:spPr>
          <a:xfrm flipH="1">
            <a:off x="6188681" y="3029771"/>
            <a:ext cx="144144" cy="1679856"/>
          </a:xfrm>
          <a:prstGeom prst="straightConnector1">
            <a:avLst/>
          </a:prstGeom>
          <a:noFill/>
          <a:ln cap="flat" cmpd="sng" w="19050">
            <a:solidFill>
              <a:srgbClr val="C9C9C9"/>
            </a:solidFill>
            <a:prstDash val="solid"/>
            <a:miter lim="800000"/>
            <a:headEnd len="sm" w="sm" type="none"/>
            <a:tailEnd len="med" w="med" type="triangle"/>
          </a:ln>
        </p:spPr>
      </p:cxnSp>
      <p:cxnSp>
        <p:nvCxnSpPr>
          <p:cNvPr id="4187" name="Google Shape;4187;p173"/>
          <p:cNvCxnSpPr/>
          <p:nvPr/>
        </p:nvCxnSpPr>
        <p:spPr>
          <a:xfrm rot="10800000">
            <a:off x="5550604" y="4202484"/>
            <a:ext cx="107816" cy="447781"/>
          </a:xfrm>
          <a:prstGeom prst="straightConnector1">
            <a:avLst/>
          </a:prstGeom>
          <a:noFill/>
          <a:ln cap="flat" cmpd="sng" w="19050">
            <a:solidFill>
              <a:srgbClr val="C9C9C9"/>
            </a:solidFill>
            <a:prstDash val="solid"/>
            <a:miter lim="800000"/>
            <a:headEnd len="sm" w="sm" type="none"/>
            <a:tailEnd len="med" w="med" type="triangle"/>
          </a:ln>
        </p:spPr>
      </p:cxnSp>
      <p:cxnSp>
        <p:nvCxnSpPr>
          <p:cNvPr id="4188" name="Google Shape;4188;p173"/>
          <p:cNvCxnSpPr/>
          <p:nvPr/>
        </p:nvCxnSpPr>
        <p:spPr>
          <a:xfrm>
            <a:off x="6399448" y="4738229"/>
            <a:ext cx="0" cy="916067"/>
          </a:xfrm>
          <a:prstGeom prst="straightConnector1">
            <a:avLst/>
          </a:prstGeom>
          <a:noFill/>
          <a:ln cap="flat" cmpd="sng" w="19050">
            <a:solidFill>
              <a:srgbClr val="C9C9C9"/>
            </a:solidFill>
            <a:prstDash val="solid"/>
            <a:miter lim="800000"/>
            <a:headEnd len="sm" w="sm" type="none"/>
            <a:tailEnd len="med" w="med" type="triangle"/>
          </a:ln>
        </p:spPr>
      </p:cxnSp>
      <p:cxnSp>
        <p:nvCxnSpPr>
          <p:cNvPr id="4189" name="Google Shape;4189;p173"/>
          <p:cNvCxnSpPr/>
          <p:nvPr/>
        </p:nvCxnSpPr>
        <p:spPr>
          <a:xfrm flipH="1" rot="-5400000">
            <a:off x="5825199" y="3807221"/>
            <a:ext cx="2571000" cy="1016100"/>
          </a:xfrm>
          <a:prstGeom prst="bentConnector3">
            <a:avLst>
              <a:gd fmla="val 45306" name="adj1"/>
            </a:avLst>
          </a:prstGeom>
          <a:noFill/>
          <a:ln cap="flat" cmpd="sng" w="19050">
            <a:solidFill>
              <a:srgbClr val="C9C9C9"/>
            </a:solidFill>
            <a:prstDash val="solid"/>
            <a:miter lim="800000"/>
            <a:headEnd len="sm" w="sm" type="none"/>
            <a:tailEnd len="med" w="med" type="triangle"/>
          </a:ln>
        </p:spPr>
      </p:cxnSp>
      <p:cxnSp>
        <p:nvCxnSpPr>
          <p:cNvPr id="4190" name="Google Shape;4190;p173"/>
          <p:cNvCxnSpPr/>
          <p:nvPr/>
        </p:nvCxnSpPr>
        <p:spPr>
          <a:xfrm>
            <a:off x="6767748" y="3042483"/>
            <a:ext cx="1290524" cy="1453317"/>
          </a:xfrm>
          <a:prstGeom prst="straightConnector1">
            <a:avLst/>
          </a:prstGeom>
          <a:noFill/>
          <a:ln cap="flat" cmpd="sng" w="19050">
            <a:solidFill>
              <a:srgbClr val="C9C9C9"/>
            </a:solidFill>
            <a:prstDash val="solid"/>
            <a:miter lim="800000"/>
            <a:headEnd len="sm" w="sm" type="none"/>
            <a:tailEnd len="med" w="med" type="triangle"/>
          </a:ln>
        </p:spPr>
      </p:cxnSp>
      <p:cxnSp>
        <p:nvCxnSpPr>
          <p:cNvPr id="4191" name="Google Shape;4191;p173"/>
          <p:cNvCxnSpPr/>
          <p:nvPr/>
        </p:nvCxnSpPr>
        <p:spPr>
          <a:xfrm>
            <a:off x="6291245" y="3639218"/>
            <a:ext cx="1733700" cy="1522800"/>
          </a:xfrm>
          <a:prstGeom prst="bentConnector3">
            <a:avLst>
              <a:gd fmla="val 50000" name="adj1"/>
            </a:avLst>
          </a:prstGeom>
          <a:noFill/>
          <a:ln cap="flat" cmpd="sng" w="19050">
            <a:solidFill>
              <a:srgbClr val="C9C9C9"/>
            </a:solidFill>
            <a:prstDash val="solid"/>
            <a:miter lim="800000"/>
            <a:headEnd len="sm" w="sm" type="none"/>
            <a:tailEnd len="med" w="med" type="triangle"/>
          </a:ln>
        </p:spPr>
      </p:cxnSp>
      <p:cxnSp>
        <p:nvCxnSpPr>
          <p:cNvPr id="4192" name="Google Shape;4192;p173"/>
          <p:cNvCxnSpPr/>
          <p:nvPr/>
        </p:nvCxnSpPr>
        <p:spPr>
          <a:xfrm>
            <a:off x="5658420" y="4959490"/>
            <a:ext cx="1594687" cy="658834"/>
          </a:xfrm>
          <a:prstGeom prst="straightConnector1">
            <a:avLst/>
          </a:prstGeom>
          <a:noFill/>
          <a:ln cap="flat" cmpd="sng" w="19050">
            <a:solidFill>
              <a:srgbClr val="C9C9C9"/>
            </a:solidFill>
            <a:prstDash val="solid"/>
            <a:miter lim="800000"/>
            <a:headEnd len="sm" w="sm" type="none"/>
            <a:tailEnd len="med" w="med" type="triangle"/>
          </a:ln>
        </p:spPr>
      </p:cxnSp>
      <p:cxnSp>
        <p:nvCxnSpPr>
          <p:cNvPr id="4193" name="Google Shape;4193;p173"/>
          <p:cNvCxnSpPr/>
          <p:nvPr/>
        </p:nvCxnSpPr>
        <p:spPr>
          <a:xfrm flipH="1" rot="10800000">
            <a:off x="6164245" y="4816877"/>
            <a:ext cx="1560142" cy="713"/>
          </a:xfrm>
          <a:prstGeom prst="straightConnector1">
            <a:avLst/>
          </a:prstGeom>
          <a:noFill/>
          <a:ln cap="flat" cmpd="sng" w="19050">
            <a:solidFill>
              <a:srgbClr val="C9C9C9"/>
            </a:solidFill>
            <a:prstDash val="solid"/>
            <a:miter lim="800000"/>
            <a:headEnd len="sm" w="sm" type="none"/>
            <a:tailEnd len="med" w="med" type="triangle"/>
          </a:ln>
        </p:spPr>
      </p:cxnSp>
      <p:cxnSp>
        <p:nvCxnSpPr>
          <p:cNvPr id="4194" name="Google Shape;4194;p173"/>
          <p:cNvCxnSpPr/>
          <p:nvPr/>
        </p:nvCxnSpPr>
        <p:spPr>
          <a:xfrm flipH="1">
            <a:off x="6221529" y="3484606"/>
            <a:ext cx="1789106" cy="1201394"/>
          </a:xfrm>
          <a:prstGeom prst="straightConnector1">
            <a:avLst/>
          </a:prstGeom>
          <a:noFill/>
          <a:ln cap="flat" cmpd="sng" w="19050">
            <a:solidFill>
              <a:srgbClr val="C9C9C9"/>
            </a:solidFill>
            <a:prstDash val="solid"/>
            <a:miter lim="800000"/>
            <a:headEnd len="sm" w="sm" type="none"/>
            <a:tailEnd len="med" w="med" type="triangle"/>
          </a:ln>
        </p:spPr>
      </p:cxnSp>
      <p:cxnSp>
        <p:nvCxnSpPr>
          <p:cNvPr id="4195" name="Google Shape;4195;p173"/>
          <p:cNvCxnSpPr/>
          <p:nvPr/>
        </p:nvCxnSpPr>
        <p:spPr>
          <a:xfrm flipH="1">
            <a:off x="6164245" y="4044214"/>
            <a:ext cx="1928695" cy="773376"/>
          </a:xfrm>
          <a:prstGeom prst="straightConnector1">
            <a:avLst/>
          </a:prstGeom>
          <a:noFill/>
          <a:ln cap="flat" cmpd="sng" w="19050">
            <a:solidFill>
              <a:srgbClr val="C9C9C9"/>
            </a:solidFill>
            <a:prstDash val="solid"/>
            <a:miter lim="800000"/>
            <a:headEnd len="sm" w="sm" type="none"/>
            <a:tailEnd len="med" w="med" type="triangle"/>
          </a:ln>
        </p:spPr>
      </p:cxnSp>
      <p:sp>
        <p:nvSpPr>
          <p:cNvPr id="4196" name="Google Shape;4196;p173"/>
          <p:cNvSpPr/>
          <p:nvPr/>
        </p:nvSpPr>
        <p:spPr>
          <a:xfrm>
            <a:off x="7011200" y="5633134"/>
            <a:ext cx="16465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Đề xuất</a:t>
            </a:r>
            <a:endParaRPr sz="1100">
              <a:solidFill>
                <a:srgbClr val="0043B2"/>
              </a:solidFill>
              <a:latin typeface="Arial"/>
              <a:ea typeface="Arial"/>
              <a:cs typeface="Arial"/>
              <a:sym typeface="Arial"/>
            </a:endParaRPr>
          </a:p>
        </p:txBody>
      </p:sp>
      <p:cxnSp>
        <p:nvCxnSpPr>
          <p:cNvPr id="4197" name="Google Shape;4197;p173"/>
          <p:cNvCxnSpPr/>
          <p:nvPr/>
        </p:nvCxnSpPr>
        <p:spPr>
          <a:xfrm flipH="1" rot="10800000">
            <a:off x="6151798" y="4596329"/>
            <a:ext cx="1953589" cy="208549"/>
          </a:xfrm>
          <a:prstGeom prst="straightConnector1">
            <a:avLst/>
          </a:prstGeom>
          <a:noFill/>
          <a:ln cap="flat" cmpd="sng" w="19050">
            <a:solidFill>
              <a:srgbClr val="C9C9C9"/>
            </a:solidFill>
            <a:prstDash val="solid"/>
            <a:miter lim="800000"/>
            <a:headEnd len="sm" w="sm" type="none"/>
            <a:tailEnd len="med" w="med" type="triangle"/>
          </a:ln>
        </p:spPr>
      </p:cxnSp>
      <p:sp>
        <p:nvSpPr>
          <p:cNvPr id="4198" name="Google Shape;4198;p173"/>
          <p:cNvSpPr/>
          <p:nvPr/>
        </p:nvSpPr>
        <p:spPr>
          <a:xfrm>
            <a:off x="5736286" y="2720546"/>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Các ứng dụng</a:t>
            </a:r>
            <a:endParaRPr sz="1100">
              <a:solidFill>
                <a:srgbClr val="0043B2"/>
              </a:solidFill>
              <a:latin typeface="Arial"/>
              <a:ea typeface="Arial"/>
              <a:cs typeface="Arial"/>
              <a:sym typeface="Arial"/>
            </a:endParaRPr>
          </a:p>
        </p:txBody>
      </p:sp>
      <p:sp>
        <p:nvSpPr>
          <p:cNvPr id="4199" name="Google Shape;4199;p173"/>
          <p:cNvSpPr/>
          <p:nvPr/>
        </p:nvSpPr>
        <p:spPr>
          <a:xfrm>
            <a:off x="8113199" y="4426521"/>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Tìm kiếm</a:t>
            </a:r>
            <a:endParaRPr sz="1100">
              <a:solidFill>
                <a:srgbClr val="0043B2"/>
              </a:solidFill>
              <a:latin typeface="Arial"/>
              <a:ea typeface="Arial"/>
              <a:cs typeface="Arial"/>
              <a:sym typeface="Arial"/>
            </a:endParaRPr>
          </a:p>
        </p:txBody>
      </p:sp>
      <p:sp>
        <p:nvSpPr>
          <p:cNvPr id="4200" name="Google Shape;4200;p173"/>
          <p:cNvSpPr/>
          <p:nvPr/>
        </p:nvSpPr>
        <p:spPr>
          <a:xfrm>
            <a:off x="8092940" y="3895601"/>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DWH</a:t>
            </a:r>
            <a:endParaRPr sz="1100">
              <a:solidFill>
                <a:srgbClr val="0043B2"/>
              </a:solidFill>
              <a:latin typeface="Arial"/>
              <a:ea typeface="Arial"/>
              <a:cs typeface="Arial"/>
              <a:sym typeface="Arial"/>
            </a:endParaRPr>
          </a:p>
        </p:txBody>
      </p:sp>
      <p:sp>
        <p:nvSpPr>
          <p:cNvPr id="4201" name="Google Shape;4201;p173"/>
          <p:cNvSpPr/>
          <p:nvPr/>
        </p:nvSpPr>
        <p:spPr>
          <a:xfrm>
            <a:off x="8024953" y="3343545"/>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Clickstream</a:t>
            </a:r>
            <a:endParaRPr sz="1100">
              <a:solidFill>
                <a:srgbClr val="0043B2"/>
              </a:solidFill>
              <a:latin typeface="Arial"/>
              <a:ea typeface="Arial"/>
              <a:cs typeface="Arial"/>
              <a:sym typeface="Arial"/>
            </a:endParaRPr>
          </a:p>
        </p:txBody>
      </p:sp>
      <p:sp>
        <p:nvSpPr>
          <p:cNvPr id="4202" name="Google Shape;4202;p173"/>
          <p:cNvSpPr/>
          <p:nvPr/>
        </p:nvSpPr>
        <p:spPr>
          <a:xfrm>
            <a:off x="7333513" y="2738216"/>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Chỉ số Ops</a:t>
            </a:r>
            <a:endParaRPr sz="1100">
              <a:solidFill>
                <a:srgbClr val="0043B2"/>
              </a:solidFill>
              <a:latin typeface="Arial"/>
              <a:ea typeface="Arial"/>
              <a:cs typeface="Arial"/>
              <a:sym typeface="Arial"/>
            </a:endParaRPr>
          </a:p>
        </p:txBody>
      </p:sp>
      <p:sp>
        <p:nvSpPr>
          <p:cNvPr id="4203" name="Google Shape;4203;p173"/>
          <p:cNvSpPr/>
          <p:nvPr/>
        </p:nvSpPr>
        <p:spPr>
          <a:xfrm>
            <a:off x="4860692" y="3905016"/>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Fraud</a:t>
            </a:r>
            <a:endParaRPr sz="1100">
              <a:solidFill>
                <a:srgbClr val="0043B2"/>
              </a:solidFill>
              <a:latin typeface="Arial"/>
              <a:ea typeface="Arial"/>
              <a:cs typeface="Arial"/>
              <a:sym typeface="Arial"/>
            </a:endParaRPr>
          </a:p>
        </p:txBody>
      </p:sp>
      <p:sp>
        <p:nvSpPr>
          <p:cNvPr id="4204" name="Google Shape;4204;p173"/>
          <p:cNvSpPr/>
          <p:nvPr/>
        </p:nvSpPr>
        <p:spPr>
          <a:xfrm>
            <a:off x="4950908" y="4656622"/>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Hadoop</a:t>
            </a:r>
            <a:endParaRPr/>
          </a:p>
        </p:txBody>
      </p:sp>
      <p:sp>
        <p:nvSpPr>
          <p:cNvPr id="4205" name="Google Shape;4205;p173"/>
          <p:cNvSpPr/>
          <p:nvPr/>
        </p:nvSpPr>
        <p:spPr>
          <a:xfrm>
            <a:off x="8101863" y="5021777"/>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Giám sát</a:t>
            </a:r>
            <a:endParaRPr sz="1100">
              <a:solidFill>
                <a:srgbClr val="0043B2"/>
              </a:solidFill>
              <a:latin typeface="Arial"/>
              <a:ea typeface="Arial"/>
              <a:cs typeface="Arial"/>
              <a:sym typeface="Arial"/>
            </a:endParaRPr>
          </a:p>
        </p:txBody>
      </p:sp>
      <p:sp>
        <p:nvSpPr>
          <p:cNvPr id="4206" name="Google Shape;4206;p173"/>
          <p:cNvSpPr/>
          <p:nvPr/>
        </p:nvSpPr>
        <p:spPr>
          <a:xfrm>
            <a:off x="5067675" y="3344747"/>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OLTP DB</a:t>
            </a:r>
            <a:endParaRPr sz="1100">
              <a:solidFill>
                <a:srgbClr val="0043B2"/>
              </a:solidFill>
              <a:latin typeface="Arial"/>
              <a:ea typeface="Arial"/>
              <a:cs typeface="Arial"/>
              <a:sym typeface="Arial"/>
            </a:endParaRPr>
          </a:p>
        </p:txBody>
      </p:sp>
      <p:sp>
        <p:nvSpPr>
          <p:cNvPr id="4207" name="Google Shape;4207;p173"/>
          <p:cNvSpPr/>
          <p:nvPr/>
        </p:nvSpPr>
        <p:spPr>
          <a:xfrm>
            <a:off x="5734720" y="5661930"/>
            <a:ext cx="1193078"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Bảo mật</a:t>
            </a:r>
            <a:endParaRPr sz="1100">
              <a:solidFill>
                <a:srgbClr val="0043B2"/>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2" name="Shape 4212"/>
        <p:cNvGrpSpPr/>
        <p:nvPr/>
      </p:nvGrpSpPr>
      <p:grpSpPr>
        <a:xfrm>
          <a:off x="0" y="0"/>
          <a:ext cx="0" cy="0"/>
          <a:chOff x="0" y="0"/>
          <a:chExt cx="0" cy="0"/>
        </a:xfrm>
      </p:grpSpPr>
      <p:sp>
        <p:nvSpPr>
          <p:cNvPr id="4213" name="Google Shape;4213;p17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214" name="Google Shape;4214;p174"/>
          <p:cNvSpPr txBox="1"/>
          <p:nvPr>
            <p:ph idx="2" type="body"/>
          </p:nvPr>
        </p:nvSpPr>
        <p:spPr>
          <a:xfrm>
            <a:off x="535872" y="1523052"/>
            <a:ext cx="9077360"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900"/>
              <a:buNone/>
            </a:pPr>
            <a:r>
              <a:rPr lang="en-US" sz="2900"/>
              <a:t>Luồng dữ liệu cơ bản điển hình sử dụng Kafka</a:t>
            </a:r>
            <a:endParaRPr sz="2900"/>
          </a:p>
        </p:txBody>
      </p:sp>
      <p:sp>
        <p:nvSpPr>
          <p:cNvPr id="4215" name="Google Shape;4215;p17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216" name="Google Shape;4216;p17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Sau khi giới thiệu Kafka</a:t>
            </a:r>
            <a:endParaRPr/>
          </a:p>
          <a:p>
            <a:pPr indent="-182563" lvl="1" marL="360363" rtl="0" algn="l">
              <a:lnSpc>
                <a:spcPct val="138461"/>
              </a:lnSpc>
              <a:spcBef>
                <a:spcPts val="300"/>
              </a:spcBef>
              <a:spcAft>
                <a:spcPts val="0"/>
              </a:spcAft>
              <a:buClr>
                <a:srgbClr val="262626"/>
              </a:buClr>
              <a:buSzPts val="1040"/>
              <a:buChar char="•"/>
            </a:pPr>
            <a:r>
              <a:rPr lang="en-US"/>
              <a:t>Tách nhà xuất bản và người đăng ký cho tin nhắn</a:t>
            </a:r>
            <a:endParaRPr/>
          </a:p>
          <a:p>
            <a:pPr indent="-182563" lvl="1" marL="360363" rtl="0" algn="l">
              <a:lnSpc>
                <a:spcPct val="138461"/>
              </a:lnSpc>
              <a:spcBef>
                <a:spcPts val="300"/>
              </a:spcBef>
              <a:spcAft>
                <a:spcPts val="0"/>
              </a:spcAft>
              <a:buClr>
                <a:srgbClr val="262626"/>
              </a:buClr>
              <a:buSzPts val="1040"/>
              <a:buChar char="•"/>
            </a:pPr>
            <a:r>
              <a:rPr lang="en-US"/>
              <a:t>Tổ chức theo chủ đề để giao tiếp với nhau</a:t>
            </a:r>
            <a:endParaRPr/>
          </a:p>
        </p:txBody>
      </p:sp>
      <p:grpSp>
        <p:nvGrpSpPr>
          <p:cNvPr id="4217" name="Google Shape;4217;p174"/>
          <p:cNvGrpSpPr/>
          <p:nvPr/>
        </p:nvGrpSpPr>
        <p:grpSpPr>
          <a:xfrm>
            <a:off x="2549147" y="3608771"/>
            <a:ext cx="4796120" cy="2408299"/>
            <a:chOff x="2549147" y="3608771"/>
            <a:chExt cx="4796120" cy="2408299"/>
          </a:xfrm>
        </p:grpSpPr>
        <p:sp>
          <p:nvSpPr>
            <p:cNvPr id="4218" name="Google Shape;4218;p174"/>
            <p:cNvSpPr/>
            <p:nvPr/>
          </p:nvSpPr>
          <p:spPr>
            <a:xfrm>
              <a:off x="4409796" y="4472510"/>
              <a:ext cx="949326" cy="653236"/>
            </a:xfrm>
            <a:prstGeom prst="roundRect">
              <a:avLst>
                <a:gd fmla="val 15938" name="adj"/>
              </a:avLst>
            </a:prstGeom>
            <a:solidFill>
              <a:srgbClr val="0041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Kafka</a:t>
              </a:r>
              <a:endParaRPr b="0" i="0" sz="1400" u="none" cap="none" strike="noStrike">
                <a:solidFill>
                  <a:srgbClr val="FFFFFF"/>
                </a:solidFill>
                <a:latin typeface="Arial"/>
                <a:ea typeface="Arial"/>
                <a:cs typeface="Arial"/>
                <a:sym typeface="Arial"/>
              </a:endParaRPr>
            </a:p>
          </p:txBody>
        </p:sp>
        <p:grpSp>
          <p:nvGrpSpPr>
            <p:cNvPr id="4219" name="Google Shape;4219;p174"/>
            <p:cNvGrpSpPr/>
            <p:nvPr/>
          </p:nvGrpSpPr>
          <p:grpSpPr>
            <a:xfrm>
              <a:off x="3493155" y="3963977"/>
              <a:ext cx="920730" cy="1624924"/>
              <a:chOff x="3394095" y="3963977"/>
              <a:chExt cx="920730" cy="1624924"/>
            </a:xfrm>
          </p:grpSpPr>
          <p:cxnSp>
            <p:nvCxnSpPr>
              <p:cNvPr id="4220" name="Google Shape;4220;p174"/>
              <p:cNvCxnSpPr/>
              <p:nvPr/>
            </p:nvCxnSpPr>
            <p:spPr>
              <a:xfrm>
                <a:off x="3404731" y="3963977"/>
                <a:ext cx="12700" cy="1624924"/>
              </a:xfrm>
              <a:prstGeom prst="bentConnector3">
                <a:avLst>
                  <a:gd fmla="val 1020000" name="adj1"/>
                </a:avLst>
              </a:prstGeom>
              <a:noFill/>
              <a:ln cap="flat" cmpd="sng" w="12700">
                <a:solidFill>
                  <a:srgbClr val="0043B2"/>
                </a:solidFill>
                <a:prstDash val="solid"/>
                <a:miter lim="800000"/>
                <a:headEnd len="sm" w="sm" type="none"/>
                <a:tailEnd len="sm" w="sm" type="none"/>
              </a:ln>
            </p:spPr>
          </p:cxnSp>
          <p:cxnSp>
            <p:nvCxnSpPr>
              <p:cNvPr id="4221" name="Google Shape;4221;p174"/>
              <p:cNvCxnSpPr/>
              <p:nvPr/>
            </p:nvCxnSpPr>
            <p:spPr>
              <a:xfrm>
                <a:off x="3394095" y="4542737"/>
                <a:ext cx="10636" cy="526886"/>
              </a:xfrm>
              <a:prstGeom prst="bentConnector3">
                <a:avLst>
                  <a:gd fmla="val 1317939" name="adj1"/>
                </a:avLst>
              </a:prstGeom>
              <a:noFill/>
              <a:ln cap="flat" cmpd="sng" w="12700">
                <a:solidFill>
                  <a:srgbClr val="0043B2"/>
                </a:solidFill>
                <a:prstDash val="solid"/>
                <a:miter lim="800000"/>
                <a:headEnd len="sm" w="sm" type="none"/>
                <a:tailEnd len="sm" w="sm" type="none"/>
              </a:ln>
            </p:spPr>
          </p:cxnSp>
          <p:cxnSp>
            <p:nvCxnSpPr>
              <p:cNvPr id="4222" name="Google Shape;4222;p174"/>
              <p:cNvCxnSpPr/>
              <p:nvPr/>
            </p:nvCxnSpPr>
            <p:spPr>
              <a:xfrm>
                <a:off x="3614738" y="4816521"/>
                <a:ext cx="700087" cy="0"/>
              </a:xfrm>
              <a:prstGeom prst="straightConnector1">
                <a:avLst/>
              </a:prstGeom>
              <a:noFill/>
              <a:ln cap="flat" cmpd="sng" w="12700">
                <a:solidFill>
                  <a:srgbClr val="0043B2"/>
                </a:solidFill>
                <a:prstDash val="solid"/>
                <a:miter lim="800000"/>
                <a:headEnd len="sm" w="sm" type="none"/>
                <a:tailEnd len="med" w="med" type="triangle"/>
              </a:ln>
            </p:spPr>
          </p:cxnSp>
        </p:grpSp>
        <p:grpSp>
          <p:nvGrpSpPr>
            <p:cNvPr id="4223" name="Google Shape;4223;p174"/>
            <p:cNvGrpSpPr/>
            <p:nvPr/>
          </p:nvGrpSpPr>
          <p:grpSpPr>
            <a:xfrm>
              <a:off x="5359122" y="3768297"/>
              <a:ext cx="985221" cy="2075766"/>
              <a:chOff x="5359122" y="3768297"/>
              <a:chExt cx="985221" cy="2075766"/>
            </a:xfrm>
          </p:grpSpPr>
          <p:grpSp>
            <p:nvGrpSpPr>
              <p:cNvPr id="4224" name="Google Shape;4224;p174"/>
              <p:cNvGrpSpPr/>
              <p:nvPr/>
            </p:nvGrpSpPr>
            <p:grpSpPr>
              <a:xfrm>
                <a:off x="6332366" y="3768297"/>
                <a:ext cx="11977" cy="2075766"/>
                <a:chOff x="6456193" y="3709865"/>
                <a:chExt cx="11977" cy="2075766"/>
              </a:xfrm>
            </p:grpSpPr>
            <p:cxnSp>
              <p:nvCxnSpPr>
                <p:cNvPr id="4225" name="Google Shape;4225;p174"/>
                <p:cNvCxnSpPr/>
                <p:nvPr/>
              </p:nvCxnSpPr>
              <p:spPr>
                <a:xfrm flipH="1">
                  <a:off x="6456195" y="3709865"/>
                  <a:ext cx="11975" cy="2075766"/>
                </a:xfrm>
                <a:prstGeom prst="bentConnector3">
                  <a:avLst>
                    <a:gd fmla="val 974931" name="adj1"/>
                  </a:avLst>
                </a:prstGeom>
                <a:noFill/>
                <a:ln cap="flat" cmpd="sng" w="12700">
                  <a:solidFill>
                    <a:srgbClr val="0043B2"/>
                  </a:solidFill>
                  <a:prstDash val="solid"/>
                  <a:miter lim="800000"/>
                  <a:headEnd len="med" w="med" type="triangle"/>
                  <a:tailEnd len="med" w="med" type="triangle"/>
                </a:ln>
              </p:spPr>
            </p:cxnSp>
            <p:cxnSp>
              <p:nvCxnSpPr>
                <p:cNvPr id="4226" name="Google Shape;4226;p174"/>
                <p:cNvCxnSpPr/>
                <p:nvPr/>
              </p:nvCxnSpPr>
              <p:spPr>
                <a:xfrm flipH="1">
                  <a:off x="6456195" y="4139965"/>
                  <a:ext cx="11975" cy="1243355"/>
                </a:xfrm>
                <a:prstGeom prst="bentConnector3">
                  <a:avLst>
                    <a:gd fmla="val 974931" name="adj1"/>
                  </a:avLst>
                </a:prstGeom>
                <a:noFill/>
                <a:ln cap="flat" cmpd="sng" w="12700">
                  <a:solidFill>
                    <a:srgbClr val="0043B2"/>
                  </a:solidFill>
                  <a:prstDash val="solid"/>
                  <a:miter lim="800000"/>
                  <a:headEnd len="med" w="med" type="triangle"/>
                  <a:tailEnd len="med" w="med" type="triangle"/>
                </a:ln>
              </p:spPr>
            </p:cxnSp>
            <p:cxnSp>
              <p:nvCxnSpPr>
                <p:cNvPr id="4227" name="Google Shape;4227;p174"/>
                <p:cNvCxnSpPr/>
                <p:nvPr/>
              </p:nvCxnSpPr>
              <p:spPr>
                <a:xfrm>
                  <a:off x="6456193" y="4549200"/>
                  <a:ext cx="11975" cy="434646"/>
                </a:xfrm>
                <a:prstGeom prst="bentConnector3">
                  <a:avLst>
                    <a:gd fmla="val -874931" name="adj1"/>
                  </a:avLst>
                </a:prstGeom>
                <a:noFill/>
                <a:ln cap="flat" cmpd="sng" w="12700">
                  <a:solidFill>
                    <a:srgbClr val="0043B2"/>
                  </a:solidFill>
                  <a:prstDash val="solid"/>
                  <a:miter lim="800000"/>
                  <a:headEnd len="med" w="med" type="triangle"/>
                  <a:tailEnd len="med" w="med" type="triangle"/>
                </a:ln>
              </p:spPr>
            </p:cxnSp>
          </p:grpSp>
          <p:cxnSp>
            <p:nvCxnSpPr>
              <p:cNvPr id="4228" name="Google Shape;4228;p174"/>
              <p:cNvCxnSpPr>
                <a:stCxn id="4218" idx="3"/>
              </p:cNvCxnSpPr>
              <p:nvPr/>
            </p:nvCxnSpPr>
            <p:spPr>
              <a:xfrm>
                <a:off x="5359122" y="4799128"/>
                <a:ext cx="751200" cy="0"/>
              </a:xfrm>
              <a:prstGeom prst="straightConnector1">
                <a:avLst/>
              </a:prstGeom>
              <a:noFill/>
              <a:ln cap="flat" cmpd="sng" w="12700">
                <a:solidFill>
                  <a:srgbClr val="0043B2"/>
                </a:solidFill>
                <a:prstDash val="solid"/>
                <a:miter lim="800000"/>
                <a:headEnd len="sm" w="sm" type="none"/>
                <a:tailEnd len="sm" w="sm" type="none"/>
              </a:ln>
            </p:spPr>
          </p:cxnSp>
        </p:grpSp>
        <p:sp>
          <p:nvSpPr>
            <p:cNvPr id="4229" name="Google Shape;4229;p174"/>
            <p:cNvSpPr/>
            <p:nvPr/>
          </p:nvSpPr>
          <p:spPr>
            <a:xfrm>
              <a:off x="6395941" y="3608771"/>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Fraud</a:t>
              </a:r>
              <a:endParaRPr sz="1100">
                <a:solidFill>
                  <a:srgbClr val="0043B2"/>
                </a:solidFill>
                <a:latin typeface="Arial"/>
                <a:ea typeface="Arial"/>
                <a:cs typeface="Arial"/>
                <a:sym typeface="Arial"/>
              </a:endParaRPr>
            </a:p>
          </p:txBody>
        </p:sp>
        <p:sp>
          <p:nvSpPr>
            <p:cNvPr id="4230" name="Google Shape;4230;p174"/>
            <p:cNvSpPr/>
            <p:nvPr/>
          </p:nvSpPr>
          <p:spPr>
            <a:xfrm>
              <a:off x="6395941" y="5288031"/>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Giám sát</a:t>
              </a:r>
              <a:endParaRPr sz="1100">
                <a:solidFill>
                  <a:srgbClr val="0043B2"/>
                </a:solidFill>
                <a:latin typeface="Arial"/>
                <a:ea typeface="Arial"/>
                <a:cs typeface="Arial"/>
                <a:sym typeface="Arial"/>
              </a:endParaRPr>
            </a:p>
          </p:txBody>
        </p:sp>
        <p:sp>
          <p:nvSpPr>
            <p:cNvPr id="4231" name="Google Shape;4231;p174"/>
            <p:cNvSpPr/>
            <p:nvPr/>
          </p:nvSpPr>
          <p:spPr>
            <a:xfrm>
              <a:off x="6395941" y="4448401"/>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Hadoop</a:t>
              </a:r>
              <a:endParaRPr sz="1100">
                <a:solidFill>
                  <a:srgbClr val="0043B2"/>
                </a:solidFill>
                <a:latin typeface="Arial"/>
                <a:ea typeface="Arial"/>
                <a:cs typeface="Arial"/>
                <a:sym typeface="Arial"/>
              </a:endParaRPr>
            </a:p>
          </p:txBody>
        </p:sp>
        <p:sp>
          <p:nvSpPr>
            <p:cNvPr id="4232" name="Google Shape;4232;p174"/>
            <p:cNvSpPr/>
            <p:nvPr/>
          </p:nvSpPr>
          <p:spPr>
            <a:xfrm>
              <a:off x="6395941" y="4868216"/>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Tìm kiếm</a:t>
              </a:r>
              <a:endParaRPr sz="1100">
                <a:solidFill>
                  <a:srgbClr val="0043B2"/>
                </a:solidFill>
                <a:latin typeface="Arial"/>
                <a:ea typeface="Arial"/>
                <a:cs typeface="Arial"/>
                <a:sym typeface="Arial"/>
              </a:endParaRPr>
            </a:p>
          </p:txBody>
        </p:sp>
        <p:sp>
          <p:nvSpPr>
            <p:cNvPr id="4233" name="Google Shape;4233;p174"/>
            <p:cNvSpPr/>
            <p:nvPr/>
          </p:nvSpPr>
          <p:spPr>
            <a:xfrm>
              <a:off x="6395941" y="4028586"/>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Bảo mật</a:t>
              </a:r>
              <a:endParaRPr sz="1100">
                <a:solidFill>
                  <a:srgbClr val="0043B2"/>
                </a:solidFill>
                <a:latin typeface="Arial"/>
                <a:ea typeface="Arial"/>
                <a:cs typeface="Arial"/>
                <a:sym typeface="Arial"/>
              </a:endParaRPr>
            </a:p>
          </p:txBody>
        </p:sp>
        <p:sp>
          <p:nvSpPr>
            <p:cNvPr id="4234" name="Google Shape;4234;p174"/>
            <p:cNvSpPr/>
            <p:nvPr/>
          </p:nvSpPr>
          <p:spPr>
            <a:xfrm>
              <a:off x="6395941" y="5707845"/>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DWH</a:t>
              </a:r>
              <a:endParaRPr sz="1100">
                <a:solidFill>
                  <a:srgbClr val="0043B2"/>
                </a:solidFill>
                <a:latin typeface="Arial"/>
                <a:ea typeface="Arial"/>
                <a:cs typeface="Arial"/>
                <a:sym typeface="Arial"/>
              </a:endParaRPr>
            </a:p>
          </p:txBody>
        </p:sp>
        <p:sp>
          <p:nvSpPr>
            <p:cNvPr id="4235" name="Google Shape;4235;p174"/>
            <p:cNvSpPr/>
            <p:nvPr/>
          </p:nvSpPr>
          <p:spPr>
            <a:xfrm>
              <a:off x="2549147" y="3830740"/>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Nguồn 1</a:t>
              </a:r>
              <a:endParaRPr sz="1100">
                <a:solidFill>
                  <a:srgbClr val="0043B2"/>
                </a:solidFill>
                <a:latin typeface="Arial"/>
                <a:ea typeface="Arial"/>
                <a:cs typeface="Arial"/>
                <a:sym typeface="Arial"/>
              </a:endParaRPr>
            </a:p>
          </p:txBody>
        </p:sp>
        <p:sp>
          <p:nvSpPr>
            <p:cNvPr id="4236" name="Google Shape;4236;p174"/>
            <p:cNvSpPr/>
            <p:nvPr/>
          </p:nvSpPr>
          <p:spPr>
            <a:xfrm>
              <a:off x="2549147" y="4367744"/>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Nguồn 2</a:t>
              </a:r>
              <a:endParaRPr sz="1100">
                <a:solidFill>
                  <a:srgbClr val="0043B2"/>
                </a:solidFill>
                <a:latin typeface="Arial"/>
                <a:ea typeface="Arial"/>
                <a:cs typeface="Arial"/>
                <a:sym typeface="Arial"/>
              </a:endParaRPr>
            </a:p>
          </p:txBody>
        </p:sp>
        <p:sp>
          <p:nvSpPr>
            <p:cNvPr id="4237" name="Google Shape;4237;p174"/>
            <p:cNvSpPr/>
            <p:nvPr/>
          </p:nvSpPr>
          <p:spPr>
            <a:xfrm>
              <a:off x="2549147" y="4904748"/>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Nguồn 3</a:t>
              </a:r>
              <a:endParaRPr sz="1100">
                <a:solidFill>
                  <a:srgbClr val="0043B2"/>
                </a:solidFill>
                <a:latin typeface="Arial"/>
                <a:ea typeface="Arial"/>
                <a:cs typeface="Arial"/>
                <a:sym typeface="Arial"/>
              </a:endParaRPr>
            </a:p>
          </p:txBody>
        </p:sp>
        <p:sp>
          <p:nvSpPr>
            <p:cNvPr id="4238" name="Google Shape;4238;p174"/>
            <p:cNvSpPr/>
            <p:nvPr/>
          </p:nvSpPr>
          <p:spPr>
            <a:xfrm>
              <a:off x="2549147" y="5441753"/>
              <a:ext cx="94932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Nguồn 4</a:t>
              </a:r>
              <a:endParaRPr sz="1100">
                <a:solidFill>
                  <a:srgbClr val="0043B2"/>
                </a:solidFill>
                <a:latin typeface="Arial"/>
                <a:ea typeface="Arial"/>
                <a:cs typeface="Arial"/>
                <a:sym typeface="Arial"/>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3" name="Shape 4243"/>
        <p:cNvGrpSpPr/>
        <p:nvPr/>
      </p:nvGrpSpPr>
      <p:grpSpPr>
        <a:xfrm>
          <a:off x="0" y="0"/>
          <a:ext cx="0" cy="0"/>
          <a:chOff x="0" y="0"/>
          <a:chExt cx="0" cy="0"/>
        </a:xfrm>
      </p:grpSpPr>
      <p:sp>
        <p:nvSpPr>
          <p:cNvPr id="4244" name="Google Shape;4244;p17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245" name="Google Shape;4245;p17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Kafka là gì?</a:t>
            </a:r>
            <a:endParaRPr/>
          </a:p>
        </p:txBody>
      </p:sp>
      <p:sp>
        <p:nvSpPr>
          <p:cNvPr id="4246" name="Google Shape;4246;p17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sp>
        <p:nvSpPr>
          <p:cNvPr id="4252" name="Google Shape;4252;p17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253" name="Google Shape;4253;p176"/>
          <p:cNvSpPr txBox="1"/>
          <p:nvPr>
            <p:ph idx="2" type="body"/>
          </p:nvPr>
        </p:nvSpPr>
        <p:spPr>
          <a:xfrm>
            <a:off x="535872" y="1523052"/>
            <a:ext cx="8932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900"/>
              <a:buNone/>
            </a:pPr>
            <a:r>
              <a:rPr lang="en-US" sz="2900"/>
              <a:t>Tại sao Kafka phù hợp với đường ống dữ liệu?</a:t>
            </a:r>
            <a:endParaRPr sz="2900"/>
          </a:p>
        </p:txBody>
      </p:sp>
      <p:sp>
        <p:nvSpPr>
          <p:cNvPr id="4254" name="Google Shape;4254;p17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255" name="Google Shape;4255;p176"/>
          <p:cNvSpPr/>
          <p:nvPr/>
        </p:nvSpPr>
        <p:spPr>
          <a:xfrm>
            <a:off x="6179652" y="4926602"/>
            <a:ext cx="2945298" cy="598216"/>
          </a:xfrm>
          <a:prstGeom prst="rect">
            <a:avLst/>
          </a:prstGeom>
          <a:noFill/>
          <a:ln>
            <a:noFill/>
          </a:ln>
        </p:spPr>
        <p:txBody>
          <a:bodyPr anchorCtr="0" anchor="t" bIns="0" lIns="0" spcFirstLastPara="1" rIns="0" wrap="square" tIns="0">
            <a:noAutofit/>
          </a:bodyPr>
          <a:lstStyle/>
          <a:p>
            <a:pPr indent="-171450" lvl="1" marL="171450" marR="0" rtl="0" algn="l">
              <a:lnSpc>
                <a:spcPct val="90000"/>
              </a:lnSpc>
              <a:spcBef>
                <a:spcPts val="0"/>
              </a:spcBef>
              <a:spcAft>
                <a:spcPts val="0"/>
              </a:spcAft>
              <a:buClr>
                <a:srgbClr val="1F45BC"/>
              </a:buClr>
              <a:buSzPts val="1400"/>
              <a:buFont typeface="Arial"/>
              <a:buChar char="‣"/>
            </a:pPr>
            <a:r>
              <a:rPr b="0" i="0" lang="en-US" sz="1400" u="none" cap="none" strike="noStrike">
                <a:solidFill>
                  <a:srgbClr val="262626"/>
                </a:solidFill>
                <a:latin typeface="Arial"/>
                <a:ea typeface="Arial"/>
                <a:cs typeface="Arial"/>
                <a:sym typeface="Arial"/>
              </a:rPr>
              <a:t>Lưu trữ các luồng dữ liệu một cách an toàn trong một cụm phân tán, bền bỉ và có khả năng chịu lỗi</a:t>
            </a:r>
            <a:endParaRPr b="0" i="0" sz="1400" u="none" cap="none" strike="noStrike">
              <a:solidFill>
                <a:srgbClr val="262626"/>
              </a:solidFill>
              <a:latin typeface="Arial"/>
              <a:ea typeface="Arial"/>
              <a:cs typeface="Arial"/>
              <a:sym typeface="Arial"/>
            </a:endParaRPr>
          </a:p>
        </p:txBody>
      </p:sp>
      <p:sp>
        <p:nvSpPr>
          <p:cNvPr id="4256" name="Google Shape;4256;p176"/>
          <p:cNvSpPr/>
          <p:nvPr/>
        </p:nvSpPr>
        <p:spPr>
          <a:xfrm>
            <a:off x="880659" y="4782219"/>
            <a:ext cx="2372930" cy="573252"/>
          </a:xfrm>
          <a:prstGeom prst="rect">
            <a:avLst/>
          </a:prstGeom>
          <a:noFill/>
          <a:ln>
            <a:noFill/>
          </a:ln>
        </p:spPr>
        <p:txBody>
          <a:bodyPr anchorCtr="0" anchor="t" bIns="0" lIns="0" spcFirstLastPara="1" rIns="0" wrap="square" tIns="0">
            <a:noAutofit/>
          </a:bodyPr>
          <a:lstStyle/>
          <a:p>
            <a:pPr indent="-171450" lvl="1" marL="171450" marR="0" rtl="0" algn="l">
              <a:lnSpc>
                <a:spcPct val="90000"/>
              </a:lnSpc>
              <a:spcBef>
                <a:spcPts val="0"/>
              </a:spcBef>
              <a:spcAft>
                <a:spcPts val="0"/>
              </a:spcAft>
              <a:buClr>
                <a:srgbClr val="1F45BC"/>
              </a:buClr>
              <a:buSzPts val="1400"/>
              <a:buFont typeface="Arial"/>
              <a:buChar char="‣"/>
            </a:pPr>
            <a:r>
              <a:rPr b="0" i="0" lang="en-US" sz="1400" u="none" cap="none" strike="noStrike">
                <a:solidFill>
                  <a:srgbClr val="262626"/>
                </a:solidFill>
                <a:latin typeface="Arial"/>
                <a:ea typeface="Arial"/>
                <a:cs typeface="Arial"/>
                <a:sym typeface="Arial"/>
              </a:rPr>
              <a:t>Hàng trăm nghìn tin nhắn mỗi giây</a:t>
            </a:r>
            <a:endParaRPr b="0" i="0" sz="1400" u="none" cap="none" strike="noStrike">
              <a:solidFill>
                <a:srgbClr val="262626"/>
              </a:solidFill>
              <a:latin typeface="Arial"/>
              <a:ea typeface="Arial"/>
              <a:cs typeface="Arial"/>
              <a:sym typeface="Arial"/>
            </a:endParaRPr>
          </a:p>
          <a:p>
            <a:pPr indent="-171450" lvl="1" marL="171450" marR="0" rtl="0" algn="l">
              <a:lnSpc>
                <a:spcPct val="90000"/>
              </a:lnSpc>
              <a:spcBef>
                <a:spcPts val="210"/>
              </a:spcBef>
              <a:spcAft>
                <a:spcPts val="0"/>
              </a:spcAft>
              <a:buClr>
                <a:srgbClr val="1F45BC"/>
              </a:buClr>
              <a:buSzPts val="1400"/>
              <a:buFont typeface="Arial"/>
              <a:buChar char="‣"/>
            </a:pPr>
            <a:r>
              <a:rPr b="0" i="0" lang="en-US" sz="1400" u="none" cap="none" strike="noStrike">
                <a:solidFill>
                  <a:srgbClr val="262626"/>
                </a:solidFill>
                <a:latin typeface="Arial"/>
                <a:ea typeface="Arial"/>
                <a:cs typeface="Arial"/>
                <a:sym typeface="Arial"/>
              </a:rPr>
              <a:t>  Truyền dữ liệu tính bằng mili giây</a:t>
            </a:r>
            <a:endParaRPr b="0" i="0" sz="1400" u="none" cap="none" strike="noStrike">
              <a:solidFill>
                <a:srgbClr val="262626"/>
              </a:solidFill>
              <a:latin typeface="Arial"/>
              <a:ea typeface="Arial"/>
              <a:cs typeface="Arial"/>
              <a:sym typeface="Arial"/>
            </a:endParaRPr>
          </a:p>
        </p:txBody>
      </p:sp>
      <p:sp>
        <p:nvSpPr>
          <p:cNvPr id="4257" name="Google Shape;4257;p176"/>
          <p:cNvSpPr/>
          <p:nvPr/>
        </p:nvSpPr>
        <p:spPr>
          <a:xfrm>
            <a:off x="6153678" y="2762936"/>
            <a:ext cx="2408405" cy="432000"/>
          </a:xfrm>
          <a:prstGeom prst="rect">
            <a:avLst/>
          </a:prstGeom>
          <a:noFill/>
          <a:ln>
            <a:noFill/>
          </a:ln>
        </p:spPr>
        <p:txBody>
          <a:bodyPr anchorCtr="0" anchor="t" bIns="0" lIns="0" spcFirstLastPara="1" rIns="0" wrap="square" tIns="0">
            <a:noAutofit/>
          </a:bodyPr>
          <a:lstStyle/>
          <a:p>
            <a:pPr indent="-171450" lvl="1" marL="171450" marR="0" rtl="0" algn="l">
              <a:lnSpc>
                <a:spcPct val="90000"/>
              </a:lnSpc>
              <a:spcBef>
                <a:spcPts val="0"/>
              </a:spcBef>
              <a:spcAft>
                <a:spcPts val="0"/>
              </a:spcAft>
              <a:buClr>
                <a:srgbClr val="1F45BC"/>
              </a:buClr>
              <a:buSzPts val="1400"/>
              <a:buFont typeface="Arial"/>
              <a:buChar char="‣"/>
            </a:pPr>
            <a:r>
              <a:rPr b="0" i="0" lang="en-US" sz="1400" u="none" cap="none" strike="noStrike">
                <a:solidFill>
                  <a:srgbClr val="262626"/>
                </a:solidFill>
                <a:latin typeface="Arial"/>
                <a:ea typeface="Arial"/>
                <a:cs typeface="Arial"/>
                <a:sym typeface="Arial"/>
              </a:rPr>
              <a:t>Tự động phục hồi</a:t>
            </a:r>
            <a:endParaRPr b="0" i="0" sz="1400" u="none" cap="none" strike="noStrike">
              <a:solidFill>
                <a:srgbClr val="262626"/>
              </a:solidFill>
              <a:latin typeface="Arial"/>
              <a:ea typeface="Arial"/>
              <a:cs typeface="Arial"/>
              <a:sym typeface="Arial"/>
            </a:endParaRPr>
          </a:p>
          <a:p>
            <a:pPr indent="-171450" lvl="1" marL="171450" marR="0" rtl="0" algn="l">
              <a:lnSpc>
                <a:spcPct val="90000"/>
              </a:lnSpc>
              <a:spcBef>
                <a:spcPts val="210"/>
              </a:spcBef>
              <a:spcAft>
                <a:spcPts val="0"/>
              </a:spcAft>
              <a:buClr>
                <a:srgbClr val="1F45BC"/>
              </a:buClr>
              <a:buSzPts val="1400"/>
              <a:buFont typeface="Arial"/>
              <a:buChar char="‣"/>
            </a:pPr>
            <a:r>
              <a:rPr b="0" i="0" lang="en-US" sz="1400" u="none" cap="none" strike="noStrike">
                <a:solidFill>
                  <a:srgbClr val="262626"/>
                </a:solidFill>
                <a:latin typeface="Arial"/>
                <a:ea typeface="Arial"/>
                <a:cs typeface="Arial"/>
                <a:sym typeface="Arial"/>
              </a:rPr>
              <a:t>Tính khả dụng cao</a:t>
            </a:r>
            <a:endParaRPr b="0" i="0" sz="1400" u="none" cap="none" strike="noStrike">
              <a:solidFill>
                <a:srgbClr val="262626"/>
              </a:solidFill>
              <a:latin typeface="Arial"/>
              <a:ea typeface="Arial"/>
              <a:cs typeface="Arial"/>
              <a:sym typeface="Arial"/>
            </a:endParaRPr>
          </a:p>
        </p:txBody>
      </p:sp>
      <p:sp>
        <p:nvSpPr>
          <p:cNvPr id="4258" name="Google Shape;4258;p176"/>
          <p:cNvSpPr/>
          <p:nvPr/>
        </p:nvSpPr>
        <p:spPr>
          <a:xfrm>
            <a:off x="974701" y="2762936"/>
            <a:ext cx="2412000" cy="432000"/>
          </a:xfrm>
          <a:prstGeom prst="rect">
            <a:avLst/>
          </a:prstGeom>
          <a:noFill/>
          <a:ln>
            <a:noFill/>
          </a:ln>
        </p:spPr>
        <p:txBody>
          <a:bodyPr anchorCtr="0" anchor="t" bIns="0" lIns="0" spcFirstLastPara="1" rIns="0" wrap="square" tIns="0">
            <a:noAutofit/>
          </a:bodyPr>
          <a:lstStyle/>
          <a:p>
            <a:pPr indent="-171450" lvl="1" marL="171450" marR="0" rtl="0" algn="l">
              <a:lnSpc>
                <a:spcPct val="90000"/>
              </a:lnSpc>
              <a:spcBef>
                <a:spcPts val="0"/>
              </a:spcBef>
              <a:spcAft>
                <a:spcPts val="0"/>
              </a:spcAft>
              <a:buClr>
                <a:srgbClr val="1F45BC"/>
              </a:buClr>
              <a:buSzPts val="1400"/>
              <a:buFont typeface="Arial"/>
              <a:buChar char="‣"/>
            </a:pPr>
            <a:r>
              <a:rPr b="0" i="0" lang="en-US" sz="1400" u="none" cap="none" strike="noStrike">
                <a:solidFill>
                  <a:srgbClr val="262626"/>
                </a:solidFill>
                <a:latin typeface="Arial"/>
                <a:ea typeface="Arial"/>
                <a:cs typeface="Arial"/>
                <a:sym typeface="Arial"/>
              </a:rPr>
              <a:t>Một hệ thống phân tán hỗ trợ nhiều node</a:t>
            </a:r>
            <a:endParaRPr b="0" i="0" sz="1400" u="none" cap="none" strike="noStrike">
              <a:solidFill>
                <a:srgbClr val="262626"/>
              </a:solidFill>
              <a:latin typeface="Arial"/>
              <a:ea typeface="Arial"/>
              <a:cs typeface="Arial"/>
              <a:sym typeface="Arial"/>
            </a:endParaRPr>
          </a:p>
        </p:txBody>
      </p:sp>
      <p:grpSp>
        <p:nvGrpSpPr>
          <p:cNvPr id="4259" name="Google Shape;4259;p176"/>
          <p:cNvGrpSpPr/>
          <p:nvPr/>
        </p:nvGrpSpPr>
        <p:grpSpPr>
          <a:xfrm>
            <a:off x="3134493" y="2457866"/>
            <a:ext cx="3196674" cy="3204764"/>
            <a:chOff x="3139799" y="2534066"/>
            <a:chExt cx="3196674" cy="3204764"/>
          </a:xfrm>
        </p:grpSpPr>
        <p:sp>
          <p:nvSpPr>
            <p:cNvPr id="4260" name="Google Shape;4260;p176"/>
            <p:cNvSpPr/>
            <p:nvPr/>
          </p:nvSpPr>
          <p:spPr>
            <a:xfrm>
              <a:off x="3139799" y="2534066"/>
              <a:ext cx="1581607" cy="1581607"/>
            </a:xfrm>
            <a:custGeom>
              <a:rect b="b" l="l" r="r" t="t"/>
              <a:pathLst>
                <a:path extrusionOk="0" h="1115869" w="1115869">
                  <a:moveTo>
                    <a:pt x="0" y="1115869"/>
                  </a:moveTo>
                  <a:cubicBezTo>
                    <a:pt x="0" y="499592"/>
                    <a:pt x="499592" y="0"/>
                    <a:pt x="1115869" y="0"/>
                  </a:cubicBezTo>
                  <a:lnTo>
                    <a:pt x="1115869" y="1115869"/>
                  </a:lnTo>
                  <a:lnTo>
                    <a:pt x="0" y="1115869"/>
                  </a:lnTo>
                  <a:close/>
                </a:path>
              </a:pathLst>
            </a:custGeom>
            <a:solidFill>
              <a:srgbClr val="3C76CC"/>
            </a:solidFill>
            <a:ln cap="flat" cmpd="sng" w="12700">
              <a:solidFill>
                <a:schemeClr val="lt1"/>
              </a:solidFill>
              <a:prstDash val="solid"/>
              <a:miter lim="800000"/>
              <a:headEnd len="sm" w="sm" type="none"/>
              <a:tailEnd len="sm" w="sm" type="none"/>
            </a:ln>
          </p:spPr>
          <p:txBody>
            <a:bodyPr anchorCtr="0" anchor="ctr" bIns="78225" lIns="405050" spcFirstLastPara="1" rIns="78225" wrap="square" tIns="405050">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Khả năng </a:t>
              </a:r>
              <a:endParaRPr/>
            </a:p>
            <a:p>
              <a:pPr indent="0" lvl="0" marL="0" marR="0" rtl="0" algn="ctr">
                <a:lnSpc>
                  <a:spcPct val="90000"/>
                </a:lnSpc>
                <a:spcBef>
                  <a:spcPts val="490"/>
                </a:spcBef>
                <a:spcAft>
                  <a:spcPts val="0"/>
                </a:spcAft>
                <a:buNone/>
              </a:pPr>
              <a:r>
                <a:rPr lang="en-US" sz="1400">
                  <a:solidFill>
                    <a:schemeClr val="lt1"/>
                  </a:solidFill>
                  <a:latin typeface="Arial"/>
                  <a:ea typeface="Arial"/>
                  <a:cs typeface="Arial"/>
                  <a:sym typeface="Arial"/>
                </a:rPr>
                <a:t>mở rộng</a:t>
              </a:r>
              <a:endParaRPr sz="1400">
                <a:solidFill>
                  <a:schemeClr val="lt1"/>
                </a:solidFill>
                <a:latin typeface="Arial"/>
                <a:ea typeface="Arial"/>
                <a:cs typeface="Arial"/>
                <a:sym typeface="Arial"/>
              </a:endParaRPr>
            </a:p>
          </p:txBody>
        </p:sp>
        <p:sp>
          <p:nvSpPr>
            <p:cNvPr id="4261" name="Google Shape;4261;p176"/>
            <p:cNvSpPr/>
            <p:nvPr/>
          </p:nvSpPr>
          <p:spPr>
            <a:xfrm>
              <a:off x="4754866" y="2534066"/>
              <a:ext cx="1581607" cy="1581607"/>
            </a:xfrm>
            <a:custGeom>
              <a:rect b="b" l="l" r="r" t="t"/>
              <a:pathLst>
                <a:path extrusionOk="0" h="1115869" w="1115869">
                  <a:moveTo>
                    <a:pt x="0" y="0"/>
                  </a:moveTo>
                  <a:cubicBezTo>
                    <a:pt x="616277" y="0"/>
                    <a:pt x="1115869" y="499592"/>
                    <a:pt x="1115869" y="1115869"/>
                  </a:cubicBezTo>
                  <a:lnTo>
                    <a:pt x="0" y="1115869"/>
                  </a:lnTo>
                  <a:lnTo>
                    <a:pt x="0" y="0"/>
                  </a:lnTo>
                  <a:close/>
                </a:path>
              </a:pathLst>
            </a:custGeom>
            <a:solidFill>
              <a:srgbClr val="749EC8"/>
            </a:solidFill>
            <a:ln cap="flat" cmpd="sng" w="12700">
              <a:solidFill>
                <a:schemeClr val="lt1"/>
              </a:solidFill>
              <a:prstDash val="solid"/>
              <a:miter lim="800000"/>
              <a:headEnd len="sm" w="sm" type="none"/>
              <a:tailEnd len="sm" w="sm" type="none"/>
            </a:ln>
          </p:spPr>
          <p:txBody>
            <a:bodyPr anchorCtr="0" anchor="ctr" bIns="78225" lIns="78225" spcFirstLastPara="1" rIns="405050" wrap="square" tIns="405050">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Khả năng chịu lỗi</a:t>
              </a:r>
              <a:endParaRPr sz="1400">
                <a:solidFill>
                  <a:schemeClr val="lt1"/>
                </a:solidFill>
                <a:latin typeface="Arial"/>
                <a:ea typeface="Arial"/>
                <a:cs typeface="Arial"/>
                <a:sym typeface="Arial"/>
              </a:endParaRPr>
            </a:p>
          </p:txBody>
        </p:sp>
        <p:sp>
          <p:nvSpPr>
            <p:cNvPr id="4262" name="Google Shape;4262;p176"/>
            <p:cNvSpPr/>
            <p:nvPr/>
          </p:nvSpPr>
          <p:spPr>
            <a:xfrm>
              <a:off x="4754866" y="4157223"/>
              <a:ext cx="1581607" cy="1581607"/>
            </a:xfrm>
            <a:custGeom>
              <a:rect b="b" l="l" r="r" t="t"/>
              <a:pathLst>
                <a:path extrusionOk="0" h="1115869" w="1115869">
                  <a:moveTo>
                    <a:pt x="1115869" y="0"/>
                  </a:moveTo>
                  <a:cubicBezTo>
                    <a:pt x="1115869" y="616277"/>
                    <a:pt x="616277" y="1115869"/>
                    <a:pt x="0" y="1115869"/>
                  </a:cubicBezTo>
                  <a:lnTo>
                    <a:pt x="0" y="0"/>
                  </a:lnTo>
                  <a:lnTo>
                    <a:pt x="1115869" y="0"/>
                  </a:lnTo>
                  <a:close/>
                </a:path>
              </a:pathLst>
            </a:custGeom>
            <a:solidFill>
              <a:srgbClr val="4057C8"/>
            </a:solidFill>
            <a:ln cap="flat" cmpd="sng" w="12700">
              <a:solidFill>
                <a:schemeClr val="lt1"/>
              </a:solidFill>
              <a:prstDash val="solid"/>
              <a:miter lim="800000"/>
              <a:headEnd len="sm" w="sm" type="none"/>
              <a:tailEnd len="sm" w="sm" type="none"/>
            </a:ln>
          </p:spPr>
          <p:txBody>
            <a:bodyPr anchorCtr="0" anchor="ctr" bIns="405050" lIns="78225" spcFirstLastPara="1" rIns="405050" wrap="square" tIns="78225">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Bộ lưu trữ </a:t>
              </a:r>
              <a:endParaRPr sz="1400">
                <a:solidFill>
                  <a:schemeClr val="lt1"/>
                </a:solidFill>
                <a:latin typeface="Arial"/>
                <a:ea typeface="Arial"/>
                <a:cs typeface="Arial"/>
                <a:sym typeface="Arial"/>
              </a:endParaRPr>
            </a:p>
            <a:p>
              <a:pPr indent="0" lvl="0" marL="0" marR="0" rtl="0" algn="ctr">
                <a:lnSpc>
                  <a:spcPct val="90000"/>
                </a:lnSpc>
                <a:spcBef>
                  <a:spcPts val="490"/>
                </a:spcBef>
                <a:spcAft>
                  <a:spcPts val="0"/>
                </a:spcAft>
                <a:buNone/>
              </a:pPr>
              <a:r>
                <a:rPr lang="en-US" sz="1400">
                  <a:solidFill>
                    <a:schemeClr val="lt1"/>
                  </a:solidFill>
                  <a:latin typeface="Arial"/>
                  <a:ea typeface="Arial"/>
                  <a:cs typeface="Arial"/>
                  <a:sym typeface="Arial"/>
                </a:rPr>
                <a:t>cố định</a:t>
              </a:r>
              <a:endParaRPr sz="1400">
                <a:solidFill>
                  <a:schemeClr val="lt1"/>
                </a:solidFill>
                <a:latin typeface="Arial"/>
                <a:ea typeface="Arial"/>
                <a:cs typeface="Arial"/>
                <a:sym typeface="Arial"/>
              </a:endParaRPr>
            </a:p>
          </p:txBody>
        </p:sp>
        <p:sp>
          <p:nvSpPr>
            <p:cNvPr id="4263" name="Google Shape;4263;p176"/>
            <p:cNvSpPr/>
            <p:nvPr/>
          </p:nvSpPr>
          <p:spPr>
            <a:xfrm>
              <a:off x="3139799" y="4157223"/>
              <a:ext cx="1581607" cy="1581607"/>
            </a:xfrm>
            <a:custGeom>
              <a:rect b="b" l="l" r="r" t="t"/>
              <a:pathLst>
                <a:path extrusionOk="0" h="1115869" w="1115869">
                  <a:moveTo>
                    <a:pt x="1115869" y="1115869"/>
                  </a:moveTo>
                  <a:cubicBezTo>
                    <a:pt x="499592" y="1115869"/>
                    <a:pt x="0" y="616277"/>
                    <a:pt x="0" y="0"/>
                  </a:cubicBezTo>
                  <a:lnTo>
                    <a:pt x="1115869" y="0"/>
                  </a:lnTo>
                  <a:lnTo>
                    <a:pt x="1115869" y="1115869"/>
                  </a:lnTo>
                  <a:close/>
                </a:path>
              </a:pathLst>
            </a:custGeom>
            <a:solidFill>
              <a:srgbClr val="B7C9E0"/>
            </a:solidFill>
            <a:ln cap="flat" cmpd="sng" w="12700">
              <a:solidFill>
                <a:schemeClr val="lt1"/>
              </a:solidFill>
              <a:prstDash val="solid"/>
              <a:miter lim="800000"/>
              <a:headEnd len="sm" w="sm" type="none"/>
              <a:tailEnd len="sm" w="sm" type="none"/>
            </a:ln>
          </p:spPr>
          <p:txBody>
            <a:bodyPr anchorCtr="0" anchor="ctr" bIns="405050" lIns="405050" spcFirstLastPara="1" rIns="78225" wrap="square" tIns="78225">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Thông lượng cao, độ trễ thấp</a:t>
              </a:r>
              <a:endParaRPr sz="1400">
                <a:solidFill>
                  <a:schemeClr val="lt1"/>
                </a:solidFill>
                <a:latin typeface="Arial"/>
                <a:ea typeface="Arial"/>
                <a:cs typeface="Arial"/>
                <a:sym typeface="Arial"/>
              </a:endParaRPr>
            </a:p>
          </p:txBody>
        </p:sp>
      </p:grpSp>
      <p:grpSp>
        <p:nvGrpSpPr>
          <p:cNvPr id="4264" name="Google Shape;4264;p176"/>
          <p:cNvGrpSpPr/>
          <p:nvPr/>
        </p:nvGrpSpPr>
        <p:grpSpPr>
          <a:xfrm>
            <a:off x="880658" y="2658919"/>
            <a:ext cx="7704344" cy="356058"/>
            <a:chOff x="875352" y="2658919"/>
            <a:chExt cx="7704344" cy="356058"/>
          </a:xfrm>
        </p:grpSpPr>
        <p:grpSp>
          <p:nvGrpSpPr>
            <p:cNvPr id="4265" name="Google Shape;4265;p176"/>
            <p:cNvGrpSpPr/>
            <p:nvPr/>
          </p:nvGrpSpPr>
          <p:grpSpPr>
            <a:xfrm>
              <a:off x="875352" y="2658919"/>
              <a:ext cx="2674354" cy="356058"/>
              <a:chOff x="875352" y="2658919"/>
              <a:chExt cx="2674354" cy="356058"/>
            </a:xfrm>
          </p:grpSpPr>
          <p:cxnSp>
            <p:nvCxnSpPr>
              <p:cNvPr id="4266" name="Google Shape;4266;p176"/>
              <p:cNvCxnSpPr/>
              <p:nvPr/>
            </p:nvCxnSpPr>
            <p:spPr>
              <a:xfrm>
                <a:off x="875352" y="2662851"/>
                <a:ext cx="2412000" cy="0"/>
              </a:xfrm>
              <a:prstGeom prst="straightConnector1">
                <a:avLst/>
              </a:prstGeom>
              <a:noFill/>
              <a:ln cap="flat" cmpd="sng" w="28575">
                <a:solidFill>
                  <a:srgbClr val="5B9BD5"/>
                </a:solidFill>
                <a:prstDash val="solid"/>
                <a:miter lim="800000"/>
                <a:headEnd len="sm" w="sm" type="none"/>
                <a:tailEnd len="sm" w="sm" type="none"/>
              </a:ln>
            </p:spPr>
          </p:cxnSp>
          <p:cxnSp>
            <p:nvCxnSpPr>
              <p:cNvPr id="4267" name="Google Shape;4267;p176"/>
              <p:cNvCxnSpPr/>
              <p:nvPr/>
            </p:nvCxnSpPr>
            <p:spPr>
              <a:xfrm>
                <a:off x="3281742" y="2658919"/>
                <a:ext cx="267964" cy="356058"/>
              </a:xfrm>
              <a:prstGeom prst="straightConnector1">
                <a:avLst/>
              </a:prstGeom>
              <a:noFill/>
              <a:ln cap="flat" cmpd="sng" w="28575">
                <a:solidFill>
                  <a:srgbClr val="5B9BD5"/>
                </a:solidFill>
                <a:prstDash val="solid"/>
                <a:miter lim="800000"/>
                <a:headEnd len="sm" w="sm" type="none"/>
                <a:tailEnd len="med" w="med" type="oval"/>
              </a:ln>
            </p:spPr>
          </p:cxnSp>
        </p:grpSp>
        <p:grpSp>
          <p:nvGrpSpPr>
            <p:cNvPr id="4268" name="Google Shape;4268;p176"/>
            <p:cNvGrpSpPr/>
            <p:nvPr/>
          </p:nvGrpSpPr>
          <p:grpSpPr>
            <a:xfrm flipH="1">
              <a:off x="5905342" y="2658919"/>
              <a:ext cx="2674354" cy="356058"/>
              <a:chOff x="875352" y="2658919"/>
              <a:chExt cx="2674354" cy="356058"/>
            </a:xfrm>
          </p:grpSpPr>
          <p:cxnSp>
            <p:nvCxnSpPr>
              <p:cNvPr id="4269" name="Google Shape;4269;p176"/>
              <p:cNvCxnSpPr/>
              <p:nvPr/>
            </p:nvCxnSpPr>
            <p:spPr>
              <a:xfrm>
                <a:off x="875352" y="2662851"/>
                <a:ext cx="2412000" cy="0"/>
              </a:xfrm>
              <a:prstGeom prst="straightConnector1">
                <a:avLst/>
              </a:prstGeom>
              <a:noFill/>
              <a:ln cap="flat" cmpd="sng" w="28575">
                <a:solidFill>
                  <a:srgbClr val="5B9BD5"/>
                </a:solidFill>
                <a:prstDash val="solid"/>
                <a:miter lim="800000"/>
                <a:headEnd len="sm" w="sm" type="none"/>
                <a:tailEnd len="sm" w="sm" type="none"/>
              </a:ln>
            </p:spPr>
          </p:cxnSp>
          <p:cxnSp>
            <p:nvCxnSpPr>
              <p:cNvPr id="4270" name="Google Shape;4270;p176"/>
              <p:cNvCxnSpPr/>
              <p:nvPr/>
            </p:nvCxnSpPr>
            <p:spPr>
              <a:xfrm>
                <a:off x="3281742" y="2658919"/>
                <a:ext cx="267964" cy="356058"/>
              </a:xfrm>
              <a:prstGeom prst="straightConnector1">
                <a:avLst/>
              </a:prstGeom>
              <a:noFill/>
              <a:ln cap="flat" cmpd="sng" w="28575">
                <a:solidFill>
                  <a:srgbClr val="5B9BD5"/>
                </a:solidFill>
                <a:prstDash val="solid"/>
                <a:miter lim="800000"/>
                <a:headEnd len="sm" w="sm" type="none"/>
                <a:tailEnd len="med" w="med" type="oval"/>
              </a:ln>
            </p:spPr>
          </p:cxnSp>
        </p:grpSp>
      </p:grpSp>
      <p:grpSp>
        <p:nvGrpSpPr>
          <p:cNvPr id="4271" name="Google Shape;4271;p176"/>
          <p:cNvGrpSpPr/>
          <p:nvPr/>
        </p:nvGrpSpPr>
        <p:grpSpPr>
          <a:xfrm flipH="1" rot="10800000">
            <a:off x="880658" y="5263437"/>
            <a:ext cx="2674354" cy="356058"/>
            <a:chOff x="875352" y="2658919"/>
            <a:chExt cx="2674354" cy="356058"/>
          </a:xfrm>
        </p:grpSpPr>
        <p:cxnSp>
          <p:nvCxnSpPr>
            <p:cNvPr id="4272" name="Google Shape;4272;p176"/>
            <p:cNvCxnSpPr/>
            <p:nvPr/>
          </p:nvCxnSpPr>
          <p:spPr>
            <a:xfrm>
              <a:off x="875352" y="2662851"/>
              <a:ext cx="2412000" cy="0"/>
            </a:xfrm>
            <a:prstGeom prst="straightConnector1">
              <a:avLst/>
            </a:prstGeom>
            <a:noFill/>
            <a:ln cap="flat" cmpd="sng" w="28575">
              <a:solidFill>
                <a:srgbClr val="5B9BD5"/>
              </a:solidFill>
              <a:prstDash val="solid"/>
              <a:miter lim="800000"/>
              <a:headEnd len="sm" w="sm" type="none"/>
              <a:tailEnd len="sm" w="sm" type="none"/>
            </a:ln>
          </p:spPr>
        </p:cxnSp>
        <p:cxnSp>
          <p:nvCxnSpPr>
            <p:cNvPr id="4273" name="Google Shape;4273;p176"/>
            <p:cNvCxnSpPr/>
            <p:nvPr/>
          </p:nvCxnSpPr>
          <p:spPr>
            <a:xfrm>
              <a:off x="3281742" y="2658919"/>
              <a:ext cx="267964" cy="356058"/>
            </a:xfrm>
            <a:prstGeom prst="straightConnector1">
              <a:avLst/>
            </a:prstGeom>
            <a:noFill/>
            <a:ln cap="flat" cmpd="sng" w="28575">
              <a:solidFill>
                <a:srgbClr val="5B9BD5"/>
              </a:solidFill>
              <a:prstDash val="solid"/>
              <a:miter lim="800000"/>
              <a:headEnd len="sm" w="sm" type="none"/>
              <a:tailEnd len="med" w="med" type="oval"/>
            </a:ln>
          </p:spPr>
        </p:cxnSp>
      </p:grpSp>
      <p:grpSp>
        <p:nvGrpSpPr>
          <p:cNvPr id="4274" name="Google Shape;4274;p176"/>
          <p:cNvGrpSpPr/>
          <p:nvPr/>
        </p:nvGrpSpPr>
        <p:grpSpPr>
          <a:xfrm rot="10800000">
            <a:off x="5910648" y="5263437"/>
            <a:ext cx="2674354" cy="356058"/>
            <a:chOff x="875352" y="2658919"/>
            <a:chExt cx="2674354" cy="356058"/>
          </a:xfrm>
        </p:grpSpPr>
        <p:cxnSp>
          <p:nvCxnSpPr>
            <p:cNvPr id="4275" name="Google Shape;4275;p176"/>
            <p:cNvCxnSpPr/>
            <p:nvPr/>
          </p:nvCxnSpPr>
          <p:spPr>
            <a:xfrm>
              <a:off x="875352" y="2662851"/>
              <a:ext cx="2412000" cy="0"/>
            </a:xfrm>
            <a:prstGeom prst="straightConnector1">
              <a:avLst/>
            </a:prstGeom>
            <a:noFill/>
            <a:ln cap="flat" cmpd="sng" w="28575">
              <a:solidFill>
                <a:srgbClr val="5B9BD5"/>
              </a:solidFill>
              <a:prstDash val="solid"/>
              <a:miter lim="800000"/>
              <a:headEnd len="sm" w="sm" type="none"/>
              <a:tailEnd len="sm" w="sm" type="none"/>
            </a:ln>
          </p:spPr>
        </p:cxnSp>
        <p:cxnSp>
          <p:nvCxnSpPr>
            <p:cNvPr id="4276" name="Google Shape;4276;p176"/>
            <p:cNvCxnSpPr/>
            <p:nvPr/>
          </p:nvCxnSpPr>
          <p:spPr>
            <a:xfrm>
              <a:off x="3281742" y="2658919"/>
              <a:ext cx="267964" cy="356058"/>
            </a:xfrm>
            <a:prstGeom prst="straightConnector1">
              <a:avLst/>
            </a:prstGeom>
            <a:noFill/>
            <a:ln cap="flat" cmpd="sng" w="28575">
              <a:solidFill>
                <a:srgbClr val="5B9BD5"/>
              </a:solidFill>
              <a:prstDash val="solid"/>
              <a:miter lim="800000"/>
              <a:headEnd len="sm" w="sm" type="none"/>
              <a:tailEnd len="med" w="med" type="oval"/>
            </a:ln>
          </p:spPr>
        </p:cxnSp>
      </p:gr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1" name="Shape 4281"/>
        <p:cNvGrpSpPr/>
        <p:nvPr/>
      </p:nvGrpSpPr>
      <p:grpSpPr>
        <a:xfrm>
          <a:off x="0" y="0"/>
          <a:ext cx="0" cy="0"/>
          <a:chOff x="0" y="0"/>
          <a:chExt cx="0" cy="0"/>
        </a:xfrm>
      </p:grpSpPr>
      <p:sp>
        <p:nvSpPr>
          <p:cNvPr id="4282" name="Google Shape;4282;p17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283" name="Google Shape;4283;p177"/>
          <p:cNvSpPr txBox="1"/>
          <p:nvPr>
            <p:ph idx="2" type="body"/>
          </p:nvPr>
        </p:nvSpPr>
        <p:spPr>
          <a:xfrm>
            <a:off x="354617" y="1397876"/>
            <a:ext cx="7423526"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700"/>
              <a:buNone/>
            </a:pPr>
            <a:r>
              <a:rPr lang="en-US" sz="2700"/>
              <a:t>Tại sao nên sử dụng Apache Kafka? (1/4)</a:t>
            </a:r>
            <a:endParaRPr sz="2700"/>
          </a:p>
        </p:txBody>
      </p:sp>
      <p:sp>
        <p:nvSpPr>
          <p:cNvPr id="4284" name="Google Shape;4284;p17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285" name="Google Shape;4285;p177"/>
          <p:cNvSpPr txBox="1"/>
          <p:nvPr>
            <p:ph idx="4" type="body"/>
          </p:nvPr>
        </p:nvSpPr>
        <p:spPr>
          <a:xfrm>
            <a:off x="535873" y="2226568"/>
            <a:ext cx="880974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Khả năng mở rộng</a:t>
            </a:r>
            <a:endParaRPr/>
          </a:p>
          <a:p>
            <a:pPr indent="-182563" lvl="1" marL="360363" rtl="0" algn="l">
              <a:lnSpc>
                <a:spcPct val="138461"/>
              </a:lnSpc>
              <a:spcBef>
                <a:spcPts val="300"/>
              </a:spcBef>
              <a:spcAft>
                <a:spcPts val="0"/>
              </a:spcAft>
              <a:buClr>
                <a:srgbClr val="262626"/>
              </a:buClr>
              <a:buSzPts val="1040"/>
              <a:buChar char="•"/>
            </a:pPr>
            <a:r>
              <a:rPr lang="en-US"/>
              <a:t>Có thể mở rộng quy mô liên tục theo tải tăng hoặc giảm lượng dữ liệu.</a:t>
            </a:r>
            <a:endParaRPr/>
          </a:p>
          <a:p>
            <a:pPr indent="-182563" lvl="1" marL="360363" rtl="0" algn="l">
              <a:lnSpc>
                <a:spcPct val="138461"/>
              </a:lnSpc>
              <a:spcBef>
                <a:spcPts val="300"/>
              </a:spcBef>
              <a:spcAft>
                <a:spcPts val="0"/>
              </a:spcAft>
              <a:buClr>
                <a:srgbClr val="262626"/>
              </a:buClr>
              <a:buSzPts val="1040"/>
              <a:buChar char="•"/>
            </a:pPr>
            <a:r>
              <a:rPr lang="en-US"/>
              <a:t>Bắt đầu với một số lượng nhỏ máy chủ</a:t>
            </a:r>
            <a:endParaRPr/>
          </a:p>
          <a:p>
            <a:pPr indent="-182563" lvl="1" marL="360363" rtl="0" algn="l">
              <a:lnSpc>
                <a:spcPct val="138461"/>
              </a:lnSpc>
              <a:spcBef>
                <a:spcPts val="300"/>
              </a:spcBef>
              <a:spcAft>
                <a:spcPts val="0"/>
              </a:spcAft>
              <a:buClr>
                <a:srgbClr val="262626"/>
              </a:buClr>
              <a:buSzPts val="1040"/>
              <a:buChar char="•"/>
            </a:pPr>
            <a:r>
              <a:rPr lang="en-US"/>
              <a:t>Ngày càng có nhiều máy chủ có thể được thêm vào theo tải</a:t>
            </a:r>
            <a:endParaRPr/>
          </a:p>
        </p:txBody>
      </p:sp>
      <p:grpSp>
        <p:nvGrpSpPr>
          <p:cNvPr id="4286" name="Google Shape;4286;p177"/>
          <p:cNvGrpSpPr/>
          <p:nvPr/>
        </p:nvGrpSpPr>
        <p:grpSpPr>
          <a:xfrm>
            <a:off x="7922856" y="1357325"/>
            <a:ext cx="1260000" cy="1260000"/>
            <a:chOff x="591390" y="2173273"/>
            <a:chExt cx="1554178" cy="1554177"/>
          </a:xfrm>
        </p:grpSpPr>
        <p:grpSp>
          <p:nvGrpSpPr>
            <p:cNvPr id="4287" name="Google Shape;4287;p177"/>
            <p:cNvGrpSpPr/>
            <p:nvPr/>
          </p:nvGrpSpPr>
          <p:grpSpPr>
            <a:xfrm>
              <a:off x="591390" y="2173273"/>
              <a:ext cx="1554178" cy="1554177"/>
              <a:chOff x="449612" y="2081595"/>
              <a:chExt cx="2283281" cy="2283280"/>
            </a:xfrm>
          </p:grpSpPr>
          <p:sp>
            <p:nvSpPr>
              <p:cNvPr id="4288" name="Google Shape;4288;p177"/>
              <p:cNvSpPr/>
              <p:nvPr/>
            </p:nvSpPr>
            <p:spPr>
              <a:xfrm>
                <a:off x="449612" y="2081595"/>
                <a:ext cx="1115868" cy="1115870"/>
              </a:xfrm>
              <a:custGeom>
                <a:rect b="b" l="l" r="r" t="t"/>
                <a:pathLst>
                  <a:path extrusionOk="0" h="1115869" w="1115869">
                    <a:moveTo>
                      <a:pt x="0" y="1115869"/>
                    </a:moveTo>
                    <a:cubicBezTo>
                      <a:pt x="0" y="499592"/>
                      <a:pt x="499592" y="0"/>
                      <a:pt x="1115869" y="0"/>
                    </a:cubicBezTo>
                    <a:lnTo>
                      <a:pt x="1115869" y="1115869"/>
                    </a:lnTo>
                    <a:lnTo>
                      <a:pt x="0" y="1115869"/>
                    </a:lnTo>
                    <a:close/>
                  </a:path>
                </a:pathLst>
              </a:custGeom>
              <a:solidFill>
                <a:srgbClr val="3C76CC"/>
              </a:solidFill>
              <a:ln cap="flat" cmpd="sng" w="12700">
                <a:solidFill>
                  <a:schemeClr val="lt1"/>
                </a:solidFill>
                <a:prstDash val="solid"/>
                <a:miter lim="800000"/>
                <a:headEnd len="sm" w="sm" type="none"/>
                <a:tailEnd len="sm" w="sm" type="none"/>
              </a:ln>
            </p:spPr>
            <p:txBody>
              <a:bodyPr anchorCtr="0" anchor="ctr" bIns="78225" lIns="405050" spcFirstLastPara="1" rIns="78225" wrap="square" tIns="405050">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289" name="Google Shape;4289;p177"/>
              <p:cNvSpPr/>
              <p:nvPr/>
            </p:nvSpPr>
            <p:spPr>
              <a:xfrm>
                <a:off x="1617023" y="2081595"/>
                <a:ext cx="1115869" cy="1115869"/>
              </a:xfrm>
              <a:custGeom>
                <a:rect b="b" l="l" r="r" t="t"/>
                <a:pathLst>
                  <a:path extrusionOk="0" h="1115869" w="1115869">
                    <a:moveTo>
                      <a:pt x="0" y="0"/>
                    </a:moveTo>
                    <a:cubicBezTo>
                      <a:pt x="616277" y="0"/>
                      <a:pt x="1115869" y="499592"/>
                      <a:pt x="1115869" y="1115869"/>
                    </a:cubicBezTo>
                    <a:lnTo>
                      <a:pt x="0" y="1115869"/>
                    </a:lnTo>
                    <a:lnTo>
                      <a:pt x="0" y="0"/>
                    </a:lnTo>
                    <a:close/>
                  </a:path>
                </a:pathLst>
              </a:custGeom>
              <a:solidFill>
                <a:schemeClr val="lt2"/>
              </a:solidFill>
              <a:ln cap="flat" cmpd="sng" w="12700">
                <a:solidFill>
                  <a:schemeClr val="lt1"/>
                </a:solidFill>
                <a:prstDash val="solid"/>
                <a:miter lim="800000"/>
                <a:headEnd len="sm" w="sm" type="none"/>
                <a:tailEnd len="sm" w="sm" type="none"/>
              </a:ln>
            </p:spPr>
            <p:txBody>
              <a:bodyPr anchorCtr="0" anchor="ctr" bIns="78225" lIns="78225" spcFirstLastPara="1" rIns="405050" wrap="square" tIns="405050">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290" name="Google Shape;4290;p177"/>
              <p:cNvSpPr/>
              <p:nvPr/>
            </p:nvSpPr>
            <p:spPr>
              <a:xfrm>
                <a:off x="1617023" y="3249006"/>
                <a:ext cx="1115870" cy="1115869"/>
              </a:xfrm>
              <a:custGeom>
                <a:rect b="b" l="l" r="r" t="t"/>
                <a:pathLst>
                  <a:path extrusionOk="0" h="1115869" w="1115869">
                    <a:moveTo>
                      <a:pt x="1115869" y="0"/>
                    </a:moveTo>
                    <a:cubicBezTo>
                      <a:pt x="1115869" y="616277"/>
                      <a:pt x="616277" y="1115869"/>
                      <a:pt x="0" y="1115869"/>
                    </a:cubicBezTo>
                    <a:lnTo>
                      <a:pt x="0" y="0"/>
                    </a:lnTo>
                    <a:lnTo>
                      <a:pt x="1115869" y="0"/>
                    </a:lnTo>
                    <a:close/>
                  </a:path>
                </a:pathLst>
              </a:custGeom>
              <a:solidFill>
                <a:schemeClr val="lt2"/>
              </a:solidFill>
              <a:ln cap="flat" cmpd="sng" w="12700">
                <a:solidFill>
                  <a:schemeClr val="lt1"/>
                </a:solidFill>
                <a:prstDash val="solid"/>
                <a:miter lim="800000"/>
                <a:headEnd len="sm" w="sm" type="none"/>
                <a:tailEnd len="sm" w="sm" type="none"/>
              </a:ln>
            </p:spPr>
            <p:txBody>
              <a:bodyPr anchorCtr="0" anchor="ctr" bIns="405050" lIns="78225" spcFirstLastPara="1" rIns="405050" wrap="square" tIns="78225">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291" name="Google Shape;4291;p177"/>
              <p:cNvSpPr/>
              <p:nvPr/>
            </p:nvSpPr>
            <p:spPr>
              <a:xfrm>
                <a:off x="449612" y="3249006"/>
                <a:ext cx="1115869" cy="1115869"/>
              </a:xfrm>
              <a:custGeom>
                <a:rect b="b" l="l" r="r" t="t"/>
                <a:pathLst>
                  <a:path extrusionOk="0" h="1115869" w="1115869">
                    <a:moveTo>
                      <a:pt x="1115869" y="1115869"/>
                    </a:moveTo>
                    <a:cubicBezTo>
                      <a:pt x="499592" y="1115869"/>
                      <a:pt x="0" y="616277"/>
                      <a:pt x="0" y="0"/>
                    </a:cubicBezTo>
                    <a:lnTo>
                      <a:pt x="1115869" y="0"/>
                    </a:lnTo>
                    <a:lnTo>
                      <a:pt x="1115869" y="1115869"/>
                    </a:lnTo>
                    <a:close/>
                  </a:path>
                </a:pathLst>
              </a:custGeom>
              <a:solidFill>
                <a:schemeClr val="lt2"/>
              </a:solidFill>
              <a:ln cap="flat" cmpd="sng" w="12700">
                <a:solidFill>
                  <a:schemeClr val="lt1"/>
                </a:solidFill>
                <a:prstDash val="solid"/>
                <a:miter lim="800000"/>
                <a:headEnd len="sm" w="sm" type="none"/>
                <a:tailEnd len="sm" w="sm" type="none"/>
              </a:ln>
            </p:spPr>
            <p:txBody>
              <a:bodyPr anchorCtr="0" anchor="ctr" bIns="405050" lIns="405050" spcFirstLastPara="1" rIns="78225" wrap="square" tIns="78225">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grpSp>
        <p:sp>
          <p:nvSpPr>
            <p:cNvPr id="4292" name="Google Shape;4292;p177"/>
            <p:cNvSpPr/>
            <p:nvPr/>
          </p:nvSpPr>
          <p:spPr>
            <a:xfrm>
              <a:off x="626391" y="2462170"/>
              <a:ext cx="846664" cy="4555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Khả năng </a:t>
              </a:r>
              <a:endParaRPr/>
            </a:p>
            <a:p>
              <a:pPr indent="0" lvl="0" marL="0" marR="0" rtl="0" algn="ctr">
                <a:spcBef>
                  <a:spcPts val="0"/>
                </a:spcBef>
                <a:spcAft>
                  <a:spcPts val="0"/>
                </a:spcAft>
                <a:buNone/>
              </a:pPr>
              <a:r>
                <a:rPr lang="en-US" sz="900">
                  <a:solidFill>
                    <a:schemeClr val="lt1"/>
                  </a:solidFill>
                  <a:latin typeface="Arial"/>
                  <a:ea typeface="Arial"/>
                  <a:cs typeface="Arial"/>
                  <a:sym typeface="Arial"/>
                </a:rPr>
                <a:t>mở rộng</a:t>
              </a:r>
              <a:endParaRPr sz="900">
                <a:solidFill>
                  <a:schemeClr val="lt1"/>
                </a:solidFill>
                <a:latin typeface="Arial"/>
                <a:ea typeface="Arial"/>
                <a:cs typeface="Arial"/>
                <a:sym typeface="Arial"/>
              </a:endParaRPr>
            </a:p>
          </p:txBody>
        </p:sp>
        <p:sp>
          <p:nvSpPr>
            <p:cNvPr id="4293" name="Google Shape;4293;p177"/>
            <p:cNvSpPr/>
            <p:nvPr/>
          </p:nvSpPr>
          <p:spPr>
            <a:xfrm>
              <a:off x="1313667" y="2409123"/>
              <a:ext cx="777460" cy="4175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Khả năng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chịu lỗi</a:t>
              </a:r>
              <a:endParaRPr sz="800">
                <a:solidFill>
                  <a:schemeClr val="dk1"/>
                </a:solidFill>
                <a:latin typeface="Arial"/>
                <a:ea typeface="Arial"/>
                <a:cs typeface="Arial"/>
                <a:sym typeface="Arial"/>
              </a:endParaRPr>
            </a:p>
          </p:txBody>
        </p:sp>
      </p:grpSp>
      <p:grpSp>
        <p:nvGrpSpPr>
          <p:cNvPr id="4294" name="Google Shape;4294;p177"/>
          <p:cNvGrpSpPr/>
          <p:nvPr/>
        </p:nvGrpSpPr>
        <p:grpSpPr>
          <a:xfrm>
            <a:off x="2036001" y="4180071"/>
            <a:ext cx="5833998" cy="1778015"/>
            <a:chOff x="2718858" y="4180071"/>
            <a:chExt cx="5833998" cy="1778015"/>
          </a:xfrm>
        </p:grpSpPr>
        <p:grpSp>
          <p:nvGrpSpPr>
            <p:cNvPr id="4295" name="Google Shape;4295;p177"/>
            <p:cNvGrpSpPr/>
            <p:nvPr/>
          </p:nvGrpSpPr>
          <p:grpSpPr>
            <a:xfrm>
              <a:off x="2718858" y="4180071"/>
              <a:ext cx="5833998" cy="1778015"/>
              <a:chOff x="2718858" y="4180071"/>
              <a:chExt cx="5833998" cy="1778015"/>
            </a:xfrm>
          </p:grpSpPr>
          <p:grpSp>
            <p:nvGrpSpPr>
              <p:cNvPr id="4296" name="Google Shape;4296;p177"/>
              <p:cNvGrpSpPr/>
              <p:nvPr/>
            </p:nvGrpSpPr>
            <p:grpSpPr>
              <a:xfrm>
                <a:off x="2718858" y="4318128"/>
                <a:ext cx="2326462" cy="1492250"/>
                <a:chOff x="623526" y="4767055"/>
                <a:chExt cx="2326462" cy="1492250"/>
              </a:xfrm>
            </p:grpSpPr>
            <p:sp>
              <p:nvSpPr>
                <p:cNvPr id="4297" name="Google Shape;4297;p177"/>
                <p:cNvSpPr/>
                <p:nvPr/>
              </p:nvSpPr>
              <p:spPr>
                <a:xfrm>
                  <a:off x="623526" y="4767055"/>
                  <a:ext cx="2326462" cy="1492250"/>
                </a:xfrm>
                <a:prstGeom prst="roundRect">
                  <a:avLst>
                    <a:gd fmla="val 16667" name="adj"/>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298" name="Google Shape;4298;p177"/>
                <p:cNvGrpSpPr/>
                <p:nvPr/>
              </p:nvGrpSpPr>
              <p:grpSpPr>
                <a:xfrm>
                  <a:off x="847807" y="5850667"/>
                  <a:ext cx="1800573" cy="253916"/>
                  <a:chOff x="3927335" y="5901266"/>
                  <a:chExt cx="1800573" cy="253916"/>
                </a:xfrm>
              </p:grpSpPr>
              <p:sp>
                <p:nvSpPr>
                  <p:cNvPr id="4299" name="Google Shape;4299;p177"/>
                  <p:cNvSpPr/>
                  <p:nvPr/>
                </p:nvSpPr>
                <p:spPr>
                  <a:xfrm>
                    <a:off x="3927335" y="5901266"/>
                    <a:ext cx="73449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Broker#1</a:t>
                    </a:r>
                    <a:endParaRPr b="0" i="0" sz="1050" u="none" cap="none" strike="noStrike">
                      <a:solidFill>
                        <a:srgbClr val="000000"/>
                      </a:solidFill>
                      <a:latin typeface="Arial"/>
                      <a:ea typeface="Arial"/>
                      <a:cs typeface="Arial"/>
                      <a:sym typeface="Arial"/>
                    </a:endParaRPr>
                  </a:p>
                </p:txBody>
              </p:sp>
              <p:sp>
                <p:nvSpPr>
                  <p:cNvPr id="4300" name="Google Shape;4300;p177"/>
                  <p:cNvSpPr/>
                  <p:nvPr/>
                </p:nvSpPr>
                <p:spPr>
                  <a:xfrm>
                    <a:off x="4678573" y="5901266"/>
                    <a:ext cx="423514"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B#2</a:t>
                    </a:r>
                    <a:endParaRPr b="0" i="0" sz="1050" u="none" cap="none" strike="noStrike">
                      <a:solidFill>
                        <a:srgbClr val="000000"/>
                      </a:solidFill>
                      <a:latin typeface="Arial"/>
                      <a:ea typeface="Arial"/>
                      <a:cs typeface="Arial"/>
                      <a:sym typeface="Arial"/>
                    </a:endParaRPr>
                  </a:p>
                </p:txBody>
              </p:sp>
              <p:sp>
                <p:nvSpPr>
                  <p:cNvPr id="4301" name="Google Shape;4301;p177"/>
                  <p:cNvSpPr/>
                  <p:nvPr/>
                </p:nvSpPr>
                <p:spPr>
                  <a:xfrm>
                    <a:off x="5299586" y="5901266"/>
                    <a:ext cx="42832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B#3</a:t>
                    </a:r>
                    <a:endParaRPr b="0" i="0" sz="1050" u="none" cap="none" strike="noStrike">
                      <a:solidFill>
                        <a:srgbClr val="000000"/>
                      </a:solidFill>
                      <a:latin typeface="Arial"/>
                      <a:ea typeface="Arial"/>
                      <a:cs typeface="Arial"/>
                      <a:sym typeface="Arial"/>
                    </a:endParaRPr>
                  </a:p>
                </p:txBody>
              </p:sp>
            </p:grpSp>
          </p:grpSp>
          <p:grpSp>
            <p:nvGrpSpPr>
              <p:cNvPr id="4302" name="Google Shape;4302;p177"/>
              <p:cNvGrpSpPr/>
              <p:nvPr/>
            </p:nvGrpSpPr>
            <p:grpSpPr>
              <a:xfrm>
                <a:off x="6226394" y="4180071"/>
                <a:ext cx="2326462" cy="1778015"/>
                <a:chOff x="6226394" y="4180071"/>
                <a:chExt cx="2326462" cy="1778015"/>
              </a:xfrm>
            </p:grpSpPr>
            <p:sp>
              <p:nvSpPr>
                <p:cNvPr id="4303" name="Google Shape;4303;p177"/>
                <p:cNvSpPr/>
                <p:nvPr/>
              </p:nvSpPr>
              <p:spPr>
                <a:xfrm>
                  <a:off x="6226394" y="4180071"/>
                  <a:ext cx="2326462" cy="1778015"/>
                </a:xfrm>
                <a:prstGeom prst="roundRect">
                  <a:avLst>
                    <a:gd fmla="val 16667" name="adj"/>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304" name="Google Shape;4304;p177"/>
                <p:cNvGrpSpPr/>
                <p:nvPr/>
              </p:nvGrpSpPr>
              <p:grpSpPr>
                <a:xfrm>
                  <a:off x="6562410" y="4387964"/>
                  <a:ext cx="1718447" cy="728982"/>
                  <a:chOff x="6562410" y="4387964"/>
                  <a:chExt cx="1718447" cy="728982"/>
                </a:xfrm>
              </p:grpSpPr>
              <p:sp>
                <p:nvSpPr>
                  <p:cNvPr id="4305" name="Google Shape;4305;p177"/>
                  <p:cNvSpPr/>
                  <p:nvPr/>
                </p:nvSpPr>
                <p:spPr>
                  <a:xfrm>
                    <a:off x="6562410" y="4387964"/>
                    <a:ext cx="497327" cy="466926"/>
                  </a:xfrm>
                  <a:prstGeom prst="can">
                    <a:avLst>
                      <a:gd fmla="val 25000" name="adj"/>
                    </a:avLst>
                  </a:prstGeom>
                  <a:solidFill>
                    <a:srgbClr val="779FDB"/>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06" name="Google Shape;4306;p177"/>
                  <p:cNvSpPr/>
                  <p:nvPr/>
                </p:nvSpPr>
                <p:spPr>
                  <a:xfrm>
                    <a:off x="7172970" y="4387964"/>
                    <a:ext cx="497327" cy="466926"/>
                  </a:xfrm>
                  <a:prstGeom prst="can">
                    <a:avLst>
                      <a:gd fmla="val 25000" name="adj"/>
                    </a:avLst>
                  </a:prstGeom>
                  <a:solidFill>
                    <a:srgbClr val="7B97C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07" name="Google Shape;4307;p177"/>
                  <p:cNvSpPr/>
                  <p:nvPr/>
                </p:nvSpPr>
                <p:spPr>
                  <a:xfrm>
                    <a:off x="7783530" y="4387964"/>
                    <a:ext cx="497327" cy="466926"/>
                  </a:xfrm>
                  <a:prstGeom prst="can">
                    <a:avLst>
                      <a:gd fmla="val 25000" name="adj"/>
                    </a:avLst>
                  </a:prstGeom>
                  <a:solidFill>
                    <a:srgbClr val="C3CCE7"/>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08" name="Google Shape;4308;p177"/>
                  <p:cNvSpPr/>
                  <p:nvPr/>
                </p:nvSpPr>
                <p:spPr>
                  <a:xfrm>
                    <a:off x="6618857" y="4863030"/>
                    <a:ext cx="41389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B#1</a:t>
                    </a:r>
                    <a:endParaRPr b="0" i="0" sz="1050" u="none" cap="none" strike="noStrike">
                      <a:solidFill>
                        <a:srgbClr val="000000"/>
                      </a:solidFill>
                      <a:latin typeface="Arial"/>
                      <a:ea typeface="Arial"/>
                      <a:cs typeface="Arial"/>
                      <a:sym typeface="Arial"/>
                    </a:endParaRPr>
                  </a:p>
                </p:txBody>
              </p:sp>
              <p:sp>
                <p:nvSpPr>
                  <p:cNvPr id="4309" name="Google Shape;4309;p177"/>
                  <p:cNvSpPr/>
                  <p:nvPr/>
                </p:nvSpPr>
                <p:spPr>
                  <a:xfrm>
                    <a:off x="7217695" y="4863030"/>
                    <a:ext cx="423514"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B#2</a:t>
                    </a:r>
                    <a:endParaRPr b="0" i="0" sz="1050" u="none" cap="none" strike="noStrike">
                      <a:solidFill>
                        <a:srgbClr val="000000"/>
                      </a:solidFill>
                      <a:latin typeface="Arial"/>
                      <a:ea typeface="Arial"/>
                      <a:cs typeface="Arial"/>
                      <a:sym typeface="Arial"/>
                    </a:endParaRPr>
                  </a:p>
                </p:txBody>
              </p:sp>
              <p:sp>
                <p:nvSpPr>
                  <p:cNvPr id="4310" name="Google Shape;4310;p177"/>
                  <p:cNvSpPr/>
                  <p:nvPr/>
                </p:nvSpPr>
                <p:spPr>
                  <a:xfrm>
                    <a:off x="7838708" y="4863030"/>
                    <a:ext cx="42832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B#3</a:t>
                    </a:r>
                    <a:endParaRPr b="0" i="0" sz="1050" u="none" cap="none" strike="noStrike">
                      <a:solidFill>
                        <a:srgbClr val="000000"/>
                      </a:solidFill>
                      <a:latin typeface="Arial"/>
                      <a:ea typeface="Arial"/>
                      <a:cs typeface="Arial"/>
                      <a:sym typeface="Arial"/>
                    </a:endParaRPr>
                  </a:p>
                </p:txBody>
              </p:sp>
            </p:grpSp>
            <p:grpSp>
              <p:nvGrpSpPr>
                <p:cNvPr id="4311" name="Google Shape;4311;p177"/>
                <p:cNvGrpSpPr/>
                <p:nvPr/>
              </p:nvGrpSpPr>
              <p:grpSpPr>
                <a:xfrm>
                  <a:off x="6867690" y="5163499"/>
                  <a:ext cx="1107887" cy="728982"/>
                  <a:chOff x="6855663" y="5173025"/>
                  <a:chExt cx="1107887" cy="728982"/>
                </a:xfrm>
              </p:grpSpPr>
              <p:sp>
                <p:nvSpPr>
                  <p:cNvPr id="4312" name="Google Shape;4312;p177"/>
                  <p:cNvSpPr/>
                  <p:nvPr/>
                </p:nvSpPr>
                <p:spPr>
                  <a:xfrm>
                    <a:off x="6855663" y="5173025"/>
                    <a:ext cx="497327" cy="466926"/>
                  </a:xfrm>
                  <a:prstGeom prst="can">
                    <a:avLst>
                      <a:gd fmla="val 25000" name="adj"/>
                    </a:avLst>
                  </a:prstGeom>
                  <a:solidFill>
                    <a:srgbClr val="94A1E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13" name="Google Shape;4313;p177"/>
                  <p:cNvSpPr/>
                  <p:nvPr/>
                </p:nvSpPr>
                <p:spPr>
                  <a:xfrm>
                    <a:off x="7466223" y="5173025"/>
                    <a:ext cx="497327" cy="466926"/>
                  </a:xfrm>
                  <a:prstGeom prst="can">
                    <a:avLst>
                      <a:gd fmla="val 25000" name="adj"/>
                    </a:avLst>
                  </a:prstGeom>
                  <a:solidFill>
                    <a:srgbClr val="85A6E7"/>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14" name="Google Shape;4314;p177"/>
                  <p:cNvSpPr/>
                  <p:nvPr/>
                </p:nvSpPr>
                <p:spPr>
                  <a:xfrm>
                    <a:off x="6900388" y="5648091"/>
                    <a:ext cx="42992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B#4</a:t>
                    </a:r>
                    <a:endParaRPr b="0" i="0" sz="1050" u="none" cap="none" strike="noStrike">
                      <a:solidFill>
                        <a:srgbClr val="000000"/>
                      </a:solidFill>
                      <a:latin typeface="Arial"/>
                      <a:ea typeface="Arial"/>
                      <a:cs typeface="Arial"/>
                      <a:sym typeface="Arial"/>
                    </a:endParaRPr>
                  </a:p>
                </p:txBody>
              </p:sp>
              <p:sp>
                <p:nvSpPr>
                  <p:cNvPr id="4315" name="Google Shape;4315;p177"/>
                  <p:cNvSpPr/>
                  <p:nvPr/>
                </p:nvSpPr>
                <p:spPr>
                  <a:xfrm>
                    <a:off x="7521401" y="5648091"/>
                    <a:ext cx="42672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B#5</a:t>
                    </a:r>
                    <a:endParaRPr b="0" i="0" sz="1050" u="none" cap="none" strike="noStrike">
                      <a:solidFill>
                        <a:srgbClr val="000000"/>
                      </a:solidFill>
                      <a:latin typeface="Arial"/>
                      <a:ea typeface="Arial"/>
                      <a:cs typeface="Arial"/>
                      <a:sym typeface="Arial"/>
                    </a:endParaRPr>
                  </a:p>
                </p:txBody>
              </p:sp>
            </p:grpSp>
          </p:grpSp>
          <p:sp>
            <p:nvSpPr>
              <p:cNvPr id="4316" name="Google Shape;4316;p177"/>
              <p:cNvSpPr/>
              <p:nvPr/>
            </p:nvSpPr>
            <p:spPr>
              <a:xfrm>
                <a:off x="5258849" y="4933338"/>
                <a:ext cx="838200" cy="261830"/>
              </a:xfrm>
              <a:prstGeom prst="rightArrow">
                <a:avLst>
                  <a:gd fmla="val 50000" name="adj1"/>
                  <a:gd fmla="val 50000" name="adj2"/>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17" name="Google Shape;4317;p177"/>
              <p:cNvSpPr/>
              <p:nvPr/>
            </p:nvSpPr>
            <p:spPr>
              <a:xfrm>
                <a:off x="5235057" y="4410118"/>
                <a:ext cx="84715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Mở rộng quy mô</a:t>
                </a:r>
                <a:endParaRPr b="0" i="0" sz="1400" u="none" cap="none" strike="noStrike">
                  <a:solidFill>
                    <a:srgbClr val="000000"/>
                  </a:solidFill>
                  <a:latin typeface="Arial"/>
                  <a:ea typeface="Arial"/>
                  <a:cs typeface="Arial"/>
                  <a:sym typeface="Arial"/>
                </a:endParaRPr>
              </a:p>
            </p:txBody>
          </p:sp>
        </p:grpSp>
        <p:sp>
          <p:nvSpPr>
            <p:cNvPr id="4318" name="Google Shape;4318;p177"/>
            <p:cNvSpPr/>
            <p:nvPr/>
          </p:nvSpPr>
          <p:spPr>
            <a:xfrm>
              <a:off x="3029998" y="4878908"/>
              <a:ext cx="497327" cy="466926"/>
            </a:xfrm>
            <a:prstGeom prst="can">
              <a:avLst>
                <a:gd fmla="val 25000" name="adj"/>
              </a:avLst>
            </a:prstGeom>
            <a:solidFill>
              <a:srgbClr val="779FDB"/>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19" name="Google Shape;4319;p177"/>
            <p:cNvSpPr/>
            <p:nvPr/>
          </p:nvSpPr>
          <p:spPr>
            <a:xfrm>
              <a:off x="3646155" y="4878908"/>
              <a:ext cx="497327" cy="466926"/>
            </a:xfrm>
            <a:prstGeom prst="can">
              <a:avLst>
                <a:gd fmla="val 25000" name="adj"/>
              </a:avLst>
            </a:prstGeom>
            <a:solidFill>
              <a:srgbClr val="7B97C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20" name="Google Shape;4320;p177"/>
            <p:cNvSpPr/>
            <p:nvPr/>
          </p:nvSpPr>
          <p:spPr>
            <a:xfrm>
              <a:off x="4251910" y="4878908"/>
              <a:ext cx="497327" cy="466926"/>
            </a:xfrm>
            <a:prstGeom prst="can">
              <a:avLst>
                <a:gd fmla="val 25000" name="adj"/>
              </a:avLst>
            </a:prstGeom>
            <a:solidFill>
              <a:srgbClr val="C3CCE7"/>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321" name="Google Shape;4321;p177"/>
          <p:cNvSpPr/>
          <p:nvPr/>
        </p:nvSpPr>
        <p:spPr>
          <a:xfrm>
            <a:off x="7892415" y="2013819"/>
            <a:ext cx="771365" cy="373949"/>
          </a:xfrm>
          <a:prstGeom prst="rect">
            <a:avLst/>
          </a:prstGeom>
          <a:noFill/>
          <a:ln>
            <a:noFill/>
          </a:ln>
        </p:spPr>
        <p:txBody>
          <a:bodyPr anchorCtr="0" anchor="t" bIns="45700" lIns="91425" spcFirstLastPara="1" rIns="91425" wrap="square" tIns="45700">
            <a:spAutoFit/>
          </a:bodyPr>
          <a:lstStyle/>
          <a:p>
            <a:pPr indent="0" lvl="0" marL="0" marR="0" rtl="0" algn="ctr">
              <a:lnSpc>
                <a:spcPct val="75000"/>
              </a:lnSpc>
              <a:spcBef>
                <a:spcPts val="0"/>
              </a:spcBef>
              <a:spcAft>
                <a:spcPts val="0"/>
              </a:spcAft>
              <a:buNone/>
            </a:pPr>
            <a:r>
              <a:rPr lang="en-US" sz="800">
                <a:solidFill>
                  <a:schemeClr val="dk1"/>
                </a:solidFill>
                <a:latin typeface="Arial"/>
                <a:ea typeface="Arial"/>
                <a:cs typeface="Arial"/>
                <a:sym typeface="Arial"/>
              </a:rPr>
              <a:t>Thông lượng </a:t>
            </a:r>
            <a:endParaRPr sz="800">
              <a:solidFill>
                <a:schemeClr val="dk1"/>
              </a:solidFill>
              <a:latin typeface="Arial"/>
              <a:ea typeface="Arial"/>
              <a:cs typeface="Arial"/>
              <a:sym typeface="Arial"/>
            </a:endParaRPr>
          </a:p>
          <a:p>
            <a:pPr indent="0" lvl="0" marL="0" marR="0" rtl="0" algn="ctr">
              <a:lnSpc>
                <a:spcPct val="75000"/>
              </a:lnSpc>
              <a:spcBef>
                <a:spcPts val="0"/>
              </a:spcBef>
              <a:spcAft>
                <a:spcPts val="0"/>
              </a:spcAft>
              <a:buNone/>
            </a:pPr>
            <a:r>
              <a:rPr lang="en-US" sz="800">
                <a:solidFill>
                  <a:schemeClr val="dk1"/>
                </a:solidFill>
                <a:latin typeface="Arial"/>
                <a:ea typeface="Arial"/>
                <a:cs typeface="Arial"/>
                <a:sym typeface="Arial"/>
              </a:rPr>
              <a:t>cao,</a:t>
            </a:r>
            <a:endParaRPr sz="800">
              <a:solidFill>
                <a:schemeClr val="dk1"/>
              </a:solidFill>
              <a:latin typeface="Arial"/>
              <a:ea typeface="Arial"/>
              <a:cs typeface="Arial"/>
              <a:sym typeface="Arial"/>
            </a:endParaRPr>
          </a:p>
          <a:p>
            <a:pPr indent="0" lvl="0" marL="0" marR="0" rtl="0" algn="ctr">
              <a:lnSpc>
                <a:spcPct val="75000"/>
              </a:lnSpc>
              <a:spcBef>
                <a:spcPts val="0"/>
              </a:spcBef>
              <a:spcAft>
                <a:spcPts val="0"/>
              </a:spcAft>
              <a:buNone/>
            </a:pPr>
            <a:r>
              <a:rPr lang="en-US" sz="800">
                <a:solidFill>
                  <a:schemeClr val="dk1"/>
                </a:solidFill>
                <a:latin typeface="Arial"/>
                <a:ea typeface="Arial"/>
                <a:cs typeface="Arial"/>
                <a:sym typeface="Arial"/>
              </a:rPr>
              <a:t>độ trễ thấp</a:t>
            </a:r>
            <a:endParaRPr sz="800">
              <a:solidFill>
                <a:schemeClr val="dk1"/>
              </a:solidFill>
              <a:latin typeface="Arial"/>
              <a:ea typeface="Arial"/>
              <a:cs typeface="Arial"/>
              <a:sym typeface="Arial"/>
            </a:endParaRPr>
          </a:p>
        </p:txBody>
      </p:sp>
      <p:sp>
        <p:nvSpPr>
          <p:cNvPr id="4322" name="Google Shape;4322;p177"/>
          <p:cNvSpPr/>
          <p:nvPr/>
        </p:nvSpPr>
        <p:spPr>
          <a:xfrm>
            <a:off x="8499552" y="2066846"/>
            <a:ext cx="7104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Bộ lưu trữ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cố định</a:t>
            </a:r>
            <a:endParaRPr sz="900">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7" name="Shape 4327"/>
        <p:cNvGrpSpPr/>
        <p:nvPr/>
      </p:nvGrpSpPr>
      <p:grpSpPr>
        <a:xfrm>
          <a:off x="0" y="0"/>
          <a:ext cx="0" cy="0"/>
          <a:chOff x="0" y="0"/>
          <a:chExt cx="0" cy="0"/>
        </a:xfrm>
      </p:grpSpPr>
      <p:sp>
        <p:nvSpPr>
          <p:cNvPr id="4328" name="Google Shape;4328;p17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329" name="Google Shape;4329;p178"/>
          <p:cNvSpPr txBox="1"/>
          <p:nvPr>
            <p:ph idx="2" type="body"/>
          </p:nvPr>
        </p:nvSpPr>
        <p:spPr>
          <a:xfrm>
            <a:off x="301659" y="1416817"/>
            <a:ext cx="7509786" cy="349875"/>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700"/>
              <a:buNone/>
            </a:pPr>
            <a:r>
              <a:rPr lang="en-US" sz="2700"/>
              <a:t>Tại sao nên sử dụng Apache Kafka? (2/4)</a:t>
            </a:r>
            <a:endParaRPr sz="2700"/>
          </a:p>
        </p:txBody>
      </p:sp>
      <p:sp>
        <p:nvSpPr>
          <p:cNvPr id="4330" name="Google Shape;4330;p17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331" name="Google Shape;4331;p17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Khả năng chịu lỗi</a:t>
            </a:r>
            <a:endParaRPr/>
          </a:p>
          <a:p>
            <a:pPr indent="-182563" lvl="1" marL="360363" rtl="0" algn="l">
              <a:lnSpc>
                <a:spcPct val="138461"/>
              </a:lnSpc>
              <a:spcBef>
                <a:spcPts val="300"/>
              </a:spcBef>
              <a:spcAft>
                <a:spcPts val="0"/>
              </a:spcAft>
              <a:buClr>
                <a:srgbClr val="262626"/>
              </a:buClr>
              <a:buSzPts val="1040"/>
              <a:buChar char="•"/>
            </a:pPr>
            <a:r>
              <a:rPr lang="en-US"/>
              <a:t>Tính khả dụng cao</a:t>
            </a:r>
            <a:endParaRPr/>
          </a:p>
          <a:p>
            <a:pPr indent="-182563" lvl="1" marL="360363" rtl="0" algn="l">
              <a:lnSpc>
                <a:spcPct val="138461"/>
              </a:lnSpc>
              <a:spcBef>
                <a:spcPts val="300"/>
              </a:spcBef>
              <a:spcAft>
                <a:spcPts val="0"/>
              </a:spcAft>
              <a:buClr>
                <a:srgbClr val="262626"/>
              </a:buClr>
              <a:buSzPts val="1040"/>
              <a:buChar char="•"/>
            </a:pPr>
            <a:r>
              <a:rPr lang="en-US"/>
              <a:t>Xử lý dữ liệu bền vững ngay cả khi một số nhà môi giới gặp sự cố</a:t>
            </a:r>
            <a:endParaRPr/>
          </a:p>
        </p:txBody>
      </p:sp>
      <p:grpSp>
        <p:nvGrpSpPr>
          <p:cNvPr id="4332" name="Google Shape;4332;p178"/>
          <p:cNvGrpSpPr/>
          <p:nvPr/>
        </p:nvGrpSpPr>
        <p:grpSpPr>
          <a:xfrm>
            <a:off x="7922856" y="1357325"/>
            <a:ext cx="1265626" cy="1260000"/>
            <a:chOff x="591390" y="2173273"/>
            <a:chExt cx="1561118" cy="1554177"/>
          </a:xfrm>
        </p:grpSpPr>
        <p:grpSp>
          <p:nvGrpSpPr>
            <p:cNvPr id="4333" name="Google Shape;4333;p178"/>
            <p:cNvGrpSpPr/>
            <p:nvPr/>
          </p:nvGrpSpPr>
          <p:grpSpPr>
            <a:xfrm>
              <a:off x="591390" y="2173273"/>
              <a:ext cx="1554178" cy="1554177"/>
              <a:chOff x="449612" y="2081595"/>
              <a:chExt cx="2283281" cy="2283280"/>
            </a:xfrm>
          </p:grpSpPr>
          <p:sp>
            <p:nvSpPr>
              <p:cNvPr id="4334" name="Google Shape;4334;p178"/>
              <p:cNvSpPr/>
              <p:nvPr/>
            </p:nvSpPr>
            <p:spPr>
              <a:xfrm>
                <a:off x="449612" y="2081595"/>
                <a:ext cx="1115868" cy="1115870"/>
              </a:xfrm>
              <a:custGeom>
                <a:rect b="b" l="l" r="r" t="t"/>
                <a:pathLst>
                  <a:path extrusionOk="0" h="1115869" w="1115869">
                    <a:moveTo>
                      <a:pt x="0" y="1115869"/>
                    </a:moveTo>
                    <a:cubicBezTo>
                      <a:pt x="0" y="499592"/>
                      <a:pt x="499592" y="0"/>
                      <a:pt x="1115869" y="0"/>
                    </a:cubicBezTo>
                    <a:lnTo>
                      <a:pt x="1115869" y="1115869"/>
                    </a:lnTo>
                    <a:lnTo>
                      <a:pt x="0" y="1115869"/>
                    </a:lnTo>
                    <a:close/>
                  </a:path>
                </a:pathLst>
              </a:custGeom>
              <a:solidFill>
                <a:srgbClr val="E7E6E6"/>
              </a:solidFill>
              <a:ln cap="flat" cmpd="sng" w="12700">
                <a:solidFill>
                  <a:schemeClr val="lt1"/>
                </a:solidFill>
                <a:prstDash val="solid"/>
                <a:miter lim="800000"/>
                <a:headEnd len="sm" w="sm" type="none"/>
                <a:tailEnd len="sm" w="sm" type="none"/>
              </a:ln>
            </p:spPr>
            <p:txBody>
              <a:bodyPr anchorCtr="0" anchor="ctr" bIns="78225" lIns="405050" spcFirstLastPara="1" rIns="78225" wrap="square" tIns="405050">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335" name="Google Shape;4335;p178"/>
              <p:cNvSpPr/>
              <p:nvPr/>
            </p:nvSpPr>
            <p:spPr>
              <a:xfrm>
                <a:off x="1617023" y="2081595"/>
                <a:ext cx="1115869" cy="1115869"/>
              </a:xfrm>
              <a:custGeom>
                <a:rect b="b" l="l" r="r" t="t"/>
                <a:pathLst>
                  <a:path extrusionOk="0" h="1115869" w="1115869">
                    <a:moveTo>
                      <a:pt x="0" y="0"/>
                    </a:moveTo>
                    <a:cubicBezTo>
                      <a:pt x="616277" y="0"/>
                      <a:pt x="1115869" y="499592"/>
                      <a:pt x="1115869" y="1115869"/>
                    </a:cubicBezTo>
                    <a:lnTo>
                      <a:pt x="0" y="1115869"/>
                    </a:lnTo>
                    <a:lnTo>
                      <a:pt x="0" y="0"/>
                    </a:lnTo>
                    <a:close/>
                  </a:path>
                </a:pathLst>
              </a:custGeom>
              <a:solidFill>
                <a:srgbClr val="587BC3"/>
              </a:solidFill>
              <a:ln cap="flat" cmpd="sng" w="12700">
                <a:solidFill>
                  <a:schemeClr val="lt1"/>
                </a:solidFill>
                <a:prstDash val="solid"/>
                <a:miter lim="800000"/>
                <a:headEnd len="sm" w="sm" type="none"/>
                <a:tailEnd len="sm" w="sm" type="none"/>
              </a:ln>
            </p:spPr>
            <p:txBody>
              <a:bodyPr anchorCtr="0" anchor="ctr" bIns="78225" lIns="78225" spcFirstLastPara="1" rIns="405050" wrap="square" tIns="405050">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336" name="Google Shape;4336;p178"/>
              <p:cNvSpPr/>
              <p:nvPr/>
            </p:nvSpPr>
            <p:spPr>
              <a:xfrm>
                <a:off x="1617023" y="3249006"/>
                <a:ext cx="1115870" cy="1115869"/>
              </a:xfrm>
              <a:custGeom>
                <a:rect b="b" l="l" r="r" t="t"/>
                <a:pathLst>
                  <a:path extrusionOk="0" h="1115869" w="1115869">
                    <a:moveTo>
                      <a:pt x="1115869" y="0"/>
                    </a:moveTo>
                    <a:cubicBezTo>
                      <a:pt x="1115869" y="616277"/>
                      <a:pt x="616277" y="1115869"/>
                      <a:pt x="0" y="1115869"/>
                    </a:cubicBezTo>
                    <a:lnTo>
                      <a:pt x="0" y="0"/>
                    </a:lnTo>
                    <a:lnTo>
                      <a:pt x="1115869" y="0"/>
                    </a:lnTo>
                    <a:close/>
                  </a:path>
                </a:pathLst>
              </a:custGeom>
              <a:solidFill>
                <a:schemeClr val="lt2"/>
              </a:solidFill>
              <a:ln cap="flat" cmpd="sng" w="12700">
                <a:solidFill>
                  <a:schemeClr val="lt1"/>
                </a:solidFill>
                <a:prstDash val="solid"/>
                <a:miter lim="800000"/>
                <a:headEnd len="sm" w="sm" type="none"/>
                <a:tailEnd len="sm" w="sm" type="none"/>
              </a:ln>
            </p:spPr>
            <p:txBody>
              <a:bodyPr anchorCtr="0" anchor="ctr" bIns="405050" lIns="78225" spcFirstLastPara="1" rIns="405050" wrap="square" tIns="78225">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337" name="Google Shape;4337;p178"/>
              <p:cNvSpPr/>
              <p:nvPr/>
            </p:nvSpPr>
            <p:spPr>
              <a:xfrm>
                <a:off x="449612" y="3249006"/>
                <a:ext cx="1115869" cy="1115869"/>
              </a:xfrm>
              <a:custGeom>
                <a:rect b="b" l="l" r="r" t="t"/>
                <a:pathLst>
                  <a:path extrusionOk="0" h="1115869" w="1115869">
                    <a:moveTo>
                      <a:pt x="1115869" y="1115869"/>
                    </a:moveTo>
                    <a:cubicBezTo>
                      <a:pt x="499592" y="1115869"/>
                      <a:pt x="0" y="616277"/>
                      <a:pt x="0" y="0"/>
                    </a:cubicBezTo>
                    <a:lnTo>
                      <a:pt x="1115869" y="0"/>
                    </a:lnTo>
                    <a:lnTo>
                      <a:pt x="1115869" y="1115869"/>
                    </a:lnTo>
                    <a:close/>
                  </a:path>
                </a:pathLst>
              </a:custGeom>
              <a:solidFill>
                <a:schemeClr val="lt2"/>
              </a:solidFill>
              <a:ln cap="flat" cmpd="sng" w="12700">
                <a:solidFill>
                  <a:schemeClr val="lt1"/>
                </a:solidFill>
                <a:prstDash val="solid"/>
                <a:miter lim="800000"/>
                <a:headEnd len="sm" w="sm" type="none"/>
                <a:tailEnd len="sm" w="sm" type="none"/>
              </a:ln>
            </p:spPr>
            <p:txBody>
              <a:bodyPr anchorCtr="0" anchor="ctr" bIns="405050" lIns="405050" spcFirstLastPara="1" rIns="78225" wrap="square" tIns="78225">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grpSp>
        <p:sp>
          <p:nvSpPr>
            <p:cNvPr id="4338" name="Google Shape;4338;p178"/>
            <p:cNvSpPr/>
            <p:nvPr/>
          </p:nvSpPr>
          <p:spPr>
            <a:xfrm>
              <a:off x="619693" y="2488857"/>
              <a:ext cx="846665" cy="4555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Khả năng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mở rộng</a:t>
              </a:r>
              <a:endParaRPr sz="900">
                <a:solidFill>
                  <a:schemeClr val="dk1"/>
                </a:solidFill>
                <a:latin typeface="Arial"/>
                <a:ea typeface="Arial"/>
                <a:cs typeface="Arial"/>
                <a:sym typeface="Arial"/>
              </a:endParaRPr>
            </a:p>
          </p:txBody>
        </p:sp>
        <p:sp>
          <p:nvSpPr>
            <p:cNvPr id="4339" name="Google Shape;4339;p178"/>
            <p:cNvSpPr/>
            <p:nvPr/>
          </p:nvSpPr>
          <p:spPr>
            <a:xfrm>
              <a:off x="1305844" y="2451719"/>
              <a:ext cx="846664" cy="4555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Khả năng </a:t>
              </a:r>
              <a:endParaRPr/>
            </a:p>
            <a:p>
              <a:pPr indent="0" lvl="0" marL="0" marR="0" rtl="0" algn="ctr">
                <a:spcBef>
                  <a:spcPts val="0"/>
                </a:spcBef>
                <a:spcAft>
                  <a:spcPts val="0"/>
                </a:spcAft>
                <a:buNone/>
              </a:pPr>
              <a:r>
                <a:rPr lang="en-US" sz="900">
                  <a:solidFill>
                    <a:schemeClr val="lt1"/>
                  </a:solidFill>
                  <a:latin typeface="Arial"/>
                  <a:ea typeface="Arial"/>
                  <a:cs typeface="Arial"/>
                  <a:sym typeface="Arial"/>
                </a:rPr>
                <a:t>chịu lỗi</a:t>
              </a:r>
              <a:endParaRPr sz="900">
                <a:solidFill>
                  <a:schemeClr val="lt1"/>
                </a:solidFill>
                <a:latin typeface="Arial"/>
                <a:ea typeface="Arial"/>
                <a:cs typeface="Arial"/>
                <a:sym typeface="Arial"/>
              </a:endParaRPr>
            </a:p>
          </p:txBody>
        </p:sp>
      </p:grpSp>
      <p:sp>
        <p:nvSpPr>
          <p:cNvPr id="4340" name="Google Shape;4340;p178"/>
          <p:cNvSpPr/>
          <p:nvPr/>
        </p:nvSpPr>
        <p:spPr>
          <a:xfrm>
            <a:off x="7892416" y="2013819"/>
            <a:ext cx="771365" cy="373949"/>
          </a:xfrm>
          <a:prstGeom prst="rect">
            <a:avLst/>
          </a:prstGeom>
          <a:noFill/>
          <a:ln>
            <a:noFill/>
          </a:ln>
        </p:spPr>
        <p:txBody>
          <a:bodyPr anchorCtr="0" anchor="t" bIns="45700" lIns="91425" spcFirstLastPara="1" rIns="91425" wrap="square" tIns="45700">
            <a:spAutoFit/>
          </a:bodyPr>
          <a:lstStyle/>
          <a:p>
            <a:pPr indent="0" lvl="0" marL="0" marR="0" rtl="0" algn="ctr">
              <a:lnSpc>
                <a:spcPct val="75000"/>
              </a:lnSpc>
              <a:spcBef>
                <a:spcPts val="0"/>
              </a:spcBef>
              <a:spcAft>
                <a:spcPts val="0"/>
              </a:spcAft>
              <a:buNone/>
            </a:pPr>
            <a:r>
              <a:rPr lang="en-US" sz="800">
                <a:solidFill>
                  <a:schemeClr val="dk1"/>
                </a:solidFill>
                <a:latin typeface="Arial"/>
                <a:ea typeface="Arial"/>
                <a:cs typeface="Arial"/>
                <a:sym typeface="Arial"/>
              </a:rPr>
              <a:t>Thông lượng </a:t>
            </a:r>
            <a:endParaRPr sz="800">
              <a:solidFill>
                <a:schemeClr val="dk1"/>
              </a:solidFill>
              <a:latin typeface="Arial"/>
              <a:ea typeface="Arial"/>
              <a:cs typeface="Arial"/>
              <a:sym typeface="Arial"/>
            </a:endParaRPr>
          </a:p>
          <a:p>
            <a:pPr indent="0" lvl="0" marL="0" marR="0" rtl="0" algn="ctr">
              <a:lnSpc>
                <a:spcPct val="75000"/>
              </a:lnSpc>
              <a:spcBef>
                <a:spcPts val="0"/>
              </a:spcBef>
              <a:spcAft>
                <a:spcPts val="0"/>
              </a:spcAft>
              <a:buNone/>
            </a:pPr>
            <a:r>
              <a:rPr lang="en-US" sz="800">
                <a:solidFill>
                  <a:schemeClr val="dk1"/>
                </a:solidFill>
                <a:latin typeface="Arial"/>
                <a:ea typeface="Arial"/>
                <a:cs typeface="Arial"/>
                <a:sym typeface="Arial"/>
              </a:rPr>
              <a:t>cao,</a:t>
            </a:r>
            <a:endParaRPr sz="800">
              <a:solidFill>
                <a:schemeClr val="dk1"/>
              </a:solidFill>
              <a:latin typeface="Arial"/>
              <a:ea typeface="Arial"/>
              <a:cs typeface="Arial"/>
              <a:sym typeface="Arial"/>
            </a:endParaRPr>
          </a:p>
          <a:p>
            <a:pPr indent="0" lvl="0" marL="0" marR="0" rtl="0" algn="ctr">
              <a:lnSpc>
                <a:spcPct val="75000"/>
              </a:lnSpc>
              <a:spcBef>
                <a:spcPts val="0"/>
              </a:spcBef>
              <a:spcAft>
                <a:spcPts val="0"/>
              </a:spcAft>
              <a:buNone/>
            </a:pPr>
            <a:r>
              <a:rPr lang="en-US" sz="800">
                <a:solidFill>
                  <a:schemeClr val="dk1"/>
                </a:solidFill>
                <a:latin typeface="Arial"/>
                <a:ea typeface="Arial"/>
                <a:cs typeface="Arial"/>
                <a:sym typeface="Arial"/>
              </a:rPr>
              <a:t>độ trễ thấp</a:t>
            </a:r>
            <a:endParaRPr sz="800">
              <a:solidFill>
                <a:schemeClr val="dk1"/>
              </a:solidFill>
              <a:latin typeface="Arial"/>
              <a:ea typeface="Arial"/>
              <a:cs typeface="Arial"/>
              <a:sym typeface="Arial"/>
            </a:endParaRPr>
          </a:p>
        </p:txBody>
      </p:sp>
      <p:sp>
        <p:nvSpPr>
          <p:cNvPr id="4341" name="Google Shape;4341;p178"/>
          <p:cNvSpPr/>
          <p:nvPr/>
        </p:nvSpPr>
        <p:spPr>
          <a:xfrm>
            <a:off x="8499549" y="2066846"/>
            <a:ext cx="7104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Bộ lưu trữ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cố định</a:t>
            </a:r>
            <a:endParaRPr sz="900">
              <a:solidFill>
                <a:schemeClr val="dk1"/>
              </a:solidFill>
              <a:latin typeface="Arial"/>
              <a:ea typeface="Arial"/>
              <a:cs typeface="Arial"/>
              <a:sym typeface="Arial"/>
            </a:endParaRPr>
          </a:p>
        </p:txBody>
      </p:sp>
      <p:grpSp>
        <p:nvGrpSpPr>
          <p:cNvPr id="4342" name="Google Shape;4342;p178"/>
          <p:cNvGrpSpPr/>
          <p:nvPr/>
        </p:nvGrpSpPr>
        <p:grpSpPr>
          <a:xfrm>
            <a:off x="3155676" y="3242756"/>
            <a:ext cx="4020966" cy="2903759"/>
            <a:chOff x="5007150" y="3315888"/>
            <a:chExt cx="4020966" cy="2903759"/>
          </a:xfrm>
        </p:grpSpPr>
        <p:sp>
          <p:nvSpPr>
            <p:cNvPr id="4343" name="Google Shape;4343;p178"/>
            <p:cNvSpPr/>
            <p:nvPr/>
          </p:nvSpPr>
          <p:spPr>
            <a:xfrm>
              <a:off x="5007150" y="3577726"/>
              <a:ext cx="4020966" cy="2641921"/>
            </a:xfrm>
            <a:prstGeom prst="roundRect">
              <a:avLst>
                <a:gd fmla="val 16667"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44" name="Google Shape;4344;p178"/>
            <p:cNvGrpSpPr/>
            <p:nvPr/>
          </p:nvGrpSpPr>
          <p:grpSpPr>
            <a:xfrm>
              <a:off x="5635834" y="3833421"/>
              <a:ext cx="673507" cy="1040592"/>
              <a:chOff x="5635834" y="3833421"/>
              <a:chExt cx="673507" cy="1040592"/>
            </a:xfrm>
          </p:grpSpPr>
          <p:grpSp>
            <p:nvGrpSpPr>
              <p:cNvPr id="4345" name="Google Shape;4345;p178"/>
              <p:cNvGrpSpPr/>
              <p:nvPr/>
            </p:nvGrpSpPr>
            <p:grpSpPr>
              <a:xfrm>
                <a:off x="5635834" y="3833421"/>
                <a:ext cx="673507" cy="1040592"/>
                <a:chOff x="6199621" y="3804000"/>
                <a:chExt cx="673507" cy="1040592"/>
              </a:xfrm>
            </p:grpSpPr>
            <p:sp>
              <p:nvSpPr>
                <p:cNvPr id="4346" name="Google Shape;4346;p178"/>
                <p:cNvSpPr/>
                <p:nvPr/>
              </p:nvSpPr>
              <p:spPr>
                <a:xfrm>
                  <a:off x="6199621" y="3804000"/>
                  <a:ext cx="673507" cy="805789"/>
                </a:xfrm>
                <a:prstGeom prst="can">
                  <a:avLst>
                    <a:gd fmla="val 25000" name="adj"/>
                  </a:avLst>
                </a:prstGeom>
                <a:solidFill>
                  <a:srgbClr val="779FD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47" name="Google Shape;4347;p178"/>
                <p:cNvSpPr/>
                <p:nvPr/>
              </p:nvSpPr>
              <p:spPr>
                <a:xfrm>
                  <a:off x="6337441" y="4590676"/>
                  <a:ext cx="413896"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B#1</a:t>
                  </a:r>
                  <a:endParaRPr sz="1050">
                    <a:solidFill>
                      <a:srgbClr val="0043B2"/>
                    </a:solidFill>
                    <a:latin typeface="Arial"/>
                    <a:ea typeface="Arial"/>
                    <a:cs typeface="Arial"/>
                    <a:sym typeface="Arial"/>
                  </a:endParaRPr>
                </a:p>
              </p:txBody>
            </p:sp>
          </p:grpSp>
          <p:grpSp>
            <p:nvGrpSpPr>
              <p:cNvPr id="4348" name="Google Shape;4348;p178"/>
              <p:cNvGrpSpPr/>
              <p:nvPr/>
            </p:nvGrpSpPr>
            <p:grpSpPr>
              <a:xfrm>
                <a:off x="5763978" y="4051587"/>
                <a:ext cx="434976" cy="507844"/>
                <a:chOff x="5763978" y="4065893"/>
                <a:chExt cx="434976" cy="507844"/>
              </a:xfrm>
            </p:grpSpPr>
            <p:sp>
              <p:nvSpPr>
                <p:cNvPr id="4349" name="Google Shape;4349;p178"/>
                <p:cNvSpPr/>
                <p:nvPr/>
              </p:nvSpPr>
              <p:spPr>
                <a:xfrm>
                  <a:off x="5763979" y="4065893"/>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P0</a:t>
                  </a:r>
                  <a:endParaRPr sz="1200">
                    <a:solidFill>
                      <a:srgbClr val="0043B2"/>
                    </a:solidFill>
                    <a:latin typeface="Arial"/>
                    <a:ea typeface="Arial"/>
                    <a:cs typeface="Arial"/>
                    <a:sym typeface="Arial"/>
                  </a:endParaRPr>
                </a:p>
              </p:txBody>
            </p:sp>
            <p:sp>
              <p:nvSpPr>
                <p:cNvPr id="4350" name="Google Shape;4350;p178"/>
                <p:cNvSpPr/>
                <p:nvPr/>
              </p:nvSpPr>
              <p:spPr>
                <a:xfrm>
                  <a:off x="5763979" y="4245268"/>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P1</a:t>
                  </a:r>
                  <a:endParaRPr sz="1200">
                    <a:solidFill>
                      <a:srgbClr val="0043B2"/>
                    </a:solidFill>
                    <a:latin typeface="Arial"/>
                    <a:ea typeface="Arial"/>
                    <a:cs typeface="Arial"/>
                    <a:sym typeface="Arial"/>
                  </a:endParaRPr>
                </a:p>
              </p:txBody>
            </p:sp>
            <p:sp>
              <p:nvSpPr>
                <p:cNvPr id="4351" name="Google Shape;4351;p178"/>
                <p:cNvSpPr/>
                <p:nvPr/>
              </p:nvSpPr>
              <p:spPr>
                <a:xfrm>
                  <a:off x="5763978" y="4417604"/>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P2</a:t>
                  </a:r>
                  <a:endParaRPr sz="1200">
                    <a:solidFill>
                      <a:srgbClr val="0043B2"/>
                    </a:solidFill>
                    <a:latin typeface="Arial"/>
                    <a:ea typeface="Arial"/>
                    <a:cs typeface="Arial"/>
                    <a:sym typeface="Arial"/>
                  </a:endParaRPr>
                </a:p>
              </p:txBody>
            </p:sp>
          </p:grpSp>
        </p:grpSp>
        <p:grpSp>
          <p:nvGrpSpPr>
            <p:cNvPr id="4352" name="Google Shape;4352;p178"/>
            <p:cNvGrpSpPr/>
            <p:nvPr/>
          </p:nvGrpSpPr>
          <p:grpSpPr>
            <a:xfrm>
              <a:off x="7027159" y="3833421"/>
              <a:ext cx="673507" cy="1040592"/>
              <a:chOff x="7027159" y="3833421"/>
              <a:chExt cx="673507" cy="1040592"/>
            </a:xfrm>
          </p:grpSpPr>
          <p:grpSp>
            <p:nvGrpSpPr>
              <p:cNvPr id="4353" name="Google Shape;4353;p178"/>
              <p:cNvGrpSpPr/>
              <p:nvPr/>
            </p:nvGrpSpPr>
            <p:grpSpPr>
              <a:xfrm>
                <a:off x="7027159" y="3833421"/>
                <a:ext cx="673507" cy="1040592"/>
                <a:chOff x="7164377" y="3774041"/>
                <a:chExt cx="673507" cy="1040592"/>
              </a:xfrm>
            </p:grpSpPr>
            <p:sp>
              <p:nvSpPr>
                <p:cNvPr id="4354" name="Google Shape;4354;p178"/>
                <p:cNvSpPr/>
                <p:nvPr/>
              </p:nvSpPr>
              <p:spPr>
                <a:xfrm>
                  <a:off x="7164377" y="3774041"/>
                  <a:ext cx="673507" cy="805789"/>
                </a:xfrm>
                <a:prstGeom prst="can">
                  <a:avLst>
                    <a:gd fmla="val 25000" name="adj"/>
                  </a:avLst>
                </a:prstGeom>
                <a:solidFill>
                  <a:srgbClr val="7B97C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55" name="Google Shape;4355;p178"/>
                <p:cNvSpPr/>
                <p:nvPr/>
              </p:nvSpPr>
              <p:spPr>
                <a:xfrm>
                  <a:off x="7297388" y="4560717"/>
                  <a:ext cx="423514"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B#2</a:t>
                  </a:r>
                  <a:endParaRPr sz="1050">
                    <a:solidFill>
                      <a:schemeClr val="dk1"/>
                    </a:solidFill>
                    <a:latin typeface="Arial"/>
                    <a:ea typeface="Arial"/>
                    <a:cs typeface="Arial"/>
                    <a:sym typeface="Arial"/>
                  </a:endParaRPr>
                </a:p>
              </p:txBody>
            </p:sp>
          </p:grpSp>
          <p:grpSp>
            <p:nvGrpSpPr>
              <p:cNvPr id="4356" name="Google Shape;4356;p178"/>
              <p:cNvGrpSpPr/>
              <p:nvPr/>
            </p:nvGrpSpPr>
            <p:grpSpPr>
              <a:xfrm>
                <a:off x="7158567" y="4051587"/>
                <a:ext cx="434975" cy="335508"/>
                <a:chOff x="5763979" y="4065893"/>
                <a:chExt cx="434975" cy="335508"/>
              </a:xfrm>
            </p:grpSpPr>
            <p:sp>
              <p:nvSpPr>
                <p:cNvPr id="4357" name="Google Shape;4357;p178"/>
                <p:cNvSpPr/>
                <p:nvPr/>
              </p:nvSpPr>
              <p:spPr>
                <a:xfrm>
                  <a:off x="5763979" y="4065893"/>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P0</a:t>
                  </a:r>
                  <a:endParaRPr sz="1200">
                    <a:solidFill>
                      <a:srgbClr val="0043B2"/>
                    </a:solidFill>
                    <a:latin typeface="Arial"/>
                    <a:ea typeface="Arial"/>
                    <a:cs typeface="Arial"/>
                    <a:sym typeface="Arial"/>
                  </a:endParaRPr>
                </a:p>
              </p:txBody>
            </p:sp>
            <p:sp>
              <p:nvSpPr>
                <p:cNvPr id="4358" name="Google Shape;4358;p178"/>
                <p:cNvSpPr/>
                <p:nvPr/>
              </p:nvSpPr>
              <p:spPr>
                <a:xfrm>
                  <a:off x="5763979" y="4245268"/>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P1</a:t>
                  </a:r>
                  <a:endParaRPr sz="1200">
                    <a:solidFill>
                      <a:srgbClr val="0043B2"/>
                    </a:solidFill>
                    <a:latin typeface="Arial"/>
                    <a:ea typeface="Arial"/>
                    <a:cs typeface="Arial"/>
                    <a:sym typeface="Arial"/>
                  </a:endParaRPr>
                </a:p>
              </p:txBody>
            </p:sp>
          </p:grpSp>
        </p:grpSp>
        <p:grpSp>
          <p:nvGrpSpPr>
            <p:cNvPr id="4359" name="Google Shape;4359;p178"/>
            <p:cNvGrpSpPr/>
            <p:nvPr/>
          </p:nvGrpSpPr>
          <p:grpSpPr>
            <a:xfrm>
              <a:off x="7833677" y="3833421"/>
              <a:ext cx="673507" cy="1040592"/>
              <a:chOff x="7833677" y="3833421"/>
              <a:chExt cx="673507" cy="1040592"/>
            </a:xfrm>
          </p:grpSpPr>
          <p:grpSp>
            <p:nvGrpSpPr>
              <p:cNvPr id="4360" name="Google Shape;4360;p178"/>
              <p:cNvGrpSpPr/>
              <p:nvPr/>
            </p:nvGrpSpPr>
            <p:grpSpPr>
              <a:xfrm>
                <a:off x="7833677" y="3833421"/>
                <a:ext cx="673507" cy="1040592"/>
                <a:chOff x="7774937" y="3774041"/>
                <a:chExt cx="673507" cy="1040592"/>
              </a:xfrm>
            </p:grpSpPr>
            <p:sp>
              <p:nvSpPr>
                <p:cNvPr id="4361" name="Google Shape;4361;p178"/>
                <p:cNvSpPr/>
                <p:nvPr/>
              </p:nvSpPr>
              <p:spPr>
                <a:xfrm>
                  <a:off x="7774937" y="3774041"/>
                  <a:ext cx="673507" cy="805789"/>
                </a:xfrm>
                <a:prstGeom prst="can">
                  <a:avLst>
                    <a:gd fmla="val 25000" name="adj"/>
                  </a:avLst>
                </a:prstGeom>
                <a:solidFill>
                  <a:srgbClr val="7B97C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2" name="Google Shape;4362;p178"/>
                <p:cNvSpPr/>
                <p:nvPr/>
              </p:nvSpPr>
              <p:spPr>
                <a:xfrm>
                  <a:off x="7905544" y="4560717"/>
                  <a:ext cx="42832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B#3</a:t>
                  </a:r>
                  <a:endParaRPr sz="1050">
                    <a:solidFill>
                      <a:schemeClr val="dk1"/>
                    </a:solidFill>
                    <a:latin typeface="Arial"/>
                    <a:ea typeface="Arial"/>
                    <a:cs typeface="Arial"/>
                    <a:sym typeface="Arial"/>
                  </a:endParaRPr>
                </a:p>
              </p:txBody>
            </p:sp>
          </p:grpSp>
          <p:grpSp>
            <p:nvGrpSpPr>
              <p:cNvPr id="4363" name="Google Shape;4363;p178"/>
              <p:cNvGrpSpPr/>
              <p:nvPr/>
            </p:nvGrpSpPr>
            <p:grpSpPr>
              <a:xfrm>
                <a:off x="7952942" y="4051587"/>
                <a:ext cx="434975" cy="335508"/>
                <a:chOff x="5763979" y="4065893"/>
                <a:chExt cx="434975" cy="335508"/>
              </a:xfrm>
            </p:grpSpPr>
            <p:sp>
              <p:nvSpPr>
                <p:cNvPr id="4364" name="Google Shape;4364;p178"/>
                <p:cNvSpPr/>
                <p:nvPr/>
              </p:nvSpPr>
              <p:spPr>
                <a:xfrm>
                  <a:off x="5763979" y="4065893"/>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P2</a:t>
                  </a:r>
                  <a:endParaRPr sz="1200">
                    <a:solidFill>
                      <a:srgbClr val="0043B2"/>
                    </a:solidFill>
                    <a:latin typeface="Arial"/>
                    <a:ea typeface="Arial"/>
                    <a:cs typeface="Arial"/>
                    <a:sym typeface="Arial"/>
                  </a:endParaRPr>
                </a:p>
              </p:txBody>
            </p:sp>
            <p:sp>
              <p:nvSpPr>
                <p:cNvPr id="4365" name="Google Shape;4365;p178"/>
                <p:cNvSpPr/>
                <p:nvPr/>
              </p:nvSpPr>
              <p:spPr>
                <a:xfrm>
                  <a:off x="5763979" y="4245268"/>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P3</a:t>
                  </a:r>
                  <a:endParaRPr sz="1200">
                    <a:solidFill>
                      <a:srgbClr val="0043B2"/>
                    </a:solidFill>
                    <a:latin typeface="Arial"/>
                    <a:ea typeface="Arial"/>
                    <a:cs typeface="Arial"/>
                    <a:sym typeface="Arial"/>
                  </a:endParaRPr>
                </a:p>
              </p:txBody>
            </p:sp>
          </p:grpSp>
        </p:grpSp>
        <p:grpSp>
          <p:nvGrpSpPr>
            <p:cNvPr id="4366" name="Google Shape;4366;p178"/>
            <p:cNvGrpSpPr/>
            <p:nvPr/>
          </p:nvGrpSpPr>
          <p:grpSpPr>
            <a:xfrm>
              <a:off x="5634174" y="4920521"/>
              <a:ext cx="673507" cy="1040592"/>
              <a:chOff x="5634174" y="4920521"/>
              <a:chExt cx="673507" cy="1040592"/>
            </a:xfrm>
          </p:grpSpPr>
          <p:grpSp>
            <p:nvGrpSpPr>
              <p:cNvPr id="4367" name="Google Shape;4367;p178"/>
              <p:cNvGrpSpPr/>
              <p:nvPr/>
            </p:nvGrpSpPr>
            <p:grpSpPr>
              <a:xfrm>
                <a:off x="5634174" y="4920521"/>
                <a:ext cx="673507" cy="1040592"/>
                <a:chOff x="6913733" y="4943475"/>
                <a:chExt cx="673507" cy="1040592"/>
              </a:xfrm>
            </p:grpSpPr>
            <p:sp>
              <p:nvSpPr>
                <p:cNvPr id="4368" name="Google Shape;4368;p178"/>
                <p:cNvSpPr/>
                <p:nvPr/>
              </p:nvSpPr>
              <p:spPr>
                <a:xfrm>
                  <a:off x="6913733" y="4943475"/>
                  <a:ext cx="673507" cy="805789"/>
                </a:xfrm>
                <a:prstGeom prst="can">
                  <a:avLst>
                    <a:gd fmla="val 25000" name="adj"/>
                  </a:avLst>
                </a:prstGeom>
                <a:solidFill>
                  <a:srgbClr val="94A1E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9" name="Google Shape;4369;p178"/>
                <p:cNvSpPr/>
                <p:nvPr/>
              </p:nvSpPr>
              <p:spPr>
                <a:xfrm>
                  <a:off x="7043538" y="5730151"/>
                  <a:ext cx="429926"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B#4</a:t>
                  </a:r>
                  <a:endParaRPr sz="1050">
                    <a:solidFill>
                      <a:schemeClr val="dk1"/>
                    </a:solidFill>
                    <a:latin typeface="Arial"/>
                    <a:ea typeface="Arial"/>
                    <a:cs typeface="Arial"/>
                    <a:sym typeface="Arial"/>
                  </a:endParaRPr>
                </a:p>
              </p:txBody>
            </p:sp>
          </p:grpSp>
          <p:grpSp>
            <p:nvGrpSpPr>
              <p:cNvPr id="4370" name="Google Shape;4370;p178"/>
              <p:cNvGrpSpPr/>
              <p:nvPr/>
            </p:nvGrpSpPr>
            <p:grpSpPr>
              <a:xfrm>
                <a:off x="5753439" y="5152845"/>
                <a:ext cx="434976" cy="507844"/>
                <a:chOff x="5763978" y="4065893"/>
                <a:chExt cx="434976" cy="507844"/>
              </a:xfrm>
            </p:grpSpPr>
            <p:sp>
              <p:nvSpPr>
                <p:cNvPr id="4371" name="Google Shape;4371;p178"/>
                <p:cNvSpPr/>
                <p:nvPr/>
              </p:nvSpPr>
              <p:spPr>
                <a:xfrm>
                  <a:off x="5763979" y="4065893"/>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P1</a:t>
                  </a:r>
                  <a:endParaRPr sz="1200">
                    <a:solidFill>
                      <a:srgbClr val="0043B2"/>
                    </a:solidFill>
                    <a:latin typeface="Arial"/>
                    <a:ea typeface="Arial"/>
                    <a:cs typeface="Arial"/>
                    <a:sym typeface="Arial"/>
                  </a:endParaRPr>
                </a:p>
              </p:txBody>
            </p:sp>
            <p:sp>
              <p:nvSpPr>
                <p:cNvPr id="4372" name="Google Shape;4372;p178"/>
                <p:cNvSpPr/>
                <p:nvPr/>
              </p:nvSpPr>
              <p:spPr>
                <a:xfrm>
                  <a:off x="5763979" y="4245268"/>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P3</a:t>
                  </a:r>
                  <a:endParaRPr sz="1200">
                    <a:solidFill>
                      <a:srgbClr val="0043B2"/>
                    </a:solidFill>
                    <a:latin typeface="Arial"/>
                    <a:ea typeface="Arial"/>
                    <a:cs typeface="Arial"/>
                    <a:sym typeface="Arial"/>
                  </a:endParaRPr>
                </a:p>
              </p:txBody>
            </p:sp>
            <p:sp>
              <p:nvSpPr>
                <p:cNvPr id="4373" name="Google Shape;4373;p178"/>
                <p:cNvSpPr/>
                <p:nvPr/>
              </p:nvSpPr>
              <p:spPr>
                <a:xfrm>
                  <a:off x="5763978" y="4417604"/>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P4</a:t>
                  </a:r>
                  <a:endParaRPr sz="1200">
                    <a:solidFill>
                      <a:srgbClr val="0043B2"/>
                    </a:solidFill>
                    <a:latin typeface="Arial"/>
                    <a:ea typeface="Arial"/>
                    <a:cs typeface="Arial"/>
                    <a:sym typeface="Arial"/>
                  </a:endParaRPr>
                </a:p>
              </p:txBody>
            </p:sp>
          </p:grpSp>
        </p:grpSp>
        <p:grpSp>
          <p:nvGrpSpPr>
            <p:cNvPr id="4374" name="Google Shape;4374;p178"/>
            <p:cNvGrpSpPr/>
            <p:nvPr/>
          </p:nvGrpSpPr>
          <p:grpSpPr>
            <a:xfrm>
              <a:off x="7027158" y="4920521"/>
              <a:ext cx="673507" cy="1040592"/>
              <a:chOff x="7027158" y="4920521"/>
              <a:chExt cx="673507" cy="1040592"/>
            </a:xfrm>
          </p:grpSpPr>
          <p:grpSp>
            <p:nvGrpSpPr>
              <p:cNvPr id="4375" name="Google Shape;4375;p178"/>
              <p:cNvGrpSpPr/>
              <p:nvPr/>
            </p:nvGrpSpPr>
            <p:grpSpPr>
              <a:xfrm>
                <a:off x="7027158" y="4920521"/>
                <a:ext cx="673507" cy="1040592"/>
                <a:chOff x="7524293" y="4943475"/>
                <a:chExt cx="673507" cy="1040592"/>
              </a:xfrm>
            </p:grpSpPr>
            <p:sp>
              <p:nvSpPr>
                <p:cNvPr id="4376" name="Google Shape;4376;p178"/>
                <p:cNvSpPr/>
                <p:nvPr/>
              </p:nvSpPr>
              <p:spPr>
                <a:xfrm>
                  <a:off x="7524293" y="4943475"/>
                  <a:ext cx="673507" cy="805789"/>
                </a:xfrm>
                <a:prstGeom prst="can">
                  <a:avLst>
                    <a:gd fmla="val 25000" name="adj"/>
                  </a:avLst>
                </a:prstGeom>
                <a:solidFill>
                  <a:srgbClr val="85A6E7"/>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77" name="Google Shape;4377;p178"/>
                <p:cNvSpPr/>
                <p:nvPr/>
              </p:nvSpPr>
              <p:spPr>
                <a:xfrm>
                  <a:off x="7655701" y="5730151"/>
                  <a:ext cx="42672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B#5</a:t>
                  </a:r>
                  <a:endParaRPr sz="1050">
                    <a:solidFill>
                      <a:schemeClr val="dk1"/>
                    </a:solidFill>
                    <a:latin typeface="Arial"/>
                    <a:ea typeface="Arial"/>
                    <a:cs typeface="Arial"/>
                    <a:sym typeface="Arial"/>
                  </a:endParaRPr>
                </a:p>
              </p:txBody>
            </p:sp>
          </p:grpSp>
          <p:grpSp>
            <p:nvGrpSpPr>
              <p:cNvPr id="4378" name="Google Shape;4378;p178"/>
              <p:cNvGrpSpPr/>
              <p:nvPr/>
            </p:nvGrpSpPr>
            <p:grpSpPr>
              <a:xfrm>
                <a:off x="7158566" y="5146495"/>
                <a:ext cx="434976" cy="507844"/>
                <a:chOff x="5763978" y="4065893"/>
                <a:chExt cx="434976" cy="507844"/>
              </a:xfrm>
            </p:grpSpPr>
            <p:sp>
              <p:nvSpPr>
                <p:cNvPr id="4379" name="Google Shape;4379;p178"/>
                <p:cNvSpPr/>
                <p:nvPr/>
              </p:nvSpPr>
              <p:spPr>
                <a:xfrm>
                  <a:off x="5763979" y="4065893"/>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P0</a:t>
                  </a:r>
                  <a:endParaRPr sz="1200">
                    <a:solidFill>
                      <a:srgbClr val="0043B2"/>
                    </a:solidFill>
                    <a:latin typeface="Arial"/>
                    <a:ea typeface="Arial"/>
                    <a:cs typeface="Arial"/>
                    <a:sym typeface="Arial"/>
                  </a:endParaRPr>
                </a:p>
              </p:txBody>
            </p:sp>
            <p:sp>
              <p:nvSpPr>
                <p:cNvPr id="4380" name="Google Shape;4380;p178"/>
                <p:cNvSpPr/>
                <p:nvPr/>
              </p:nvSpPr>
              <p:spPr>
                <a:xfrm>
                  <a:off x="5763979" y="4245268"/>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P4</a:t>
                  </a:r>
                  <a:endParaRPr sz="1200">
                    <a:solidFill>
                      <a:srgbClr val="0043B2"/>
                    </a:solidFill>
                    <a:latin typeface="Arial"/>
                    <a:ea typeface="Arial"/>
                    <a:cs typeface="Arial"/>
                    <a:sym typeface="Arial"/>
                  </a:endParaRPr>
                </a:p>
              </p:txBody>
            </p:sp>
            <p:sp>
              <p:nvSpPr>
                <p:cNvPr id="4381" name="Google Shape;4381;p178"/>
                <p:cNvSpPr/>
                <p:nvPr/>
              </p:nvSpPr>
              <p:spPr>
                <a:xfrm>
                  <a:off x="5763978" y="4417604"/>
                  <a:ext cx="434975" cy="156133"/>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P2</a:t>
                  </a:r>
                  <a:endParaRPr sz="1200">
                    <a:solidFill>
                      <a:srgbClr val="0043B2"/>
                    </a:solidFill>
                    <a:latin typeface="Arial"/>
                    <a:ea typeface="Arial"/>
                    <a:cs typeface="Arial"/>
                    <a:sym typeface="Arial"/>
                  </a:endParaRPr>
                </a:p>
              </p:txBody>
            </p:sp>
          </p:grpSp>
        </p:grpSp>
        <p:grpSp>
          <p:nvGrpSpPr>
            <p:cNvPr id="4382" name="Google Shape;4382;p178"/>
            <p:cNvGrpSpPr/>
            <p:nvPr/>
          </p:nvGrpSpPr>
          <p:grpSpPr>
            <a:xfrm>
              <a:off x="6198953" y="4129562"/>
              <a:ext cx="959614" cy="1095000"/>
              <a:chOff x="6198953" y="4129562"/>
              <a:chExt cx="959614" cy="1095000"/>
            </a:xfrm>
          </p:grpSpPr>
          <p:cxnSp>
            <p:nvCxnSpPr>
              <p:cNvPr id="4383" name="Google Shape;4383;p178"/>
              <p:cNvCxnSpPr/>
              <p:nvPr/>
            </p:nvCxnSpPr>
            <p:spPr>
              <a:xfrm>
                <a:off x="6198953" y="4129653"/>
                <a:ext cx="951729" cy="0"/>
              </a:xfrm>
              <a:prstGeom prst="straightConnector1">
                <a:avLst/>
              </a:prstGeom>
              <a:noFill/>
              <a:ln cap="flat" cmpd="sng" w="19050">
                <a:solidFill>
                  <a:srgbClr val="0043B2"/>
                </a:solidFill>
                <a:prstDash val="solid"/>
                <a:miter lim="800000"/>
                <a:headEnd len="sm" w="sm" type="none"/>
                <a:tailEnd len="med" w="med" type="triangle"/>
              </a:ln>
            </p:spPr>
          </p:cxnSp>
          <p:cxnSp>
            <p:nvCxnSpPr>
              <p:cNvPr id="4384" name="Google Shape;4384;p178"/>
              <p:cNvCxnSpPr>
                <a:endCxn id="4379" idx="1"/>
              </p:cNvCxnSpPr>
              <p:nvPr/>
            </p:nvCxnSpPr>
            <p:spPr>
              <a:xfrm flipH="1" rot="-5400000">
                <a:off x="6308667" y="4374662"/>
                <a:ext cx="1095000" cy="604800"/>
              </a:xfrm>
              <a:prstGeom prst="bentConnector2">
                <a:avLst/>
              </a:prstGeom>
              <a:noFill/>
              <a:ln cap="flat" cmpd="sng" w="19050">
                <a:solidFill>
                  <a:srgbClr val="0043B2"/>
                </a:solidFill>
                <a:prstDash val="solid"/>
                <a:miter lim="800000"/>
                <a:headEnd len="sm" w="sm" type="none"/>
                <a:tailEnd len="med" w="med" type="triangle"/>
              </a:ln>
            </p:spPr>
          </p:cxnSp>
        </p:grpSp>
        <p:sp>
          <p:nvSpPr>
            <p:cNvPr id="4385" name="Google Shape;4385;p178"/>
            <p:cNvSpPr/>
            <p:nvPr/>
          </p:nvSpPr>
          <p:spPr>
            <a:xfrm rot="2700000">
              <a:off x="5436321" y="4844354"/>
              <a:ext cx="1094560" cy="1094560"/>
            </a:xfrm>
            <a:prstGeom prst="plus">
              <a:avLst>
                <a:gd fmla="val 47382"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86" name="Google Shape;4386;p178"/>
            <p:cNvSpPr/>
            <p:nvPr/>
          </p:nvSpPr>
          <p:spPr>
            <a:xfrm>
              <a:off x="7446243" y="3315888"/>
              <a:ext cx="103746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Cụm Kafka</a:t>
              </a:r>
              <a:endParaRPr sz="1400">
                <a:solidFill>
                  <a:srgbClr val="0043B2"/>
                </a:solidFill>
                <a:latin typeface="Arial"/>
                <a:ea typeface="Arial"/>
                <a:cs typeface="Arial"/>
                <a:sym typeface="Arial"/>
              </a:endParaRPr>
            </a:p>
          </p:txBody>
        </p:sp>
        <p:sp>
          <p:nvSpPr>
            <p:cNvPr id="4387" name="Google Shape;4387;p178"/>
            <p:cNvSpPr/>
            <p:nvPr/>
          </p:nvSpPr>
          <p:spPr>
            <a:xfrm>
              <a:off x="5764099" y="5911870"/>
              <a:ext cx="42191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Lỗi</a:t>
              </a:r>
              <a:endParaRPr sz="1400">
                <a:solidFill>
                  <a:srgbClr val="FF0000"/>
                </a:solidFill>
                <a:latin typeface="Arial"/>
                <a:ea typeface="Arial"/>
                <a:cs typeface="Arial"/>
                <a:sym typeface="Arial"/>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2" name="Shape 4392"/>
        <p:cNvGrpSpPr/>
        <p:nvPr/>
      </p:nvGrpSpPr>
      <p:grpSpPr>
        <a:xfrm>
          <a:off x="0" y="0"/>
          <a:ext cx="0" cy="0"/>
          <a:chOff x="0" y="0"/>
          <a:chExt cx="0" cy="0"/>
        </a:xfrm>
      </p:grpSpPr>
      <p:sp>
        <p:nvSpPr>
          <p:cNvPr id="4393" name="Google Shape;4393;p17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394" name="Google Shape;4394;p179"/>
          <p:cNvSpPr txBox="1"/>
          <p:nvPr>
            <p:ph idx="2" type="body"/>
          </p:nvPr>
        </p:nvSpPr>
        <p:spPr>
          <a:xfrm>
            <a:off x="386327" y="1331917"/>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700"/>
              <a:buNone/>
            </a:pPr>
            <a:r>
              <a:rPr lang="en-US" sz="2700"/>
              <a:t>Tại sao nên sử dụng Apache Kafka? (3/4)</a:t>
            </a:r>
            <a:endParaRPr sz="2700"/>
          </a:p>
        </p:txBody>
      </p:sp>
      <p:sp>
        <p:nvSpPr>
          <p:cNvPr id="4395" name="Google Shape;4395;p17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grpSp>
        <p:nvGrpSpPr>
          <p:cNvPr id="4396" name="Google Shape;4396;p179"/>
          <p:cNvGrpSpPr/>
          <p:nvPr/>
        </p:nvGrpSpPr>
        <p:grpSpPr>
          <a:xfrm>
            <a:off x="1890741" y="3353717"/>
            <a:ext cx="6086790" cy="2776260"/>
            <a:chOff x="3453479" y="3586164"/>
            <a:chExt cx="4253337" cy="2490786"/>
          </a:xfrm>
        </p:grpSpPr>
        <p:grpSp>
          <p:nvGrpSpPr>
            <p:cNvPr id="4397" name="Google Shape;4397;p179"/>
            <p:cNvGrpSpPr/>
            <p:nvPr/>
          </p:nvGrpSpPr>
          <p:grpSpPr>
            <a:xfrm>
              <a:off x="5048250" y="3586164"/>
              <a:ext cx="1187450" cy="1462086"/>
              <a:chOff x="5041900" y="3586164"/>
              <a:chExt cx="1187450" cy="1462086"/>
            </a:xfrm>
          </p:grpSpPr>
          <p:sp>
            <p:nvSpPr>
              <p:cNvPr id="4398" name="Google Shape;4398;p179"/>
              <p:cNvSpPr/>
              <p:nvPr/>
            </p:nvSpPr>
            <p:spPr>
              <a:xfrm>
                <a:off x="5227632" y="3902570"/>
                <a:ext cx="815986" cy="414728"/>
              </a:xfrm>
              <a:prstGeom prst="can">
                <a:avLst>
                  <a:gd fmla="val 25000" name="adj"/>
                </a:avLst>
              </a:prstGeom>
              <a:solidFill>
                <a:srgbClr val="C6D7F0"/>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Chủ đề A</a:t>
                </a:r>
                <a:endParaRPr b="0" i="0" sz="1600" u="none" cap="none" strike="noStrike">
                  <a:solidFill>
                    <a:srgbClr val="0043B2"/>
                  </a:solidFill>
                  <a:latin typeface="Arial"/>
                  <a:ea typeface="Arial"/>
                  <a:cs typeface="Arial"/>
                  <a:sym typeface="Arial"/>
                </a:endParaRPr>
              </a:p>
            </p:txBody>
          </p:sp>
          <p:sp>
            <p:nvSpPr>
              <p:cNvPr id="4399" name="Google Shape;4399;p179"/>
              <p:cNvSpPr/>
              <p:nvPr/>
            </p:nvSpPr>
            <p:spPr>
              <a:xfrm>
                <a:off x="5227632" y="4462846"/>
                <a:ext cx="815986" cy="414728"/>
              </a:xfrm>
              <a:prstGeom prst="can">
                <a:avLst>
                  <a:gd fmla="val 25000"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600"/>
                  <a:buFont typeface="Arial"/>
                  <a:buNone/>
                </a:pPr>
                <a:r>
                  <a:rPr b="0" i="0" lang="en-US" sz="1600" u="none" cap="none" strike="noStrike">
                    <a:solidFill>
                      <a:srgbClr val="0043B2"/>
                    </a:solidFill>
                    <a:latin typeface="Arial"/>
                    <a:ea typeface="Arial"/>
                    <a:cs typeface="Arial"/>
                    <a:sym typeface="Arial"/>
                  </a:rPr>
                  <a:t>Chủ đề B</a:t>
                </a:r>
                <a:endParaRPr b="0" i="0" sz="1600" u="none" cap="none" strike="noStrike">
                  <a:solidFill>
                    <a:srgbClr val="0043B2"/>
                  </a:solidFill>
                  <a:latin typeface="Arial"/>
                  <a:ea typeface="Arial"/>
                  <a:cs typeface="Arial"/>
                  <a:sym typeface="Arial"/>
                </a:endParaRPr>
              </a:p>
            </p:txBody>
          </p:sp>
          <p:sp>
            <p:nvSpPr>
              <p:cNvPr id="4400" name="Google Shape;4400;p179"/>
              <p:cNvSpPr/>
              <p:nvPr/>
            </p:nvSpPr>
            <p:spPr>
              <a:xfrm>
                <a:off x="5041900" y="3657600"/>
                <a:ext cx="1187450" cy="1390650"/>
              </a:xfrm>
              <a:prstGeom prst="roundRect">
                <a:avLst>
                  <a:gd fmla="val 704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01" name="Google Shape;4401;p179"/>
              <p:cNvSpPr/>
              <p:nvPr/>
            </p:nvSpPr>
            <p:spPr>
              <a:xfrm>
                <a:off x="5316936" y="3586164"/>
                <a:ext cx="637378" cy="163430"/>
              </a:xfrm>
              <a:prstGeom prst="roundRect">
                <a:avLst>
                  <a:gd fmla="val 16667" name="adj"/>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Broker</a:t>
                </a:r>
                <a:endParaRPr b="0" i="0" sz="1100" u="none" cap="none" strike="noStrike">
                  <a:solidFill>
                    <a:srgbClr val="0043B2"/>
                  </a:solidFill>
                  <a:latin typeface="Arial"/>
                  <a:ea typeface="Arial"/>
                  <a:cs typeface="Arial"/>
                  <a:sym typeface="Arial"/>
                </a:endParaRPr>
              </a:p>
            </p:txBody>
          </p:sp>
        </p:grpSp>
        <p:grpSp>
          <p:nvGrpSpPr>
            <p:cNvPr id="4402" name="Google Shape;4402;p179"/>
            <p:cNvGrpSpPr/>
            <p:nvPr/>
          </p:nvGrpSpPr>
          <p:grpSpPr>
            <a:xfrm>
              <a:off x="3453479" y="3840259"/>
              <a:ext cx="997367" cy="942316"/>
              <a:chOff x="3607270" y="3847606"/>
              <a:chExt cx="864522" cy="942316"/>
            </a:xfrm>
          </p:grpSpPr>
          <p:sp>
            <p:nvSpPr>
              <p:cNvPr id="4403" name="Google Shape;4403;p179"/>
              <p:cNvSpPr/>
              <p:nvPr/>
            </p:nvSpPr>
            <p:spPr>
              <a:xfrm>
                <a:off x="3607271" y="3847606"/>
                <a:ext cx="864521" cy="262328"/>
              </a:xfrm>
              <a:prstGeom prst="roundRect">
                <a:avLst>
                  <a:gd fmla="val 16667" name="adj"/>
                </a:avLst>
              </a:prstGeom>
              <a:solidFill>
                <a:srgbClr val="C6D7F0"/>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Nhà sản xuất</a:t>
                </a:r>
                <a:endParaRPr b="0" i="0" sz="1300" u="none" cap="none" strike="noStrike">
                  <a:solidFill>
                    <a:srgbClr val="0043B2"/>
                  </a:solidFill>
                  <a:latin typeface="Arial"/>
                  <a:ea typeface="Arial"/>
                  <a:cs typeface="Arial"/>
                  <a:sym typeface="Arial"/>
                </a:endParaRPr>
              </a:p>
            </p:txBody>
          </p:sp>
          <p:sp>
            <p:nvSpPr>
              <p:cNvPr id="4404" name="Google Shape;4404;p179"/>
              <p:cNvSpPr/>
              <p:nvPr/>
            </p:nvSpPr>
            <p:spPr>
              <a:xfrm>
                <a:off x="3607271" y="4186134"/>
                <a:ext cx="864521" cy="262328"/>
              </a:xfrm>
              <a:prstGeom prst="roundRect">
                <a:avLst>
                  <a:gd fmla="val 16667" name="adj"/>
                </a:avLst>
              </a:prstGeom>
              <a:solidFill>
                <a:srgbClr val="C6D7F0"/>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Nhà sản xuất</a:t>
                </a:r>
                <a:endParaRPr b="0" i="0" sz="1300" u="none" cap="none" strike="noStrike">
                  <a:solidFill>
                    <a:srgbClr val="0043B2"/>
                  </a:solidFill>
                  <a:latin typeface="Arial"/>
                  <a:ea typeface="Arial"/>
                  <a:cs typeface="Arial"/>
                  <a:sym typeface="Arial"/>
                </a:endParaRPr>
              </a:p>
            </p:txBody>
          </p:sp>
          <p:sp>
            <p:nvSpPr>
              <p:cNvPr id="4405" name="Google Shape;4405;p179"/>
              <p:cNvSpPr/>
              <p:nvPr/>
            </p:nvSpPr>
            <p:spPr>
              <a:xfrm>
                <a:off x="3607270" y="4527594"/>
                <a:ext cx="864521" cy="262328"/>
              </a:xfrm>
              <a:prstGeom prst="roundRect">
                <a:avLst>
                  <a:gd fmla="val 16667"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Nhà sản xuất</a:t>
                </a:r>
                <a:endParaRPr b="0" i="0" sz="1300" u="none" cap="none" strike="noStrike">
                  <a:solidFill>
                    <a:srgbClr val="0043B2"/>
                  </a:solidFill>
                  <a:latin typeface="Arial"/>
                  <a:ea typeface="Arial"/>
                  <a:cs typeface="Arial"/>
                  <a:sym typeface="Arial"/>
                </a:endParaRPr>
              </a:p>
            </p:txBody>
          </p:sp>
        </p:grpSp>
        <p:grpSp>
          <p:nvGrpSpPr>
            <p:cNvPr id="4406" name="Google Shape;4406;p179"/>
            <p:cNvGrpSpPr/>
            <p:nvPr/>
          </p:nvGrpSpPr>
          <p:grpSpPr>
            <a:xfrm>
              <a:off x="6709449" y="3814372"/>
              <a:ext cx="997367" cy="942316"/>
              <a:chOff x="3607270" y="3847606"/>
              <a:chExt cx="864522" cy="942316"/>
            </a:xfrm>
          </p:grpSpPr>
          <p:sp>
            <p:nvSpPr>
              <p:cNvPr id="4407" name="Google Shape;4407;p179"/>
              <p:cNvSpPr/>
              <p:nvPr/>
            </p:nvSpPr>
            <p:spPr>
              <a:xfrm>
                <a:off x="3607270" y="3847606"/>
                <a:ext cx="864521" cy="262328"/>
              </a:xfrm>
              <a:prstGeom prst="roundRect">
                <a:avLst>
                  <a:gd fmla="val 16667" name="adj"/>
                </a:avLst>
              </a:prstGeom>
              <a:solidFill>
                <a:srgbClr val="C6D7F0"/>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Người tiêu dùng</a:t>
                </a:r>
                <a:endParaRPr b="0" i="0" sz="1300" u="none" cap="none" strike="noStrike">
                  <a:solidFill>
                    <a:srgbClr val="0043B2"/>
                  </a:solidFill>
                  <a:latin typeface="Arial"/>
                  <a:ea typeface="Arial"/>
                  <a:cs typeface="Arial"/>
                  <a:sym typeface="Arial"/>
                </a:endParaRPr>
              </a:p>
            </p:txBody>
          </p:sp>
          <p:sp>
            <p:nvSpPr>
              <p:cNvPr id="4408" name="Google Shape;4408;p179"/>
              <p:cNvSpPr/>
              <p:nvPr/>
            </p:nvSpPr>
            <p:spPr>
              <a:xfrm>
                <a:off x="3607271" y="4186134"/>
                <a:ext cx="864521" cy="262328"/>
              </a:xfrm>
              <a:prstGeom prst="roundRect">
                <a:avLst>
                  <a:gd fmla="val 16667"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Người tiêu dùng</a:t>
                </a:r>
                <a:endParaRPr sz="1300">
                  <a:solidFill>
                    <a:srgbClr val="0043B2"/>
                  </a:solidFill>
                  <a:latin typeface="Arial"/>
                  <a:ea typeface="Arial"/>
                  <a:cs typeface="Arial"/>
                  <a:sym typeface="Arial"/>
                </a:endParaRPr>
              </a:p>
            </p:txBody>
          </p:sp>
          <p:sp>
            <p:nvSpPr>
              <p:cNvPr id="4409" name="Google Shape;4409;p179"/>
              <p:cNvSpPr/>
              <p:nvPr/>
            </p:nvSpPr>
            <p:spPr>
              <a:xfrm>
                <a:off x="3607270" y="4527594"/>
                <a:ext cx="864521" cy="262328"/>
              </a:xfrm>
              <a:prstGeom prst="roundRect">
                <a:avLst>
                  <a:gd fmla="val 16667"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Người tiêu dùng</a:t>
                </a:r>
                <a:endParaRPr sz="1300">
                  <a:solidFill>
                    <a:srgbClr val="0043B2"/>
                  </a:solidFill>
                  <a:latin typeface="Arial"/>
                  <a:ea typeface="Arial"/>
                  <a:cs typeface="Arial"/>
                  <a:sym typeface="Arial"/>
                </a:endParaRPr>
              </a:p>
            </p:txBody>
          </p:sp>
        </p:grpSp>
        <p:grpSp>
          <p:nvGrpSpPr>
            <p:cNvPr id="4410" name="Google Shape;4410;p179"/>
            <p:cNvGrpSpPr/>
            <p:nvPr/>
          </p:nvGrpSpPr>
          <p:grpSpPr>
            <a:xfrm>
              <a:off x="4450845" y="3945534"/>
              <a:ext cx="2258523" cy="724777"/>
              <a:chOff x="4450845" y="3945534"/>
              <a:chExt cx="2258523" cy="724777"/>
            </a:xfrm>
          </p:grpSpPr>
          <p:cxnSp>
            <p:nvCxnSpPr>
              <p:cNvPr id="4411" name="Google Shape;4411;p179"/>
              <p:cNvCxnSpPr>
                <a:stCxn id="4403" idx="3"/>
                <a:endCxn id="4398" idx="2"/>
              </p:cNvCxnSpPr>
              <p:nvPr/>
            </p:nvCxnSpPr>
            <p:spPr>
              <a:xfrm>
                <a:off x="4450846" y="3971423"/>
                <a:ext cx="783000" cy="138600"/>
              </a:xfrm>
              <a:prstGeom prst="straightConnector1">
                <a:avLst/>
              </a:prstGeom>
              <a:noFill/>
              <a:ln cap="flat" cmpd="sng" w="12700">
                <a:solidFill>
                  <a:srgbClr val="0043B2"/>
                </a:solidFill>
                <a:prstDash val="solid"/>
                <a:miter lim="800000"/>
                <a:headEnd len="sm" w="sm" type="none"/>
                <a:tailEnd len="med" w="med" type="triangle"/>
              </a:ln>
            </p:spPr>
          </p:cxnSp>
          <p:cxnSp>
            <p:nvCxnSpPr>
              <p:cNvPr id="4412" name="Google Shape;4412;p179"/>
              <p:cNvCxnSpPr>
                <a:stCxn id="4404" idx="3"/>
              </p:cNvCxnSpPr>
              <p:nvPr/>
            </p:nvCxnSpPr>
            <p:spPr>
              <a:xfrm flipH="1" rot="10800000">
                <a:off x="4450846" y="4118551"/>
                <a:ext cx="783000" cy="191400"/>
              </a:xfrm>
              <a:prstGeom prst="straightConnector1">
                <a:avLst/>
              </a:prstGeom>
              <a:noFill/>
              <a:ln cap="flat" cmpd="sng" w="12700">
                <a:solidFill>
                  <a:srgbClr val="0043B2"/>
                </a:solidFill>
                <a:prstDash val="solid"/>
                <a:miter lim="800000"/>
                <a:headEnd len="sm" w="sm" type="none"/>
                <a:tailEnd len="med" w="med" type="triangle"/>
              </a:ln>
            </p:spPr>
          </p:cxnSp>
          <p:cxnSp>
            <p:nvCxnSpPr>
              <p:cNvPr id="4413" name="Google Shape;4413;p179"/>
              <p:cNvCxnSpPr>
                <a:stCxn id="4405" idx="3"/>
                <a:endCxn id="4399" idx="2"/>
              </p:cNvCxnSpPr>
              <p:nvPr/>
            </p:nvCxnSpPr>
            <p:spPr>
              <a:xfrm>
                <a:off x="4450845" y="4651411"/>
                <a:ext cx="783000" cy="18900"/>
              </a:xfrm>
              <a:prstGeom prst="straightConnector1">
                <a:avLst/>
              </a:prstGeom>
              <a:noFill/>
              <a:ln cap="flat" cmpd="sng" w="12700">
                <a:solidFill>
                  <a:srgbClr val="0043B2"/>
                </a:solidFill>
                <a:prstDash val="solid"/>
                <a:miter lim="800000"/>
                <a:headEnd len="sm" w="sm" type="none"/>
                <a:tailEnd len="med" w="med" type="triangle"/>
              </a:ln>
            </p:spPr>
          </p:cxnSp>
          <p:cxnSp>
            <p:nvCxnSpPr>
              <p:cNvPr id="4414" name="Google Shape;4414;p179"/>
              <p:cNvCxnSpPr>
                <a:stCxn id="4398" idx="4"/>
                <a:endCxn id="4407" idx="1"/>
              </p:cNvCxnSpPr>
              <p:nvPr/>
            </p:nvCxnSpPr>
            <p:spPr>
              <a:xfrm flipH="1" rot="10800000">
                <a:off x="6049968" y="3945534"/>
                <a:ext cx="659400" cy="164400"/>
              </a:xfrm>
              <a:prstGeom prst="straightConnector1">
                <a:avLst/>
              </a:prstGeom>
              <a:noFill/>
              <a:ln cap="flat" cmpd="sng" w="12700">
                <a:solidFill>
                  <a:srgbClr val="0043B2"/>
                </a:solidFill>
                <a:prstDash val="solid"/>
                <a:miter lim="800000"/>
                <a:headEnd len="sm" w="sm" type="none"/>
                <a:tailEnd len="med" w="med" type="triangle"/>
              </a:ln>
            </p:spPr>
          </p:cxnSp>
          <p:cxnSp>
            <p:nvCxnSpPr>
              <p:cNvPr id="4415" name="Google Shape;4415;p179"/>
              <p:cNvCxnSpPr>
                <a:stCxn id="4399" idx="4"/>
                <a:endCxn id="4408" idx="1"/>
              </p:cNvCxnSpPr>
              <p:nvPr/>
            </p:nvCxnSpPr>
            <p:spPr>
              <a:xfrm flipH="1" rot="10800000">
                <a:off x="6049968" y="4284110"/>
                <a:ext cx="659400" cy="386100"/>
              </a:xfrm>
              <a:prstGeom prst="straightConnector1">
                <a:avLst/>
              </a:prstGeom>
              <a:noFill/>
              <a:ln cap="flat" cmpd="sng" w="12700">
                <a:solidFill>
                  <a:srgbClr val="0043B2"/>
                </a:solidFill>
                <a:prstDash val="solid"/>
                <a:miter lim="800000"/>
                <a:headEnd len="sm" w="sm" type="none"/>
                <a:tailEnd len="med" w="med" type="triangle"/>
              </a:ln>
            </p:spPr>
          </p:cxnSp>
          <p:cxnSp>
            <p:nvCxnSpPr>
              <p:cNvPr id="4416" name="Google Shape;4416;p179"/>
              <p:cNvCxnSpPr>
                <a:stCxn id="4399" idx="4"/>
                <a:endCxn id="4409" idx="1"/>
              </p:cNvCxnSpPr>
              <p:nvPr/>
            </p:nvCxnSpPr>
            <p:spPr>
              <a:xfrm flipH="1" rot="10800000">
                <a:off x="6049968" y="4625510"/>
                <a:ext cx="659400" cy="44700"/>
              </a:xfrm>
              <a:prstGeom prst="straightConnector1">
                <a:avLst/>
              </a:prstGeom>
              <a:noFill/>
              <a:ln cap="flat" cmpd="sng" w="12700">
                <a:solidFill>
                  <a:srgbClr val="0043B2"/>
                </a:solidFill>
                <a:prstDash val="solid"/>
                <a:miter lim="800000"/>
                <a:headEnd len="sm" w="sm" type="none"/>
                <a:tailEnd len="med" w="med" type="triangle"/>
              </a:ln>
            </p:spPr>
          </p:cxnSp>
        </p:grpSp>
        <p:grpSp>
          <p:nvGrpSpPr>
            <p:cNvPr id="4417" name="Google Shape;4417;p179"/>
            <p:cNvGrpSpPr/>
            <p:nvPr/>
          </p:nvGrpSpPr>
          <p:grpSpPr>
            <a:xfrm>
              <a:off x="4230265" y="5287274"/>
              <a:ext cx="1590095" cy="789676"/>
              <a:chOff x="4230265" y="5287274"/>
              <a:chExt cx="1590095" cy="789676"/>
            </a:xfrm>
          </p:grpSpPr>
          <p:sp>
            <p:nvSpPr>
              <p:cNvPr id="4418" name="Google Shape;4418;p179"/>
              <p:cNvSpPr/>
              <p:nvPr/>
            </p:nvSpPr>
            <p:spPr>
              <a:xfrm>
                <a:off x="4230265" y="5287274"/>
                <a:ext cx="1079543" cy="250034"/>
              </a:xfrm>
              <a:prstGeom prst="roundRect">
                <a:avLst>
                  <a:gd fmla="val 50000" name="adj"/>
                </a:avLst>
              </a:prstGeom>
              <a:solidFill>
                <a:srgbClr val="A6A6A6"/>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Tin nhắn  </a:t>
                </a:r>
                <a:r>
                  <a:rPr b="0" i="0" lang="en-US" sz="1100" u="none" cap="none" strike="noStrike">
                    <a:solidFill>
                      <a:srgbClr val="FFFFFF"/>
                    </a:solidFill>
                    <a:latin typeface="Arial"/>
                    <a:ea typeface="Arial"/>
                    <a:cs typeface="Arial"/>
                    <a:sym typeface="Arial"/>
                  </a:rPr>
                  <a:t>#5</a:t>
                </a:r>
                <a:endParaRPr b="0" i="0" sz="1100" u="none" cap="none" strike="noStrike">
                  <a:solidFill>
                    <a:srgbClr val="FFFFFF"/>
                  </a:solidFill>
                  <a:latin typeface="Arial"/>
                  <a:ea typeface="Arial"/>
                  <a:cs typeface="Arial"/>
                  <a:sym typeface="Arial"/>
                </a:endParaRPr>
              </a:p>
            </p:txBody>
          </p:sp>
          <p:sp>
            <p:nvSpPr>
              <p:cNvPr id="4419" name="Google Shape;4419;p179"/>
              <p:cNvSpPr/>
              <p:nvPr/>
            </p:nvSpPr>
            <p:spPr>
              <a:xfrm>
                <a:off x="4357903" y="5427367"/>
                <a:ext cx="1079543" cy="250034"/>
              </a:xfrm>
              <a:prstGeom prst="roundRect">
                <a:avLst>
                  <a:gd fmla="val 50000" name="adj"/>
                </a:avLst>
              </a:prstGeom>
              <a:solidFill>
                <a:srgbClr val="A6A6A6"/>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Tin nhắn  </a:t>
                </a:r>
                <a:r>
                  <a:rPr b="0" i="0" lang="en-US" sz="1100" u="none" cap="none" strike="noStrike">
                    <a:solidFill>
                      <a:srgbClr val="FFFFFF"/>
                    </a:solidFill>
                    <a:latin typeface="Arial"/>
                    <a:ea typeface="Arial"/>
                    <a:cs typeface="Arial"/>
                    <a:sym typeface="Arial"/>
                  </a:rPr>
                  <a:t>#5</a:t>
                </a:r>
                <a:endParaRPr b="0" i="0" sz="1100" u="none" cap="none" strike="noStrike">
                  <a:solidFill>
                    <a:srgbClr val="FFFFFF"/>
                  </a:solidFill>
                  <a:latin typeface="Arial"/>
                  <a:ea typeface="Arial"/>
                  <a:cs typeface="Arial"/>
                  <a:sym typeface="Arial"/>
                </a:endParaRPr>
              </a:p>
            </p:txBody>
          </p:sp>
          <p:sp>
            <p:nvSpPr>
              <p:cNvPr id="4420" name="Google Shape;4420;p179"/>
              <p:cNvSpPr/>
              <p:nvPr/>
            </p:nvSpPr>
            <p:spPr>
              <a:xfrm>
                <a:off x="4485541" y="5562148"/>
                <a:ext cx="1079543" cy="250034"/>
              </a:xfrm>
              <a:prstGeom prst="roundRect">
                <a:avLst>
                  <a:gd fmla="val 50000" name="adj"/>
                </a:avLst>
              </a:prstGeom>
              <a:solidFill>
                <a:srgbClr val="A6A6A6"/>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Tin nhắn  </a:t>
                </a:r>
                <a:r>
                  <a:rPr b="0" i="0" lang="en-US" sz="1100" u="none" cap="none" strike="noStrike">
                    <a:solidFill>
                      <a:srgbClr val="FFFFFF"/>
                    </a:solidFill>
                    <a:latin typeface="Arial"/>
                    <a:ea typeface="Arial"/>
                    <a:cs typeface="Arial"/>
                    <a:sym typeface="Arial"/>
                  </a:rPr>
                  <a:t>#5</a:t>
                </a:r>
                <a:endParaRPr b="0" i="0" sz="1100" u="none" cap="none" strike="noStrike">
                  <a:solidFill>
                    <a:srgbClr val="FFFFFF"/>
                  </a:solidFill>
                  <a:latin typeface="Arial"/>
                  <a:ea typeface="Arial"/>
                  <a:cs typeface="Arial"/>
                  <a:sym typeface="Arial"/>
                </a:endParaRPr>
              </a:p>
            </p:txBody>
          </p:sp>
          <p:sp>
            <p:nvSpPr>
              <p:cNvPr id="4421" name="Google Shape;4421;p179"/>
              <p:cNvSpPr/>
              <p:nvPr/>
            </p:nvSpPr>
            <p:spPr>
              <a:xfrm>
                <a:off x="4613179" y="5692135"/>
                <a:ext cx="1079543" cy="250034"/>
              </a:xfrm>
              <a:prstGeom prst="roundRect">
                <a:avLst>
                  <a:gd fmla="val 50000" name="adj"/>
                </a:avLst>
              </a:prstGeom>
              <a:solidFill>
                <a:srgbClr val="A6A6A6"/>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Tin nhắn  </a:t>
                </a:r>
                <a:r>
                  <a:rPr b="0" i="0" lang="en-US" sz="1100" u="none" cap="none" strike="noStrike">
                    <a:solidFill>
                      <a:srgbClr val="FFFFFF"/>
                    </a:solidFill>
                    <a:latin typeface="Arial"/>
                    <a:ea typeface="Arial"/>
                    <a:cs typeface="Arial"/>
                    <a:sym typeface="Arial"/>
                  </a:rPr>
                  <a:t>#5</a:t>
                </a:r>
                <a:endParaRPr b="0" i="0" sz="1100" u="none" cap="none" strike="noStrike">
                  <a:solidFill>
                    <a:srgbClr val="FFFFFF"/>
                  </a:solidFill>
                  <a:latin typeface="Arial"/>
                  <a:ea typeface="Arial"/>
                  <a:cs typeface="Arial"/>
                  <a:sym typeface="Arial"/>
                </a:endParaRPr>
              </a:p>
            </p:txBody>
          </p:sp>
          <p:sp>
            <p:nvSpPr>
              <p:cNvPr id="4422" name="Google Shape;4422;p179"/>
              <p:cNvSpPr/>
              <p:nvPr/>
            </p:nvSpPr>
            <p:spPr>
              <a:xfrm>
                <a:off x="4740817" y="5826916"/>
                <a:ext cx="1079543" cy="250034"/>
              </a:xfrm>
              <a:prstGeom prst="roundRect">
                <a:avLst>
                  <a:gd fmla="val 50000" name="adj"/>
                </a:avLst>
              </a:prstGeom>
              <a:solidFill>
                <a:srgbClr val="A6A6A6"/>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Tin nhắn #5</a:t>
                </a:r>
                <a:endParaRPr b="0" i="0" sz="1100" u="none" cap="none" strike="noStrike">
                  <a:solidFill>
                    <a:srgbClr val="FFFFFF"/>
                  </a:solidFill>
                  <a:latin typeface="Arial"/>
                  <a:ea typeface="Arial"/>
                  <a:cs typeface="Arial"/>
                  <a:sym typeface="Arial"/>
                </a:endParaRPr>
              </a:p>
            </p:txBody>
          </p:sp>
        </p:grpSp>
        <p:grpSp>
          <p:nvGrpSpPr>
            <p:cNvPr id="4423" name="Google Shape;4423;p179"/>
            <p:cNvGrpSpPr/>
            <p:nvPr/>
          </p:nvGrpSpPr>
          <p:grpSpPr>
            <a:xfrm>
              <a:off x="5980696" y="5287274"/>
              <a:ext cx="1590095" cy="789676"/>
              <a:chOff x="4230265" y="5287274"/>
              <a:chExt cx="1590095" cy="789676"/>
            </a:xfrm>
          </p:grpSpPr>
          <p:sp>
            <p:nvSpPr>
              <p:cNvPr id="4424" name="Google Shape;4424;p179"/>
              <p:cNvSpPr/>
              <p:nvPr/>
            </p:nvSpPr>
            <p:spPr>
              <a:xfrm>
                <a:off x="4230265" y="5287274"/>
                <a:ext cx="1079543" cy="250034"/>
              </a:xfrm>
              <a:prstGeom prst="roundRect">
                <a:avLst>
                  <a:gd fmla="val 50000" name="adj"/>
                </a:avLst>
              </a:prstGeom>
              <a:solidFill>
                <a:srgbClr val="4472C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Tin nhắn  </a:t>
                </a:r>
                <a:r>
                  <a:rPr b="0" i="0" lang="en-US" sz="1100" u="none" cap="none" strike="noStrike">
                    <a:solidFill>
                      <a:srgbClr val="FFFFFF"/>
                    </a:solidFill>
                    <a:latin typeface="Arial"/>
                    <a:ea typeface="Arial"/>
                    <a:cs typeface="Arial"/>
                    <a:sym typeface="Arial"/>
                  </a:rPr>
                  <a:t>#1</a:t>
                </a:r>
                <a:endParaRPr b="0" i="0" sz="1100" u="none" cap="none" strike="noStrike">
                  <a:solidFill>
                    <a:srgbClr val="FFFFFF"/>
                  </a:solidFill>
                  <a:latin typeface="Arial"/>
                  <a:ea typeface="Arial"/>
                  <a:cs typeface="Arial"/>
                  <a:sym typeface="Arial"/>
                </a:endParaRPr>
              </a:p>
            </p:txBody>
          </p:sp>
          <p:sp>
            <p:nvSpPr>
              <p:cNvPr id="4425" name="Google Shape;4425;p179"/>
              <p:cNvSpPr/>
              <p:nvPr/>
            </p:nvSpPr>
            <p:spPr>
              <a:xfrm>
                <a:off x="4357903" y="5427367"/>
                <a:ext cx="1079543" cy="250034"/>
              </a:xfrm>
              <a:prstGeom prst="roundRect">
                <a:avLst>
                  <a:gd fmla="val 50000" name="adj"/>
                </a:avLst>
              </a:prstGeom>
              <a:solidFill>
                <a:srgbClr val="4472C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Tin nhắn  </a:t>
                </a:r>
                <a:r>
                  <a:rPr b="0" i="0" lang="en-US" sz="1100" u="none" cap="none" strike="noStrike">
                    <a:solidFill>
                      <a:srgbClr val="FFFFFF"/>
                    </a:solidFill>
                    <a:latin typeface="Arial"/>
                    <a:ea typeface="Arial"/>
                    <a:cs typeface="Arial"/>
                    <a:sym typeface="Arial"/>
                  </a:rPr>
                  <a:t>#1</a:t>
                </a:r>
                <a:endParaRPr b="0" i="0" sz="1100" u="none" cap="none" strike="noStrike">
                  <a:solidFill>
                    <a:srgbClr val="FFFFFF"/>
                  </a:solidFill>
                  <a:latin typeface="Arial"/>
                  <a:ea typeface="Arial"/>
                  <a:cs typeface="Arial"/>
                  <a:sym typeface="Arial"/>
                </a:endParaRPr>
              </a:p>
            </p:txBody>
          </p:sp>
          <p:sp>
            <p:nvSpPr>
              <p:cNvPr id="4426" name="Google Shape;4426;p179"/>
              <p:cNvSpPr/>
              <p:nvPr/>
            </p:nvSpPr>
            <p:spPr>
              <a:xfrm>
                <a:off x="4485541" y="5562148"/>
                <a:ext cx="1079543" cy="250034"/>
              </a:xfrm>
              <a:prstGeom prst="roundRect">
                <a:avLst>
                  <a:gd fmla="val 50000" name="adj"/>
                </a:avLst>
              </a:prstGeom>
              <a:solidFill>
                <a:srgbClr val="4472C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Tin nhắn  </a:t>
                </a:r>
                <a:r>
                  <a:rPr b="0" i="0" lang="en-US" sz="1100" u="none" cap="none" strike="noStrike">
                    <a:solidFill>
                      <a:srgbClr val="FFFFFF"/>
                    </a:solidFill>
                    <a:latin typeface="Arial"/>
                    <a:ea typeface="Arial"/>
                    <a:cs typeface="Arial"/>
                    <a:sym typeface="Arial"/>
                  </a:rPr>
                  <a:t>#1</a:t>
                </a:r>
                <a:endParaRPr b="0" i="0" sz="1100" u="none" cap="none" strike="noStrike">
                  <a:solidFill>
                    <a:srgbClr val="FFFFFF"/>
                  </a:solidFill>
                  <a:latin typeface="Arial"/>
                  <a:ea typeface="Arial"/>
                  <a:cs typeface="Arial"/>
                  <a:sym typeface="Arial"/>
                </a:endParaRPr>
              </a:p>
            </p:txBody>
          </p:sp>
          <p:sp>
            <p:nvSpPr>
              <p:cNvPr id="4427" name="Google Shape;4427;p179"/>
              <p:cNvSpPr/>
              <p:nvPr/>
            </p:nvSpPr>
            <p:spPr>
              <a:xfrm>
                <a:off x="4613179" y="5692135"/>
                <a:ext cx="1079543" cy="250034"/>
              </a:xfrm>
              <a:prstGeom prst="roundRect">
                <a:avLst>
                  <a:gd fmla="val 50000" name="adj"/>
                </a:avLst>
              </a:prstGeom>
              <a:solidFill>
                <a:srgbClr val="4472C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Tin nhắn  </a:t>
                </a:r>
                <a:r>
                  <a:rPr b="0" i="0" lang="en-US" sz="1100" u="none" cap="none" strike="noStrike">
                    <a:solidFill>
                      <a:srgbClr val="FFFFFF"/>
                    </a:solidFill>
                    <a:latin typeface="Arial"/>
                    <a:ea typeface="Arial"/>
                    <a:cs typeface="Arial"/>
                    <a:sym typeface="Arial"/>
                  </a:rPr>
                  <a:t>#1</a:t>
                </a:r>
                <a:endParaRPr b="0" i="0" sz="1100" u="none" cap="none" strike="noStrike">
                  <a:solidFill>
                    <a:srgbClr val="FFFFFF"/>
                  </a:solidFill>
                  <a:latin typeface="Arial"/>
                  <a:ea typeface="Arial"/>
                  <a:cs typeface="Arial"/>
                  <a:sym typeface="Arial"/>
                </a:endParaRPr>
              </a:p>
            </p:txBody>
          </p:sp>
          <p:sp>
            <p:nvSpPr>
              <p:cNvPr id="4428" name="Google Shape;4428;p179"/>
              <p:cNvSpPr/>
              <p:nvPr/>
            </p:nvSpPr>
            <p:spPr>
              <a:xfrm>
                <a:off x="4740817" y="5826916"/>
                <a:ext cx="1079543" cy="250034"/>
              </a:xfrm>
              <a:prstGeom prst="roundRect">
                <a:avLst>
                  <a:gd fmla="val 50000" name="adj"/>
                </a:avLst>
              </a:prstGeom>
              <a:solidFill>
                <a:srgbClr val="4472C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Tin nhắn #5</a:t>
                </a:r>
                <a:endParaRPr b="0" i="0" sz="1100" u="none" cap="none" strike="noStrike">
                  <a:solidFill>
                    <a:srgbClr val="FFFFFF"/>
                  </a:solidFill>
                  <a:latin typeface="Arial"/>
                  <a:ea typeface="Arial"/>
                  <a:cs typeface="Arial"/>
                  <a:sym typeface="Arial"/>
                </a:endParaRPr>
              </a:p>
            </p:txBody>
          </p:sp>
        </p:grpSp>
        <p:cxnSp>
          <p:nvCxnSpPr>
            <p:cNvPr id="4429" name="Google Shape;4429;p179"/>
            <p:cNvCxnSpPr>
              <a:stCxn id="4418" idx="0"/>
            </p:cNvCxnSpPr>
            <p:nvPr/>
          </p:nvCxnSpPr>
          <p:spPr>
            <a:xfrm rot="10800000">
              <a:off x="4770037" y="4118774"/>
              <a:ext cx="0" cy="1168500"/>
            </a:xfrm>
            <a:prstGeom prst="straightConnector1">
              <a:avLst/>
            </a:prstGeom>
            <a:noFill/>
            <a:ln cap="flat" cmpd="sng" w="28575">
              <a:solidFill>
                <a:srgbClr val="0043B2"/>
              </a:solidFill>
              <a:prstDash val="solid"/>
              <a:miter lim="800000"/>
              <a:headEnd len="sm" w="sm" type="none"/>
              <a:tailEnd len="med" w="med" type="triangle"/>
            </a:ln>
          </p:spPr>
        </p:cxnSp>
        <p:cxnSp>
          <p:nvCxnSpPr>
            <p:cNvPr id="4430" name="Google Shape;4430;p179"/>
            <p:cNvCxnSpPr>
              <a:stCxn id="4424" idx="0"/>
            </p:cNvCxnSpPr>
            <p:nvPr/>
          </p:nvCxnSpPr>
          <p:spPr>
            <a:xfrm rot="10800000">
              <a:off x="6520468" y="4453874"/>
              <a:ext cx="0" cy="833400"/>
            </a:xfrm>
            <a:prstGeom prst="straightConnector1">
              <a:avLst/>
            </a:prstGeom>
            <a:noFill/>
            <a:ln cap="flat" cmpd="sng" w="28575">
              <a:solidFill>
                <a:srgbClr val="0043B2"/>
              </a:solidFill>
              <a:prstDash val="solid"/>
              <a:miter lim="800000"/>
              <a:headEnd len="sm" w="sm" type="none"/>
              <a:tailEnd len="med" w="med" type="triangle"/>
            </a:ln>
          </p:spPr>
        </p:cxnSp>
      </p:grpSp>
      <p:grpSp>
        <p:nvGrpSpPr>
          <p:cNvPr id="4431" name="Google Shape;4431;p179"/>
          <p:cNvGrpSpPr/>
          <p:nvPr/>
        </p:nvGrpSpPr>
        <p:grpSpPr>
          <a:xfrm>
            <a:off x="7922856" y="1357325"/>
            <a:ext cx="1260000" cy="1260000"/>
            <a:chOff x="591390" y="2173273"/>
            <a:chExt cx="1554178" cy="1554177"/>
          </a:xfrm>
        </p:grpSpPr>
        <p:grpSp>
          <p:nvGrpSpPr>
            <p:cNvPr id="4432" name="Google Shape;4432;p179"/>
            <p:cNvGrpSpPr/>
            <p:nvPr/>
          </p:nvGrpSpPr>
          <p:grpSpPr>
            <a:xfrm>
              <a:off x="591390" y="2173273"/>
              <a:ext cx="1554178" cy="1554177"/>
              <a:chOff x="449612" y="2081595"/>
              <a:chExt cx="2283281" cy="2283280"/>
            </a:xfrm>
          </p:grpSpPr>
          <p:sp>
            <p:nvSpPr>
              <p:cNvPr id="4433" name="Google Shape;4433;p179"/>
              <p:cNvSpPr/>
              <p:nvPr/>
            </p:nvSpPr>
            <p:spPr>
              <a:xfrm>
                <a:off x="449612" y="2081595"/>
                <a:ext cx="1115868" cy="1115870"/>
              </a:xfrm>
              <a:custGeom>
                <a:rect b="b" l="l" r="r" t="t"/>
                <a:pathLst>
                  <a:path extrusionOk="0" h="1115869" w="1115869">
                    <a:moveTo>
                      <a:pt x="0" y="1115869"/>
                    </a:moveTo>
                    <a:cubicBezTo>
                      <a:pt x="0" y="499592"/>
                      <a:pt x="499592" y="0"/>
                      <a:pt x="1115869" y="0"/>
                    </a:cubicBezTo>
                    <a:lnTo>
                      <a:pt x="1115869" y="1115869"/>
                    </a:lnTo>
                    <a:lnTo>
                      <a:pt x="0" y="1115869"/>
                    </a:lnTo>
                    <a:close/>
                  </a:path>
                </a:pathLst>
              </a:custGeom>
              <a:solidFill>
                <a:srgbClr val="E7E6E6"/>
              </a:solidFill>
              <a:ln cap="flat" cmpd="sng" w="12700">
                <a:solidFill>
                  <a:schemeClr val="lt1"/>
                </a:solidFill>
                <a:prstDash val="solid"/>
                <a:miter lim="800000"/>
                <a:headEnd len="sm" w="sm" type="none"/>
                <a:tailEnd len="sm" w="sm" type="none"/>
              </a:ln>
            </p:spPr>
            <p:txBody>
              <a:bodyPr anchorCtr="0" anchor="ctr" bIns="78225" lIns="405050" spcFirstLastPara="1" rIns="78225" wrap="square" tIns="405050">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434" name="Google Shape;4434;p179"/>
              <p:cNvSpPr/>
              <p:nvPr/>
            </p:nvSpPr>
            <p:spPr>
              <a:xfrm>
                <a:off x="1617023" y="2081595"/>
                <a:ext cx="1115869" cy="1115869"/>
              </a:xfrm>
              <a:custGeom>
                <a:rect b="b" l="l" r="r" t="t"/>
                <a:pathLst>
                  <a:path extrusionOk="0" h="1115869" w="1115869">
                    <a:moveTo>
                      <a:pt x="0" y="0"/>
                    </a:moveTo>
                    <a:cubicBezTo>
                      <a:pt x="616277" y="0"/>
                      <a:pt x="1115869" y="499592"/>
                      <a:pt x="1115869" y="1115869"/>
                    </a:cubicBezTo>
                    <a:lnTo>
                      <a:pt x="0" y="1115869"/>
                    </a:lnTo>
                    <a:lnTo>
                      <a:pt x="0" y="0"/>
                    </a:lnTo>
                    <a:close/>
                  </a:path>
                </a:pathLst>
              </a:custGeom>
              <a:solidFill>
                <a:srgbClr val="E7E6E6"/>
              </a:solidFill>
              <a:ln cap="flat" cmpd="sng" w="12700">
                <a:solidFill>
                  <a:schemeClr val="lt1"/>
                </a:solidFill>
                <a:prstDash val="solid"/>
                <a:miter lim="800000"/>
                <a:headEnd len="sm" w="sm" type="none"/>
                <a:tailEnd len="sm" w="sm" type="none"/>
              </a:ln>
            </p:spPr>
            <p:txBody>
              <a:bodyPr anchorCtr="0" anchor="ctr" bIns="78225" lIns="78225" spcFirstLastPara="1" rIns="405050" wrap="square" tIns="405050">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435" name="Google Shape;4435;p179"/>
              <p:cNvSpPr/>
              <p:nvPr/>
            </p:nvSpPr>
            <p:spPr>
              <a:xfrm>
                <a:off x="1617023" y="3249006"/>
                <a:ext cx="1115870" cy="1115869"/>
              </a:xfrm>
              <a:custGeom>
                <a:rect b="b" l="l" r="r" t="t"/>
                <a:pathLst>
                  <a:path extrusionOk="0" h="1115869" w="1115869">
                    <a:moveTo>
                      <a:pt x="1115869" y="0"/>
                    </a:moveTo>
                    <a:cubicBezTo>
                      <a:pt x="1115869" y="616277"/>
                      <a:pt x="616277" y="1115869"/>
                      <a:pt x="0" y="1115869"/>
                    </a:cubicBezTo>
                    <a:lnTo>
                      <a:pt x="0" y="0"/>
                    </a:lnTo>
                    <a:lnTo>
                      <a:pt x="1115869" y="0"/>
                    </a:lnTo>
                    <a:close/>
                  </a:path>
                </a:pathLst>
              </a:custGeom>
              <a:solidFill>
                <a:schemeClr val="lt2"/>
              </a:solidFill>
              <a:ln cap="flat" cmpd="sng" w="12700">
                <a:solidFill>
                  <a:schemeClr val="lt1"/>
                </a:solidFill>
                <a:prstDash val="solid"/>
                <a:miter lim="800000"/>
                <a:headEnd len="sm" w="sm" type="none"/>
                <a:tailEnd len="sm" w="sm" type="none"/>
              </a:ln>
            </p:spPr>
            <p:txBody>
              <a:bodyPr anchorCtr="0" anchor="ctr" bIns="405050" lIns="78225" spcFirstLastPara="1" rIns="405050" wrap="square" tIns="78225">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436" name="Google Shape;4436;p179"/>
              <p:cNvSpPr/>
              <p:nvPr/>
            </p:nvSpPr>
            <p:spPr>
              <a:xfrm>
                <a:off x="449612" y="3249006"/>
                <a:ext cx="1115869" cy="1115869"/>
              </a:xfrm>
              <a:custGeom>
                <a:rect b="b" l="l" r="r" t="t"/>
                <a:pathLst>
                  <a:path extrusionOk="0" h="1115869" w="1115869">
                    <a:moveTo>
                      <a:pt x="1115869" y="1115869"/>
                    </a:moveTo>
                    <a:cubicBezTo>
                      <a:pt x="499592" y="1115869"/>
                      <a:pt x="0" y="616277"/>
                      <a:pt x="0" y="0"/>
                    </a:cubicBezTo>
                    <a:lnTo>
                      <a:pt x="1115869" y="0"/>
                    </a:lnTo>
                    <a:lnTo>
                      <a:pt x="1115869" y="1115869"/>
                    </a:lnTo>
                    <a:close/>
                  </a:path>
                </a:pathLst>
              </a:custGeom>
              <a:solidFill>
                <a:srgbClr val="9EADD8"/>
              </a:solidFill>
              <a:ln cap="flat" cmpd="sng" w="12700">
                <a:solidFill>
                  <a:schemeClr val="lt1"/>
                </a:solidFill>
                <a:prstDash val="solid"/>
                <a:miter lim="800000"/>
                <a:headEnd len="sm" w="sm" type="none"/>
                <a:tailEnd len="sm" w="sm" type="none"/>
              </a:ln>
            </p:spPr>
            <p:txBody>
              <a:bodyPr anchorCtr="0" anchor="ctr" bIns="405050" lIns="405050" spcFirstLastPara="1" rIns="78225" wrap="square" tIns="78225">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grpSp>
        <p:sp>
          <p:nvSpPr>
            <p:cNvPr id="4437" name="Google Shape;4437;p179"/>
            <p:cNvSpPr/>
            <p:nvPr/>
          </p:nvSpPr>
          <p:spPr>
            <a:xfrm>
              <a:off x="619693" y="2503698"/>
              <a:ext cx="846664" cy="4555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Khả năng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mở rộng</a:t>
              </a:r>
              <a:endParaRPr sz="900">
                <a:solidFill>
                  <a:schemeClr val="dk1"/>
                </a:solidFill>
                <a:latin typeface="Arial"/>
                <a:ea typeface="Arial"/>
                <a:cs typeface="Arial"/>
                <a:sym typeface="Arial"/>
              </a:endParaRPr>
            </a:p>
          </p:txBody>
        </p:sp>
        <p:sp>
          <p:nvSpPr>
            <p:cNvPr id="4438" name="Google Shape;4438;p179"/>
            <p:cNvSpPr/>
            <p:nvPr/>
          </p:nvSpPr>
          <p:spPr>
            <a:xfrm>
              <a:off x="1276162" y="2451719"/>
              <a:ext cx="846664" cy="4555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Khả năng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chịu lỗi</a:t>
              </a:r>
              <a:endParaRPr sz="900">
                <a:solidFill>
                  <a:schemeClr val="dk1"/>
                </a:solidFill>
                <a:latin typeface="Arial"/>
                <a:ea typeface="Arial"/>
                <a:cs typeface="Arial"/>
                <a:sym typeface="Arial"/>
              </a:endParaRPr>
            </a:p>
          </p:txBody>
        </p:sp>
      </p:grpSp>
      <p:sp>
        <p:nvSpPr>
          <p:cNvPr id="4439" name="Google Shape;4439;p17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Thông lượng cao, độ trễ thấp</a:t>
            </a:r>
            <a:endParaRPr/>
          </a:p>
          <a:p>
            <a:pPr indent="-182563" lvl="1" marL="360363" rtl="0" algn="l">
              <a:lnSpc>
                <a:spcPct val="138461"/>
              </a:lnSpc>
              <a:spcBef>
                <a:spcPts val="300"/>
              </a:spcBef>
              <a:spcAft>
                <a:spcPts val="0"/>
              </a:spcAft>
              <a:buClr>
                <a:srgbClr val="262626"/>
              </a:buClr>
              <a:buSzPts val="1040"/>
              <a:buChar char="•"/>
            </a:pPr>
            <a:r>
              <a:rPr lang="en-US"/>
              <a:t>Chuyển giao dữ liệu tập thể (theo đợt) khi người tiêu dùng / nhà sản xuất giao tiếp với người môi giới</a:t>
            </a:r>
            <a:endParaRPr/>
          </a:p>
          <a:p>
            <a:pPr indent="-182563" lvl="1" marL="360363" rtl="0" algn="l">
              <a:lnSpc>
                <a:spcPct val="138461"/>
              </a:lnSpc>
              <a:spcBef>
                <a:spcPts val="300"/>
              </a:spcBef>
              <a:spcAft>
                <a:spcPts val="0"/>
              </a:spcAft>
              <a:buClr>
                <a:srgbClr val="262626"/>
              </a:buClr>
              <a:buSzPts val="1040"/>
              <a:buChar char="•"/>
            </a:pPr>
            <a:r>
              <a:rPr lang="en-US"/>
              <a:t>Có thể tăng thông lượng song song bằng cách tăng số lượng người tiêu dùng theo số lượng phân vùng.</a:t>
            </a:r>
            <a:endParaRPr/>
          </a:p>
        </p:txBody>
      </p:sp>
      <p:sp>
        <p:nvSpPr>
          <p:cNvPr id="4440" name="Google Shape;4440;p179"/>
          <p:cNvSpPr/>
          <p:nvPr/>
        </p:nvSpPr>
        <p:spPr>
          <a:xfrm>
            <a:off x="7892416" y="2013819"/>
            <a:ext cx="771365" cy="373949"/>
          </a:xfrm>
          <a:prstGeom prst="rect">
            <a:avLst/>
          </a:prstGeom>
          <a:noFill/>
          <a:ln>
            <a:noFill/>
          </a:ln>
        </p:spPr>
        <p:txBody>
          <a:bodyPr anchorCtr="0" anchor="t" bIns="45700" lIns="91425" spcFirstLastPara="1" rIns="91425" wrap="square" tIns="45700">
            <a:spAutoFit/>
          </a:bodyPr>
          <a:lstStyle/>
          <a:p>
            <a:pPr indent="0" lvl="0" marL="0" marR="0" rtl="0" algn="ctr">
              <a:lnSpc>
                <a:spcPct val="75000"/>
              </a:lnSpc>
              <a:spcBef>
                <a:spcPts val="0"/>
              </a:spcBef>
              <a:spcAft>
                <a:spcPts val="0"/>
              </a:spcAft>
              <a:buNone/>
            </a:pPr>
            <a:r>
              <a:rPr lang="en-US" sz="800">
                <a:solidFill>
                  <a:schemeClr val="lt1"/>
                </a:solidFill>
                <a:latin typeface="Arial"/>
                <a:ea typeface="Arial"/>
                <a:cs typeface="Arial"/>
                <a:sym typeface="Arial"/>
              </a:rPr>
              <a:t>Thông lượng </a:t>
            </a:r>
            <a:endParaRPr sz="800">
              <a:solidFill>
                <a:schemeClr val="lt1"/>
              </a:solidFill>
              <a:latin typeface="Arial"/>
              <a:ea typeface="Arial"/>
              <a:cs typeface="Arial"/>
              <a:sym typeface="Arial"/>
            </a:endParaRPr>
          </a:p>
          <a:p>
            <a:pPr indent="0" lvl="0" marL="0" marR="0" rtl="0" algn="ctr">
              <a:lnSpc>
                <a:spcPct val="75000"/>
              </a:lnSpc>
              <a:spcBef>
                <a:spcPts val="0"/>
              </a:spcBef>
              <a:spcAft>
                <a:spcPts val="0"/>
              </a:spcAft>
              <a:buNone/>
            </a:pPr>
            <a:r>
              <a:rPr lang="en-US" sz="800">
                <a:solidFill>
                  <a:schemeClr val="lt1"/>
                </a:solidFill>
                <a:latin typeface="Arial"/>
                <a:ea typeface="Arial"/>
                <a:cs typeface="Arial"/>
                <a:sym typeface="Arial"/>
              </a:rPr>
              <a:t>cao,</a:t>
            </a:r>
            <a:endParaRPr sz="800">
              <a:solidFill>
                <a:schemeClr val="lt1"/>
              </a:solidFill>
              <a:latin typeface="Arial"/>
              <a:ea typeface="Arial"/>
              <a:cs typeface="Arial"/>
              <a:sym typeface="Arial"/>
            </a:endParaRPr>
          </a:p>
          <a:p>
            <a:pPr indent="0" lvl="0" marL="0" marR="0" rtl="0" algn="ctr">
              <a:lnSpc>
                <a:spcPct val="75000"/>
              </a:lnSpc>
              <a:spcBef>
                <a:spcPts val="0"/>
              </a:spcBef>
              <a:spcAft>
                <a:spcPts val="0"/>
              </a:spcAft>
              <a:buNone/>
            </a:pPr>
            <a:r>
              <a:rPr lang="en-US" sz="800">
                <a:solidFill>
                  <a:schemeClr val="lt1"/>
                </a:solidFill>
                <a:latin typeface="Arial"/>
                <a:ea typeface="Arial"/>
                <a:cs typeface="Arial"/>
                <a:sym typeface="Arial"/>
              </a:rPr>
              <a:t>độ trễ thấp</a:t>
            </a:r>
            <a:endParaRPr sz="800">
              <a:solidFill>
                <a:schemeClr val="lt1"/>
              </a:solidFill>
              <a:latin typeface="Arial"/>
              <a:ea typeface="Arial"/>
              <a:cs typeface="Arial"/>
              <a:sym typeface="Arial"/>
            </a:endParaRPr>
          </a:p>
        </p:txBody>
      </p:sp>
      <p:sp>
        <p:nvSpPr>
          <p:cNvPr id="4441" name="Google Shape;4441;p179"/>
          <p:cNvSpPr/>
          <p:nvPr/>
        </p:nvSpPr>
        <p:spPr>
          <a:xfrm>
            <a:off x="8499549" y="2066846"/>
            <a:ext cx="7104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Bộ lưu trữ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cố định</a:t>
            </a:r>
            <a:endParaRPr sz="900">
              <a:solidFill>
                <a:schemeClr val="dk1"/>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6" name="Shape 4446"/>
        <p:cNvGrpSpPr/>
        <p:nvPr/>
      </p:nvGrpSpPr>
      <p:grpSpPr>
        <a:xfrm>
          <a:off x="0" y="0"/>
          <a:ext cx="0" cy="0"/>
          <a:chOff x="0" y="0"/>
          <a:chExt cx="0" cy="0"/>
        </a:xfrm>
      </p:grpSpPr>
      <p:sp>
        <p:nvSpPr>
          <p:cNvPr id="4447" name="Google Shape;4447;p18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448" name="Google Shape;4448;p180"/>
          <p:cNvSpPr txBox="1"/>
          <p:nvPr>
            <p:ph idx="2" type="body"/>
          </p:nvPr>
        </p:nvSpPr>
        <p:spPr>
          <a:xfrm>
            <a:off x="274916" y="1402394"/>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700"/>
              <a:buNone/>
            </a:pPr>
            <a:r>
              <a:rPr lang="en-US" sz="2700"/>
              <a:t>Tại sao nên sử dụng Apache Kafka? (3/4)</a:t>
            </a:r>
            <a:endParaRPr sz="2700"/>
          </a:p>
        </p:txBody>
      </p:sp>
      <p:sp>
        <p:nvSpPr>
          <p:cNvPr id="4449" name="Google Shape;4449;p18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grpSp>
        <p:nvGrpSpPr>
          <p:cNvPr id="4450" name="Google Shape;4450;p180"/>
          <p:cNvGrpSpPr/>
          <p:nvPr/>
        </p:nvGrpSpPr>
        <p:grpSpPr>
          <a:xfrm>
            <a:off x="1407695" y="3471368"/>
            <a:ext cx="7104782" cy="2151050"/>
            <a:chOff x="2749897" y="3748359"/>
            <a:chExt cx="6321474" cy="1902381"/>
          </a:xfrm>
        </p:grpSpPr>
        <p:grpSp>
          <p:nvGrpSpPr>
            <p:cNvPr id="4451" name="Google Shape;4451;p180"/>
            <p:cNvGrpSpPr/>
            <p:nvPr/>
          </p:nvGrpSpPr>
          <p:grpSpPr>
            <a:xfrm>
              <a:off x="2749897" y="3748359"/>
              <a:ext cx="1187450" cy="1462086"/>
              <a:chOff x="5041900" y="3586164"/>
              <a:chExt cx="1187450" cy="1462086"/>
            </a:xfrm>
          </p:grpSpPr>
          <p:sp>
            <p:nvSpPr>
              <p:cNvPr id="4452" name="Google Shape;4452;p180"/>
              <p:cNvSpPr/>
              <p:nvPr/>
            </p:nvSpPr>
            <p:spPr>
              <a:xfrm>
                <a:off x="5227632" y="3902570"/>
                <a:ext cx="815986" cy="414728"/>
              </a:xfrm>
              <a:prstGeom prst="can">
                <a:avLst>
                  <a:gd fmla="val 25000" name="adj"/>
                </a:avLst>
              </a:prstGeom>
              <a:solidFill>
                <a:srgbClr val="C6D7F0"/>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Chủ</a:t>
                </a:r>
                <a:r>
                  <a:rPr b="0" i="0" lang="en-US" sz="1400" u="none" cap="none" strike="noStrike">
                    <a:solidFill>
                      <a:srgbClr val="0043B2"/>
                    </a:solidFill>
                    <a:latin typeface="Arial"/>
                    <a:ea typeface="Arial"/>
                    <a:cs typeface="Arial"/>
                    <a:sym typeface="Arial"/>
                  </a:rPr>
                  <a:t> đề</a:t>
                </a:r>
                <a:r>
                  <a:rPr b="0" i="0" lang="en-US" sz="1400" u="none" cap="none" strike="noStrike">
                    <a:solidFill>
                      <a:srgbClr val="0043B2"/>
                    </a:solidFill>
                    <a:latin typeface="Arial"/>
                    <a:ea typeface="Arial"/>
                    <a:cs typeface="Arial"/>
                    <a:sym typeface="Arial"/>
                  </a:rPr>
                  <a:t> A</a:t>
                </a:r>
                <a:endParaRPr b="0" i="0" sz="1400" u="none" cap="none" strike="noStrike">
                  <a:solidFill>
                    <a:srgbClr val="0043B2"/>
                  </a:solidFill>
                  <a:latin typeface="Arial"/>
                  <a:ea typeface="Arial"/>
                  <a:cs typeface="Arial"/>
                  <a:sym typeface="Arial"/>
                </a:endParaRPr>
              </a:p>
            </p:txBody>
          </p:sp>
          <p:sp>
            <p:nvSpPr>
              <p:cNvPr id="4453" name="Google Shape;4453;p180"/>
              <p:cNvSpPr/>
              <p:nvPr/>
            </p:nvSpPr>
            <p:spPr>
              <a:xfrm>
                <a:off x="5227632" y="4462846"/>
                <a:ext cx="815986" cy="414728"/>
              </a:xfrm>
              <a:prstGeom prst="can">
                <a:avLst>
                  <a:gd fmla="val 25000"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Chủ</a:t>
                </a:r>
                <a:r>
                  <a:rPr b="0" i="0" lang="en-US" sz="1400" u="none" cap="none" strike="noStrike">
                    <a:solidFill>
                      <a:srgbClr val="0043B2"/>
                    </a:solidFill>
                    <a:latin typeface="Arial"/>
                    <a:ea typeface="Arial"/>
                    <a:cs typeface="Arial"/>
                    <a:sym typeface="Arial"/>
                  </a:rPr>
                  <a:t> đề</a:t>
                </a:r>
                <a:r>
                  <a:rPr b="0" i="0" lang="en-US" sz="1400" u="none" cap="none" strike="noStrike">
                    <a:solidFill>
                      <a:srgbClr val="0043B2"/>
                    </a:solidFill>
                    <a:latin typeface="Arial"/>
                    <a:ea typeface="Arial"/>
                    <a:cs typeface="Arial"/>
                    <a:sym typeface="Arial"/>
                  </a:rPr>
                  <a:t> B</a:t>
                </a:r>
                <a:endParaRPr b="0" i="0" sz="1400" u="none" cap="none" strike="noStrike">
                  <a:solidFill>
                    <a:srgbClr val="0043B2"/>
                  </a:solidFill>
                  <a:latin typeface="Arial"/>
                  <a:ea typeface="Arial"/>
                  <a:cs typeface="Arial"/>
                  <a:sym typeface="Arial"/>
                </a:endParaRPr>
              </a:p>
            </p:txBody>
          </p:sp>
          <p:sp>
            <p:nvSpPr>
              <p:cNvPr id="4454" name="Google Shape;4454;p180"/>
              <p:cNvSpPr/>
              <p:nvPr/>
            </p:nvSpPr>
            <p:spPr>
              <a:xfrm>
                <a:off x="5041900" y="3657600"/>
                <a:ext cx="1187450" cy="1390650"/>
              </a:xfrm>
              <a:prstGeom prst="roundRect">
                <a:avLst>
                  <a:gd fmla="val 704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55" name="Google Shape;4455;p180"/>
              <p:cNvSpPr/>
              <p:nvPr/>
            </p:nvSpPr>
            <p:spPr>
              <a:xfrm>
                <a:off x="5316936" y="3586164"/>
                <a:ext cx="637378" cy="163430"/>
              </a:xfrm>
              <a:prstGeom prst="roundRect">
                <a:avLst>
                  <a:gd fmla="val 16667" name="adj"/>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a:t>
                </a:r>
                <a:endParaRPr b="0" i="0" sz="1200" u="none" cap="none" strike="noStrike">
                  <a:solidFill>
                    <a:srgbClr val="0043B2"/>
                  </a:solidFill>
                  <a:latin typeface="Arial"/>
                  <a:ea typeface="Arial"/>
                  <a:cs typeface="Arial"/>
                  <a:sym typeface="Arial"/>
                </a:endParaRPr>
              </a:p>
            </p:txBody>
          </p:sp>
        </p:grpSp>
        <p:grpSp>
          <p:nvGrpSpPr>
            <p:cNvPr id="4456" name="Google Shape;4456;p180"/>
            <p:cNvGrpSpPr/>
            <p:nvPr/>
          </p:nvGrpSpPr>
          <p:grpSpPr>
            <a:xfrm>
              <a:off x="4863483" y="3979402"/>
              <a:ext cx="2478405" cy="500091"/>
              <a:chOff x="4732020" y="4055284"/>
              <a:chExt cx="2377440" cy="500091"/>
            </a:xfrm>
          </p:grpSpPr>
          <p:sp>
            <p:nvSpPr>
              <p:cNvPr id="4457" name="Google Shape;4457;p180"/>
              <p:cNvSpPr/>
              <p:nvPr/>
            </p:nvSpPr>
            <p:spPr>
              <a:xfrm>
                <a:off x="473202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0</a:t>
                </a:r>
                <a:endParaRPr b="0" i="0" sz="1800" u="none" cap="none" strike="noStrike">
                  <a:solidFill>
                    <a:srgbClr val="0043B2"/>
                  </a:solidFill>
                  <a:latin typeface="Arial"/>
                  <a:ea typeface="Arial"/>
                  <a:cs typeface="Arial"/>
                  <a:sym typeface="Arial"/>
                </a:endParaRPr>
              </a:p>
            </p:txBody>
          </p:sp>
          <p:sp>
            <p:nvSpPr>
              <p:cNvPr id="4458" name="Google Shape;4458;p180"/>
              <p:cNvSpPr/>
              <p:nvPr/>
            </p:nvSpPr>
            <p:spPr>
              <a:xfrm>
                <a:off x="491490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1</a:t>
                </a:r>
                <a:endParaRPr b="0" i="0" sz="1800" u="none" cap="none" strike="noStrike">
                  <a:solidFill>
                    <a:srgbClr val="0043B2"/>
                  </a:solidFill>
                  <a:latin typeface="Arial"/>
                  <a:ea typeface="Arial"/>
                  <a:cs typeface="Arial"/>
                  <a:sym typeface="Arial"/>
                </a:endParaRPr>
              </a:p>
            </p:txBody>
          </p:sp>
          <p:sp>
            <p:nvSpPr>
              <p:cNvPr id="4459" name="Google Shape;4459;p180"/>
              <p:cNvSpPr/>
              <p:nvPr/>
            </p:nvSpPr>
            <p:spPr>
              <a:xfrm>
                <a:off x="509778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2</a:t>
                </a:r>
                <a:endParaRPr b="0" i="0" sz="1800" u="none" cap="none" strike="noStrike">
                  <a:solidFill>
                    <a:srgbClr val="0043B2"/>
                  </a:solidFill>
                  <a:latin typeface="Arial"/>
                  <a:ea typeface="Arial"/>
                  <a:cs typeface="Arial"/>
                  <a:sym typeface="Arial"/>
                </a:endParaRPr>
              </a:p>
            </p:txBody>
          </p:sp>
          <p:sp>
            <p:nvSpPr>
              <p:cNvPr id="4460" name="Google Shape;4460;p180"/>
              <p:cNvSpPr/>
              <p:nvPr/>
            </p:nvSpPr>
            <p:spPr>
              <a:xfrm>
                <a:off x="528066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3</a:t>
                </a:r>
                <a:endParaRPr b="0" i="0" sz="1800" u="none" cap="none" strike="noStrike">
                  <a:solidFill>
                    <a:srgbClr val="0043B2"/>
                  </a:solidFill>
                  <a:latin typeface="Arial"/>
                  <a:ea typeface="Arial"/>
                  <a:cs typeface="Arial"/>
                  <a:sym typeface="Arial"/>
                </a:endParaRPr>
              </a:p>
            </p:txBody>
          </p:sp>
          <p:sp>
            <p:nvSpPr>
              <p:cNvPr id="4461" name="Google Shape;4461;p180"/>
              <p:cNvSpPr/>
              <p:nvPr/>
            </p:nvSpPr>
            <p:spPr>
              <a:xfrm>
                <a:off x="546354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4</a:t>
                </a:r>
                <a:endParaRPr b="0" i="0" sz="1800" u="none" cap="none" strike="noStrike">
                  <a:solidFill>
                    <a:srgbClr val="0043B2"/>
                  </a:solidFill>
                  <a:latin typeface="Arial"/>
                  <a:ea typeface="Arial"/>
                  <a:cs typeface="Arial"/>
                  <a:sym typeface="Arial"/>
                </a:endParaRPr>
              </a:p>
            </p:txBody>
          </p:sp>
          <p:sp>
            <p:nvSpPr>
              <p:cNvPr id="4462" name="Google Shape;4462;p180"/>
              <p:cNvSpPr/>
              <p:nvPr/>
            </p:nvSpPr>
            <p:spPr>
              <a:xfrm>
                <a:off x="564642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5</a:t>
                </a:r>
                <a:endParaRPr b="0" i="0" sz="1800" u="none" cap="none" strike="noStrike">
                  <a:solidFill>
                    <a:srgbClr val="0043B2"/>
                  </a:solidFill>
                  <a:latin typeface="Arial"/>
                  <a:ea typeface="Arial"/>
                  <a:cs typeface="Arial"/>
                  <a:sym typeface="Arial"/>
                </a:endParaRPr>
              </a:p>
            </p:txBody>
          </p:sp>
          <p:sp>
            <p:nvSpPr>
              <p:cNvPr id="4463" name="Google Shape;4463;p180"/>
              <p:cNvSpPr/>
              <p:nvPr/>
            </p:nvSpPr>
            <p:spPr>
              <a:xfrm>
                <a:off x="582930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6</a:t>
                </a:r>
                <a:endParaRPr b="0" i="0" sz="1800" u="none" cap="none" strike="noStrike">
                  <a:solidFill>
                    <a:srgbClr val="0043B2"/>
                  </a:solidFill>
                  <a:latin typeface="Arial"/>
                  <a:ea typeface="Arial"/>
                  <a:cs typeface="Arial"/>
                  <a:sym typeface="Arial"/>
                </a:endParaRPr>
              </a:p>
            </p:txBody>
          </p:sp>
          <p:sp>
            <p:nvSpPr>
              <p:cNvPr id="4464" name="Google Shape;4464;p180"/>
              <p:cNvSpPr/>
              <p:nvPr/>
            </p:nvSpPr>
            <p:spPr>
              <a:xfrm>
                <a:off x="601218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7</a:t>
                </a:r>
                <a:endParaRPr b="0" i="0" sz="1800" u="none" cap="none" strike="noStrike">
                  <a:solidFill>
                    <a:srgbClr val="0043B2"/>
                  </a:solidFill>
                  <a:latin typeface="Arial"/>
                  <a:ea typeface="Arial"/>
                  <a:cs typeface="Arial"/>
                  <a:sym typeface="Arial"/>
                </a:endParaRPr>
              </a:p>
            </p:txBody>
          </p:sp>
          <p:sp>
            <p:nvSpPr>
              <p:cNvPr id="4465" name="Google Shape;4465;p180"/>
              <p:cNvSpPr/>
              <p:nvPr/>
            </p:nvSpPr>
            <p:spPr>
              <a:xfrm>
                <a:off x="6196425"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8</a:t>
                </a:r>
                <a:endParaRPr b="0" i="0" sz="1800" u="none" cap="none" strike="noStrike">
                  <a:solidFill>
                    <a:srgbClr val="0043B2"/>
                  </a:solidFill>
                  <a:latin typeface="Arial"/>
                  <a:ea typeface="Arial"/>
                  <a:cs typeface="Arial"/>
                  <a:sym typeface="Arial"/>
                </a:endParaRPr>
              </a:p>
            </p:txBody>
          </p:sp>
          <p:sp>
            <p:nvSpPr>
              <p:cNvPr id="4466" name="Google Shape;4466;p180"/>
              <p:cNvSpPr/>
              <p:nvPr/>
            </p:nvSpPr>
            <p:spPr>
              <a:xfrm>
                <a:off x="6379305"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9</a:t>
                </a:r>
                <a:endParaRPr b="0" i="0" sz="1800" u="none" cap="none" strike="noStrike">
                  <a:solidFill>
                    <a:srgbClr val="0043B2"/>
                  </a:solidFill>
                  <a:latin typeface="Arial"/>
                  <a:ea typeface="Arial"/>
                  <a:cs typeface="Arial"/>
                  <a:sym typeface="Arial"/>
                </a:endParaRPr>
              </a:p>
            </p:txBody>
          </p:sp>
          <p:sp>
            <p:nvSpPr>
              <p:cNvPr id="4467" name="Google Shape;4467;p180"/>
              <p:cNvSpPr/>
              <p:nvPr/>
            </p:nvSpPr>
            <p:spPr>
              <a:xfrm>
                <a:off x="6562185"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10</a:t>
                </a:r>
                <a:endParaRPr b="0" i="0" sz="1800" u="none" cap="none" strike="noStrike">
                  <a:solidFill>
                    <a:srgbClr val="0043B2"/>
                  </a:solidFill>
                  <a:latin typeface="Arial"/>
                  <a:ea typeface="Arial"/>
                  <a:cs typeface="Arial"/>
                  <a:sym typeface="Arial"/>
                </a:endParaRPr>
              </a:p>
            </p:txBody>
          </p:sp>
          <p:sp>
            <p:nvSpPr>
              <p:cNvPr id="4468" name="Google Shape;4468;p180"/>
              <p:cNvSpPr/>
              <p:nvPr/>
            </p:nvSpPr>
            <p:spPr>
              <a:xfrm>
                <a:off x="6745065"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1</a:t>
                </a:r>
                <a:endParaRPr/>
              </a:p>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1</a:t>
                </a:r>
                <a:endParaRPr b="0" i="0" sz="1800" u="none" cap="none" strike="noStrike">
                  <a:solidFill>
                    <a:srgbClr val="0043B2"/>
                  </a:solidFill>
                  <a:latin typeface="Arial"/>
                  <a:ea typeface="Arial"/>
                  <a:cs typeface="Arial"/>
                  <a:sym typeface="Arial"/>
                </a:endParaRPr>
              </a:p>
            </p:txBody>
          </p:sp>
          <p:sp>
            <p:nvSpPr>
              <p:cNvPr id="4469" name="Google Shape;4469;p180"/>
              <p:cNvSpPr/>
              <p:nvPr/>
            </p:nvSpPr>
            <p:spPr>
              <a:xfrm>
                <a:off x="6926580" y="4055284"/>
                <a:ext cx="182880" cy="500091"/>
              </a:xfrm>
              <a:prstGeom prst="rect">
                <a:avLst/>
              </a:prstGeom>
              <a:solidFill>
                <a:srgbClr val="FFFFFF"/>
              </a:solidFill>
              <a:ln cap="flat" cmpd="sng" w="12700">
                <a:solidFill>
                  <a:srgbClr val="0043B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12</a:t>
                </a:r>
                <a:endParaRPr b="0" i="0" sz="1800" u="none" cap="none" strike="noStrike">
                  <a:solidFill>
                    <a:srgbClr val="0043B2"/>
                  </a:solidFill>
                  <a:latin typeface="Arial"/>
                  <a:ea typeface="Arial"/>
                  <a:cs typeface="Arial"/>
                  <a:sym typeface="Arial"/>
                </a:endParaRPr>
              </a:p>
            </p:txBody>
          </p:sp>
        </p:grpSp>
        <p:grpSp>
          <p:nvGrpSpPr>
            <p:cNvPr id="4470" name="Google Shape;4470;p180"/>
            <p:cNvGrpSpPr/>
            <p:nvPr/>
          </p:nvGrpSpPr>
          <p:grpSpPr>
            <a:xfrm>
              <a:off x="4863483" y="4605944"/>
              <a:ext cx="1907888" cy="500091"/>
              <a:chOff x="4732020" y="4055284"/>
              <a:chExt cx="1830165" cy="500091"/>
            </a:xfrm>
          </p:grpSpPr>
          <p:sp>
            <p:nvSpPr>
              <p:cNvPr id="4471" name="Google Shape;4471;p180"/>
              <p:cNvSpPr/>
              <p:nvPr/>
            </p:nvSpPr>
            <p:spPr>
              <a:xfrm>
                <a:off x="473202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0</a:t>
                </a:r>
                <a:endParaRPr b="0" i="0" sz="1800" u="none" cap="none" strike="noStrike">
                  <a:solidFill>
                    <a:srgbClr val="0043B2"/>
                  </a:solidFill>
                  <a:latin typeface="Arial"/>
                  <a:ea typeface="Arial"/>
                  <a:cs typeface="Arial"/>
                  <a:sym typeface="Arial"/>
                </a:endParaRPr>
              </a:p>
            </p:txBody>
          </p:sp>
          <p:sp>
            <p:nvSpPr>
              <p:cNvPr id="4472" name="Google Shape;4472;p180"/>
              <p:cNvSpPr/>
              <p:nvPr/>
            </p:nvSpPr>
            <p:spPr>
              <a:xfrm>
                <a:off x="491490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1</a:t>
                </a:r>
                <a:endParaRPr b="0" i="0" sz="1800" u="none" cap="none" strike="noStrike">
                  <a:solidFill>
                    <a:srgbClr val="0043B2"/>
                  </a:solidFill>
                  <a:latin typeface="Arial"/>
                  <a:ea typeface="Arial"/>
                  <a:cs typeface="Arial"/>
                  <a:sym typeface="Arial"/>
                </a:endParaRPr>
              </a:p>
            </p:txBody>
          </p:sp>
          <p:sp>
            <p:nvSpPr>
              <p:cNvPr id="4473" name="Google Shape;4473;p180"/>
              <p:cNvSpPr/>
              <p:nvPr/>
            </p:nvSpPr>
            <p:spPr>
              <a:xfrm>
                <a:off x="509778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2</a:t>
                </a:r>
                <a:endParaRPr b="0" i="0" sz="1800" u="none" cap="none" strike="noStrike">
                  <a:solidFill>
                    <a:srgbClr val="0043B2"/>
                  </a:solidFill>
                  <a:latin typeface="Arial"/>
                  <a:ea typeface="Arial"/>
                  <a:cs typeface="Arial"/>
                  <a:sym typeface="Arial"/>
                </a:endParaRPr>
              </a:p>
            </p:txBody>
          </p:sp>
          <p:sp>
            <p:nvSpPr>
              <p:cNvPr id="4474" name="Google Shape;4474;p180"/>
              <p:cNvSpPr/>
              <p:nvPr/>
            </p:nvSpPr>
            <p:spPr>
              <a:xfrm>
                <a:off x="528066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3</a:t>
                </a:r>
                <a:endParaRPr b="0" i="0" sz="1800" u="none" cap="none" strike="noStrike">
                  <a:solidFill>
                    <a:srgbClr val="0043B2"/>
                  </a:solidFill>
                  <a:latin typeface="Arial"/>
                  <a:ea typeface="Arial"/>
                  <a:cs typeface="Arial"/>
                  <a:sym typeface="Arial"/>
                </a:endParaRPr>
              </a:p>
            </p:txBody>
          </p:sp>
          <p:sp>
            <p:nvSpPr>
              <p:cNvPr id="4475" name="Google Shape;4475;p180"/>
              <p:cNvSpPr/>
              <p:nvPr/>
            </p:nvSpPr>
            <p:spPr>
              <a:xfrm>
                <a:off x="546354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4</a:t>
                </a:r>
                <a:endParaRPr b="0" i="0" sz="1800" u="none" cap="none" strike="noStrike">
                  <a:solidFill>
                    <a:srgbClr val="0043B2"/>
                  </a:solidFill>
                  <a:latin typeface="Arial"/>
                  <a:ea typeface="Arial"/>
                  <a:cs typeface="Arial"/>
                  <a:sym typeface="Arial"/>
                </a:endParaRPr>
              </a:p>
            </p:txBody>
          </p:sp>
          <p:sp>
            <p:nvSpPr>
              <p:cNvPr id="4476" name="Google Shape;4476;p180"/>
              <p:cNvSpPr/>
              <p:nvPr/>
            </p:nvSpPr>
            <p:spPr>
              <a:xfrm>
                <a:off x="564642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5</a:t>
                </a:r>
                <a:endParaRPr b="0" i="0" sz="1800" u="none" cap="none" strike="noStrike">
                  <a:solidFill>
                    <a:srgbClr val="0043B2"/>
                  </a:solidFill>
                  <a:latin typeface="Arial"/>
                  <a:ea typeface="Arial"/>
                  <a:cs typeface="Arial"/>
                  <a:sym typeface="Arial"/>
                </a:endParaRPr>
              </a:p>
            </p:txBody>
          </p:sp>
          <p:sp>
            <p:nvSpPr>
              <p:cNvPr id="4477" name="Google Shape;4477;p180"/>
              <p:cNvSpPr/>
              <p:nvPr/>
            </p:nvSpPr>
            <p:spPr>
              <a:xfrm>
                <a:off x="582930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6</a:t>
                </a:r>
                <a:endParaRPr b="0" i="0" sz="1800" u="none" cap="none" strike="noStrike">
                  <a:solidFill>
                    <a:srgbClr val="0043B2"/>
                  </a:solidFill>
                  <a:latin typeface="Arial"/>
                  <a:ea typeface="Arial"/>
                  <a:cs typeface="Arial"/>
                  <a:sym typeface="Arial"/>
                </a:endParaRPr>
              </a:p>
            </p:txBody>
          </p:sp>
          <p:sp>
            <p:nvSpPr>
              <p:cNvPr id="4478" name="Google Shape;4478;p180"/>
              <p:cNvSpPr/>
              <p:nvPr/>
            </p:nvSpPr>
            <p:spPr>
              <a:xfrm>
                <a:off x="6012180"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7</a:t>
                </a:r>
                <a:endParaRPr b="0" i="0" sz="1800" u="none" cap="none" strike="noStrike">
                  <a:solidFill>
                    <a:srgbClr val="0043B2"/>
                  </a:solidFill>
                  <a:latin typeface="Arial"/>
                  <a:ea typeface="Arial"/>
                  <a:cs typeface="Arial"/>
                  <a:sym typeface="Arial"/>
                </a:endParaRPr>
              </a:p>
            </p:txBody>
          </p:sp>
          <p:sp>
            <p:nvSpPr>
              <p:cNvPr id="4479" name="Google Shape;4479;p180"/>
              <p:cNvSpPr/>
              <p:nvPr/>
            </p:nvSpPr>
            <p:spPr>
              <a:xfrm>
                <a:off x="6196425" y="4055284"/>
                <a:ext cx="182880" cy="500091"/>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8</a:t>
                </a:r>
                <a:endParaRPr b="0" i="0" sz="1800" u="none" cap="none" strike="noStrike">
                  <a:solidFill>
                    <a:srgbClr val="0043B2"/>
                  </a:solidFill>
                  <a:latin typeface="Arial"/>
                  <a:ea typeface="Arial"/>
                  <a:cs typeface="Arial"/>
                  <a:sym typeface="Arial"/>
                </a:endParaRPr>
              </a:p>
            </p:txBody>
          </p:sp>
          <p:sp>
            <p:nvSpPr>
              <p:cNvPr id="4480" name="Google Shape;4480;p180"/>
              <p:cNvSpPr/>
              <p:nvPr/>
            </p:nvSpPr>
            <p:spPr>
              <a:xfrm>
                <a:off x="6379305" y="4055284"/>
                <a:ext cx="182880" cy="500091"/>
              </a:xfrm>
              <a:prstGeom prst="rect">
                <a:avLst/>
              </a:prstGeom>
              <a:solidFill>
                <a:srgbClr val="FFFFFF"/>
              </a:solidFill>
              <a:ln cap="flat" cmpd="sng" w="12700">
                <a:solidFill>
                  <a:srgbClr val="0043B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9</a:t>
                </a:r>
                <a:endParaRPr b="0" i="0" sz="1800" u="none" cap="none" strike="noStrike">
                  <a:solidFill>
                    <a:srgbClr val="0043B2"/>
                  </a:solidFill>
                  <a:latin typeface="Arial"/>
                  <a:ea typeface="Arial"/>
                  <a:cs typeface="Arial"/>
                  <a:sym typeface="Arial"/>
                </a:endParaRPr>
              </a:p>
            </p:txBody>
          </p:sp>
        </p:grpSp>
        <p:sp>
          <p:nvSpPr>
            <p:cNvPr id="4481" name="Google Shape;4481;p180"/>
            <p:cNvSpPr/>
            <p:nvPr/>
          </p:nvSpPr>
          <p:spPr>
            <a:xfrm>
              <a:off x="4102311" y="4086279"/>
              <a:ext cx="783137" cy="3674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phân vùng 0</a:t>
              </a:r>
              <a:endParaRPr b="0" i="0" sz="1400" u="none" cap="none" strike="noStrike">
                <a:solidFill>
                  <a:srgbClr val="0043B2"/>
                </a:solidFill>
                <a:latin typeface="Arial"/>
                <a:ea typeface="Arial"/>
                <a:cs typeface="Arial"/>
                <a:sym typeface="Arial"/>
              </a:endParaRPr>
            </a:p>
          </p:txBody>
        </p:sp>
        <p:sp>
          <p:nvSpPr>
            <p:cNvPr id="4482" name="Google Shape;4482;p180"/>
            <p:cNvSpPr/>
            <p:nvPr/>
          </p:nvSpPr>
          <p:spPr>
            <a:xfrm>
              <a:off x="4093349" y="4663243"/>
              <a:ext cx="783137" cy="3674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phân vùng 1</a:t>
              </a:r>
              <a:endParaRPr b="0" i="0" sz="1400" u="none" cap="none" strike="noStrike">
                <a:solidFill>
                  <a:srgbClr val="0043B2"/>
                </a:solidFill>
                <a:latin typeface="Arial"/>
                <a:ea typeface="Arial"/>
                <a:cs typeface="Arial"/>
                <a:sym typeface="Arial"/>
              </a:endParaRPr>
            </a:p>
          </p:txBody>
        </p:sp>
        <p:cxnSp>
          <p:nvCxnSpPr>
            <p:cNvPr id="4483" name="Google Shape;4483;p180"/>
            <p:cNvCxnSpPr>
              <a:stCxn id="4452" idx="4"/>
            </p:cNvCxnSpPr>
            <p:nvPr/>
          </p:nvCxnSpPr>
          <p:spPr>
            <a:xfrm>
              <a:off x="3751615" y="4272129"/>
              <a:ext cx="341700" cy="0"/>
            </a:xfrm>
            <a:prstGeom prst="straightConnector1">
              <a:avLst/>
            </a:prstGeom>
            <a:noFill/>
            <a:ln cap="flat" cmpd="sng" w="12700">
              <a:solidFill>
                <a:srgbClr val="0043B2"/>
              </a:solidFill>
              <a:prstDash val="solid"/>
              <a:miter lim="800000"/>
              <a:headEnd len="sm" w="sm" type="none"/>
              <a:tailEnd len="sm" w="sm" type="none"/>
            </a:ln>
          </p:spPr>
        </p:cxnSp>
        <p:cxnSp>
          <p:nvCxnSpPr>
            <p:cNvPr id="4484" name="Google Shape;4484;p180"/>
            <p:cNvCxnSpPr>
              <a:stCxn id="4453" idx="4"/>
            </p:cNvCxnSpPr>
            <p:nvPr/>
          </p:nvCxnSpPr>
          <p:spPr>
            <a:xfrm>
              <a:off x="3751615" y="4832405"/>
              <a:ext cx="341700" cy="0"/>
            </a:xfrm>
            <a:prstGeom prst="straightConnector1">
              <a:avLst/>
            </a:prstGeom>
            <a:noFill/>
            <a:ln cap="flat" cmpd="sng" w="12700">
              <a:solidFill>
                <a:srgbClr val="0043B2"/>
              </a:solidFill>
              <a:prstDash val="solid"/>
              <a:miter lim="800000"/>
              <a:headEnd len="sm" w="sm" type="none"/>
              <a:tailEnd len="sm" w="sm" type="none"/>
            </a:ln>
          </p:spPr>
        </p:cxnSp>
        <p:cxnSp>
          <p:nvCxnSpPr>
            <p:cNvPr id="4485" name="Google Shape;4485;p180"/>
            <p:cNvCxnSpPr>
              <a:stCxn id="4469" idx="3"/>
              <a:endCxn id="4480" idx="3"/>
            </p:cNvCxnSpPr>
            <p:nvPr/>
          </p:nvCxnSpPr>
          <p:spPr>
            <a:xfrm flipH="1">
              <a:off x="6771288" y="4229448"/>
              <a:ext cx="570600" cy="626400"/>
            </a:xfrm>
            <a:prstGeom prst="bentConnector3">
              <a:avLst>
                <a:gd fmla="val -231995" name="adj1"/>
              </a:avLst>
            </a:prstGeom>
            <a:noFill/>
            <a:ln cap="flat" cmpd="sng" w="9525">
              <a:solidFill>
                <a:srgbClr val="4472C4"/>
              </a:solidFill>
              <a:prstDash val="solid"/>
              <a:miter lim="800000"/>
              <a:headEnd len="med" w="med" type="triangle"/>
              <a:tailEnd len="med" w="med" type="triangle"/>
            </a:ln>
          </p:spPr>
        </p:cxnSp>
        <p:sp>
          <p:nvSpPr>
            <p:cNvPr id="4486" name="Google Shape;4486;p180"/>
            <p:cNvSpPr/>
            <p:nvPr/>
          </p:nvSpPr>
          <p:spPr>
            <a:xfrm>
              <a:off x="7777451" y="4347626"/>
              <a:ext cx="1293920" cy="367465"/>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43B2"/>
                  </a:solidFill>
                  <a:latin typeface="Arial"/>
                  <a:ea typeface="Arial"/>
                  <a:cs typeface="Arial"/>
                  <a:sym typeface="Arial"/>
                </a:rPr>
                <a:t>Viết các bản ghi gần đây nhất</a:t>
              </a:r>
              <a:endParaRPr b="0" i="0" sz="1400" u="none" cap="none" strike="noStrike">
                <a:solidFill>
                  <a:srgbClr val="0043B2"/>
                </a:solidFill>
                <a:latin typeface="Arial"/>
                <a:ea typeface="Arial"/>
                <a:cs typeface="Arial"/>
                <a:sym typeface="Arial"/>
              </a:endParaRPr>
            </a:p>
          </p:txBody>
        </p:sp>
        <p:grpSp>
          <p:nvGrpSpPr>
            <p:cNvPr id="4487" name="Google Shape;4487;p180"/>
            <p:cNvGrpSpPr/>
            <p:nvPr/>
          </p:nvGrpSpPr>
          <p:grpSpPr>
            <a:xfrm>
              <a:off x="4295776" y="5405763"/>
              <a:ext cx="3046112" cy="244977"/>
              <a:chOff x="4295776" y="5405763"/>
              <a:chExt cx="3046112" cy="244977"/>
            </a:xfrm>
          </p:grpSpPr>
          <p:cxnSp>
            <p:nvCxnSpPr>
              <p:cNvPr id="4488" name="Google Shape;4488;p180"/>
              <p:cNvCxnSpPr/>
              <p:nvPr/>
            </p:nvCxnSpPr>
            <p:spPr>
              <a:xfrm>
                <a:off x="4757420" y="5544262"/>
                <a:ext cx="2099008" cy="0"/>
              </a:xfrm>
              <a:prstGeom prst="straightConnector1">
                <a:avLst/>
              </a:prstGeom>
              <a:noFill/>
              <a:ln cap="flat" cmpd="sng" w="38100">
                <a:solidFill>
                  <a:srgbClr val="0043B2"/>
                </a:solidFill>
                <a:prstDash val="solid"/>
                <a:miter lim="800000"/>
                <a:headEnd len="sm" w="sm" type="none"/>
                <a:tailEnd len="med" w="med" type="triangle"/>
              </a:ln>
            </p:spPr>
          </p:cxnSp>
          <p:sp>
            <p:nvSpPr>
              <p:cNvPr id="4489" name="Google Shape;4489;p180"/>
              <p:cNvSpPr/>
              <p:nvPr/>
            </p:nvSpPr>
            <p:spPr>
              <a:xfrm>
                <a:off x="4295776" y="5405763"/>
                <a:ext cx="457688" cy="2449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Cũ</a:t>
                </a:r>
                <a:endParaRPr b="0" i="0" sz="1800" u="none" cap="none" strike="noStrike">
                  <a:solidFill>
                    <a:srgbClr val="0043B2"/>
                  </a:solidFill>
                  <a:latin typeface="Arial"/>
                  <a:ea typeface="Arial"/>
                  <a:cs typeface="Arial"/>
                  <a:sym typeface="Arial"/>
                </a:endParaRPr>
              </a:p>
            </p:txBody>
          </p:sp>
          <p:sp>
            <p:nvSpPr>
              <p:cNvPr id="4490" name="Google Shape;4490;p180"/>
              <p:cNvSpPr/>
              <p:nvPr/>
            </p:nvSpPr>
            <p:spPr>
              <a:xfrm>
                <a:off x="6866694" y="5405763"/>
                <a:ext cx="475194" cy="2449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Mới</a:t>
                </a:r>
                <a:endParaRPr b="0" i="0" sz="1800" u="none" cap="none" strike="noStrike">
                  <a:solidFill>
                    <a:srgbClr val="0043B2"/>
                  </a:solidFill>
                  <a:latin typeface="Arial"/>
                  <a:ea typeface="Arial"/>
                  <a:cs typeface="Arial"/>
                  <a:sym typeface="Arial"/>
                </a:endParaRPr>
              </a:p>
            </p:txBody>
          </p:sp>
        </p:grpSp>
      </p:grpSp>
      <p:grpSp>
        <p:nvGrpSpPr>
          <p:cNvPr id="4491" name="Google Shape;4491;p180"/>
          <p:cNvGrpSpPr/>
          <p:nvPr/>
        </p:nvGrpSpPr>
        <p:grpSpPr>
          <a:xfrm>
            <a:off x="7853944" y="1357325"/>
            <a:ext cx="1356057" cy="1260000"/>
            <a:chOff x="506388" y="2173273"/>
            <a:chExt cx="1672661" cy="1554177"/>
          </a:xfrm>
        </p:grpSpPr>
        <p:grpSp>
          <p:nvGrpSpPr>
            <p:cNvPr id="4492" name="Google Shape;4492;p180"/>
            <p:cNvGrpSpPr/>
            <p:nvPr/>
          </p:nvGrpSpPr>
          <p:grpSpPr>
            <a:xfrm>
              <a:off x="591390" y="2173273"/>
              <a:ext cx="1554178" cy="1554177"/>
              <a:chOff x="449612" y="2081595"/>
              <a:chExt cx="2283281" cy="2283280"/>
            </a:xfrm>
          </p:grpSpPr>
          <p:sp>
            <p:nvSpPr>
              <p:cNvPr id="4493" name="Google Shape;4493;p180"/>
              <p:cNvSpPr/>
              <p:nvPr/>
            </p:nvSpPr>
            <p:spPr>
              <a:xfrm>
                <a:off x="449612" y="2081595"/>
                <a:ext cx="1115868" cy="1115870"/>
              </a:xfrm>
              <a:custGeom>
                <a:rect b="b" l="l" r="r" t="t"/>
                <a:pathLst>
                  <a:path extrusionOk="0" h="1115869" w="1115869">
                    <a:moveTo>
                      <a:pt x="0" y="1115869"/>
                    </a:moveTo>
                    <a:cubicBezTo>
                      <a:pt x="0" y="499592"/>
                      <a:pt x="499592" y="0"/>
                      <a:pt x="1115869" y="0"/>
                    </a:cubicBezTo>
                    <a:lnTo>
                      <a:pt x="1115869" y="1115869"/>
                    </a:lnTo>
                    <a:lnTo>
                      <a:pt x="0" y="1115869"/>
                    </a:lnTo>
                    <a:close/>
                  </a:path>
                </a:pathLst>
              </a:custGeom>
              <a:solidFill>
                <a:srgbClr val="E7E6E6"/>
              </a:solidFill>
              <a:ln cap="flat" cmpd="sng" w="12700">
                <a:solidFill>
                  <a:schemeClr val="lt1"/>
                </a:solidFill>
                <a:prstDash val="solid"/>
                <a:miter lim="800000"/>
                <a:headEnd len="sm" w="sm" type="none"/>
                <a:tailEnd len="sm" w="sm" type="none"/>
              </a:ln>
            </p:spPr>
            <p:txBody>
              <a:bodyPr anchorCtr="0" anchor="ctr" bIns="78225" lIns="405050" spcFirstLastPara="1" rIns="78225" wrap="square" tIns="405050">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494" name="Google Shape;4494;p180"/>
              <p:cNvSpPr/>
              <p:nvPr/>
            </p:nvSpPr>
            <p:spPr>
              <a:xfrm>
                <a:off x="1617023" y="2081595"/>
                <a:ext cx="1115869" cy="1115869"/>
              </a:xfrm>
              <a:custGeom>
                <a:rect b="b" l="l" r="r" t="t"/>
                <a:pathLst>
                  <a:path extrusionOk="0" h="1115869" w="1115869">
                    <a:moveTo>
                      <a:pt x="0" y="0"/>
                    </a:moveTo>
                    <a:cubicBezTo>
                      <a:pt x="616277" y="0"/>
                      <a:pt x="1115869" y="499592"/>
                      <a:pt x="1115869" y="1115869"/>
                    </a:cubicBezTo>
                    <a:lnTo>
                      <a:pt x="0" y="1115869"/>
                    </a:lnTo>
                    <a:lnTo>
                      <a:pt x="0" y="0"/>
                    </a:lnTo>
                    <a:close/>
                  </a:path>
                </a:pathLst>
              </a:custGeom>
              <a:solidFill>
                <a:srgbClr val="E7E6E6"/>
              </a:solidFill>
              <a:ln cap="flat" cmpd="sng" w="12700">
                <a:solidFill>
                  <a:schemeClr val="lt1"/>
                </a:solidFill>
                <a:prstDash val="solid"/>
                <a:miter lim="800000"/>
                <a:headEnd len="sm" w="sm" type="none"/>
                <a:tailEnd len="sm" w="sm" type="none"/>
              </a:ln>
            </p:spPr>
            <p:txBody>
              <a:bodyPr anchorCtr="0" anchor="ctr" bIns="78225" lIns="78225" spcFirstLastPara="1" rIns="405050" wrap="square" tIns="405050">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495" name="Google Shape;4495;p180"/>
              <p:cNvSpPr/>
              <p:nvPr/>
            </p:nvSpPr>
            <p:spPr>
              <a:xfrm>
                <a:off x="1617023" y="3249006"/>
                <a:ext cx="1115870" cy="1115869"/>
              </a:xfrm>
              <a:custGeom>
                <a:rect b="b" l="l" r="r" t="t"/>
                <a:pathLst>
                  <a:path extrusionOk="0" h="1115869" w="1115869">
                    <a:moveTo>
                      <a:pt x="1115869" y="0"/>
                    </a:moveTo>
                    <a:cubicBezTo>
                      <a:pt x="1115869" y="616277"/>
                      <a:pt x="616277" y="1115869"/>
                      <a:pt x="0" y="1115869"/>
                    </a:cubicBezTo>
                    <a:lnTo>
                      <a:pt x="0" y="0"/>
                    </a:lnTo>
                    <a:lnTo>
                      <a:pt x="1115869" y="0"/>
                    </a:lnTo>
                    <a:close/>
                  </a:path>
                </a:pathLst>
              </a:custGeom>
              <a:solidFill>
                <a:srgbClr val="4057C8"/>
              </a:solidFill>
              <a:ln cap="flat" cmpd="sng" w="12700">
                <a:solidFill>
                  <a:schemeClr val="lt1"/>
                </a:solidFill>
                <a:prstDash val="solid"/>
                <a:miter lim="800000"/>
                <a:headEnd len="sm" w="sm" type="none"/>
                <a:tailEnd len="sm" w="sm" type="none"/>
              </a:ln>
            </p:spPr>
            <p:txBody>
              <a:bodyPr anchorCtr="0" anchor="ctr" bIns="405050" lIns="78225" spcFirstLastPara="1" rIns="405050" wrap="square" tIns="78225">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sp>
            <p:nvSpPr>
              <p:cNvPr id="4496" name="Google Shape;4496;p180"/>
              <p:cNvSpPr/>
              <p:nvPr/>
            </p:nvSpPr>
            <p:spPr>
              <a:xfrm>
                <a:off x="449612" y="3249006"/>
                <a:ext cx="1115869" cy="1115869"/>
              </a:xfrm>
              <a:custGeom>
                <a:rect b="b" l="l" r="r" t="t"/>
                <a:pathLst>
                  <a:path extrusionOk="0" h="1115869" w="1115869">
                    <a:moveTo>
                      <a:pt x="1115869" y="1115869"/>
                    </a:moveTo>
                    <a:cubicBezTo>
                      <a:pt x="499592" y="1115869"/>
                      <a:pt x="0" y="616277"/>
                      <a:pt x="0" y="0"/>
                    </a:cubicBezTo>
                    <a:lnTo>
                      <a:pt x="1115869" y="0"/>
                    </a:lnTo>
                    <a:lnTo>
                      <a:pt x="1115869" y="1115869"/>
                    </a:lnTo>
                    <a:close/>
                  </a:path>
                </a:pathLst>
              </a:custGeom>
              <a:solidFill>
                <a:srgbClr val="E7E6E6"/>
              </a:solidFill>
              <a:ln cap="flat" cmpd="sng" w="12700">
                <a:solidFill>
                  <a:schemeClr val="lt1"/>
                </a:solidFill>
                <a:prstDash val="solid"/>
                <a:miter lim="800000"/>
                <a:headEnd len="sm" w="sm" type="none"/>
                <a:tailEnd len="sm" w="sm" type="none"/>
              </a:ln>
            </p:spPr>
            <p:txBody>
              <a:bodyPr anchorCtr="0" anchor="ctr" bIns="405050" lIns="405050" spcFirstLastPara="1" rIns="78225" wrap="square" tIns="78225">
                <a:noAutofit/>
              </a:bodyPr>
              <a:lstStyle/>
              <a:p>
                <a:pPr indent="0" lvl="0" marL="0" marR="0" rtl="0" algn="ctr">
                  <a:lnSpc>
                    <a:spcPct val="90000"/>
                  </a:lnSpc>
                  <a:spcBef>
                    <a:spcPts val="0"/>
                  </a:spcBef>
                  <a:spcAft>
                    <a:spcPts val="0"/>
                  </a:spcAft>
                  <a:buNone/>
                </a:pPr>
                <a:r>
                  <a:t/>
                </a:r>
                <a:endParaRPr sz="900">
                  <a:solidFill>
                    <a:schemeClr val="lt1"/>
                  </a:solidFill>
                  <a:latin typeface="Arial"/>
                  <a:ea typeface="Arial"/>
                  <a:cs typeface="Arial"/>
                  <a:sym typeface="Arial"/>
                </a:endParaRPr>
              </a:p>
            </p:txBody>
          </p:sp>
        </p:grpSp>
        <p:sp>
          <p:nvSpPr>
            <p:cNvPr id="4497" name="Google Shape;4497;p180"/>
            <p:cNvSpPr/>
            <p:nvPr/>
          </p:nvSpPr>
          <p:spPr>
            <a:xfrm>
              <a:off x="575170" y="2518540"/>
              <a:ext cx="846664" cy="6263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Khả năng </a:t>
              </a:r>
              <a:endParaRPr/>
            </a:p>
            <a:p>
              <a:pPr indent="0" lvl="0" marL="0" marR="0" rtl="0" algn="ctr">
                <a:spcBef>
                  <a:spcPts val="0"/>
                </a:spcBef>
                <a:spcAft>
                  <a:spcPts val="0"/>
                </a:spcAft>
                <a:buNone/>
              </a:pPr>
              <a:r>
                <a:rPr lang="en-US" sz="900">
                  <a:solidFill>
                    <a:schemeClr val="lt1"/>
                  </a:solidFill>
                  <a:latin typeface="Arial"/>
                  <a:ea typeface="Arial"/>
                  <a:cs typeface="Arial"/>
                  <a:sym typeface="Arial"/>
                </a:rPr>
                <a:t>mở rộng</a:t>
              </a:r>
              <a:endParaRPr sz="900">
                <a:solidFill>
                  <a:schemeClr val="lt1"/>
                </a:solidFill>
                <a:latin typeface="Arial"/>
                <a:ea typeface="Arial"/>
                <a:cs typeface="Arial"/>
                <a:sym typeface="Arial"/>
              </a:endParaRPr>
            </a:p>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498" name="Google Shape;4498;p180"/>
            <p:cNvSpPr/>
            <p:nvPr/>
          </p:nvSpPr>
          <p:spPr>
            <a:xfrm>
              <a:off x="1276162" y="2451719"/>
              <a:ext cx="846664" cy="4555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Khả năng </a:t>
              </a:r>
              <a:endParaRPr/>
            </a:p>
            <a:p>
              <a:pPr indent="0" lvl="0" marL="0" marR="0" rtl="0" algn="ctr">
                <a:spcBef>
                  <a:spcPts val="0"/>
                </a:spcBef>
                <a:spcAft>
                  <a:spcPts val="0"/>
                </a:spcAft>
                <a:buNone/>
              </a:pPr>
              <a:r>
                <a:rPr lang="en-US" sz="900">
                  <a:solidFill>
                    <a:schemeClr val="lt1"/>
                  </a:solidFill>
                  <a:latin typeface="Arial"/>
                  <a:ea typeface="Arial"/>
                  <a:cs typeface="Arial"/>
                  <a:sym typeface="Arial"/>
                </a:rPr>
                <a:t>chịu lỗi</a:t>
              </a:r>
              <a:endParaRPr sz="900">
                <a:solidFill>
                  <a:schemeClr val="lt1"/>
                </a:solidFill>
                <a:latin typeface="Arial"/>
                <a:ea typeface="Arial"/>
                <a:cs typeface="Arial"/>
                <a:sym typeface="Arial"/>
              </a:endParaRPr>
            </a:p>
          </p:txBody>
        </p:sp>
        <p:sp>
          <p:nvSpPr>
            <p:cNvPr id="4499" name="Google Shape;4499;p180"/>
            <p:cNvSpPr/>
            <p:nvPr/>
          </p:nvSpPr>
          <p:spPr>
            <a:xfrm>
              <a:off x="506388" y="2983041"/>
              <a:ext cx="1046369" cy="498270"/>
            </a:xfrm>
            <a:prstGeom prst="rect">
              <a:avLst/>
            </a:prstGeom>
            <a:noFill/>
            <a:ln>
              <a:noFill/>
            </a:ln>
          </p:spPr>
          <p:txBody>
            <a:bodyPr anchorCtr="0" anchor="t" bIns="45700" lIns="91425" spcFirstLastPara="1" rIns="91425" wrap="square" tIns="45700">
              <a:spAutoFit/>
            </a:bodyPr>
            <a:lstStyle/>
            <a:p>
              <a:pPr indent="0" lvl="0" marL="0" marR="0" rtl="0" algn="ctr">
                <a:lnSpc>
                  <a:spcPct val="75000"/>
                </a:lnSpc>
                <a:spcBef>
                  <a:spcPts val="0"/>
                </a:spcBef>
                <a:spcAft>
                  <a:spcPts val="0"/>
                </a:spcAft>
                <a:buNone/>
              </a:pPr>
              <a:r>
                <a:rPr lang="en-US" sz="900">
                  <a:solidFill>
                    <a:schemeClr val="lt1"/>
                  </a:solidFill>
                  <a:latin typeface="Arial"/>
                  <a:ea typeface="Arial"/>
                  <a:cs typeface="Arial"/>
                  <a:sym typeface="Arial"/>
                </a:rPr>
                <a:t>Thông lượng </a:t>
              </a:r>
              <a:endParaRPr sz="900">
                <a:solidFill>
                  <a:schemeClr val="lt1"/>
                </a:solidFill>
                <a:latin typeface="Arial"/>
                <a:ea typeface="Arial"/>
                <a:cs typeface="Arial"/>
                <a:sym typeface="Arial"/>
              </a:endParaRPr>
            </a:p>
            <a:p>
              <a:pPr indent="0" lvl="0" marL="0" marR="0" rtl="0" algn="ctr">
                <a:lnSpc>
                  <a:spcPct val="75000"/>
                </a:lnSpc>
                <a:spcBef>
                  <a:spcPts val="0"/>
                </a:spcBef>
                <a:spcAft>
                  <a:spcPts val="0"/>
                </a:spcAft>
                <a:buNone/>
              </a:pPr>
              <a:r>
                <a:rPr lang="en-US" sz="900">
                  <a:solidFill>
                    <a:schemeClr val="lt1"/>
                  </a:solidFill>
                  <a:latin typeface="Arial"/>
                  <a:ea typeface="Arial"/>
                  <a:cs typeface="Arial"/>
                  <a:sym typeface="Arial"/>
                </a:rPr>
                <a:t>cao,</a:t>
              </a:r>
              <a:endParaRPr sz="900">
                <a:solidFill>
                  <a:schemeClr val="lt1"/>
                </a:solidFill>
                <a:latin typeface="Arial"/>
                <a:ea typeface="Arial"/>
                <a:cs typeface="Arial"/>
                <a:sym typeface="Arial"/>
              </a:endParaRPr>
            </a:p>
            <a:p>
              <a:pPr indent="0" lvl="0" marL="0" marR="0" rtl="0" algn="ctr">
                <a:lnSpc>
                  <a:spcPct val="75000"/>
                </a:lnSpc>
                <a:spcBef>
                  <a:spcPts val="0"/>
                </a:spcBef>
                <a:spcAft>
                  <a:spcPts val="0"/>
                </a:spcAft>
                <a:buNone/>
              </a:pPr>
              <a:r>
                <a:rPr lang="en-US" sz="900">
                  <a:solidFill>
                    <a:schemeClr val="lt1"/>
                  </a:solidFill>
                  <a:latin typeface="Arial"/>
                  <a:ea typeface="Arial"/>
                  <a:cs typeface="Arial"/>
                  <a:sym typeface="Arial"/>
                </a:rPr>
                <a:t>độ trễ thấp</a:t>
              </a:r>
              <a:endParaRPr sz="900">
                <a:solidFill>
                  <a:schemeClr val="lt1"/>
                </a:solidFill>
                <a:latin typeface="Arial"/>
                <a:ea typeface="Arial"/>
                <a:cs typeface="Arial"/>
                <a:sym typeface="Arial"/>
              </a:endParaRPr>
            </a:p>
          </p:txBody>
        </p:sp>
        <p:sp>
          <p:nvSpPr>
            <p:cNvPr id="4500" name="Google Shape;4500;p180"/>
            <p:cNvSpPr/>
            <p:nvPr/>
          </p:nvSpPr>
          <p:spPr>
            <a:xfrm>
              <a:off x="1302726" y="3048449"/>
              <a:ext cx="876323" cy="4555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Bộ lưu trữ </a:t>
              </a:r>
              <a:endParaRPr/>
            </a:p>
            <a:p>
              <a:pPr indent="0" lvl="0" marL="0" marR="0" rtl="0" algn="ctr">
                <a:spcBef>
                  <a:spcPts val="0"/>
                </a:spcBef>
                <a:spcAft>
                  <a:spcPts val="0"/>
                </a:spcAft>
                <a:buNone/>
              </a:pPr>
              <a:r>
                <a:rPr lang="en-US" sz="900">
                  <a:solidFill>
                    <a:schemeClr val="lt1"/>
                  </a:solidFill>
                  <a:latin typeface="Arial"/>
                  <a:ea typeface="Arial"/>
                  <a:cs typeface="Arial"/>
                  <a:sym typeface="Arial"/>
                </a:rPr>
                <a:t>cố định</a:t>
              </a:r>
              <a:endParaRPr sz="900">
                <a:solidFill>
                  <a:schemeClr val="lt1"/>
                </a:solidFill>
                <a:latin typeface="Arial"/>
                <a:ea typeface="Arial"/>
                <a:cs typeface="Arial"/>
                <a:sym typeface="Arial"/>
              </a:endParaRPr>
            </a:p>
          </p:txBody>
        </p:sp>
      </p:grpSp>
      <p:sp>
        <p:nvSpPr>
          <p:cNvPr id="4501" name="Google Shape;4501;p18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Bộ lưu trữ cố định</a:t>
            </a:r>
            <a:endParaRPr/>
          </a:p>
          <a:p>
            <a:pPr indent="-182563" lvl="1" marL="360363" rtl="0" algn="l">
              <a:lnSpc>
                <a:spcPct val="138461"/>
              </a:lnSpc>
              <a:spcBef>
                <a:spcPts val="500"/>
              </a:spcBef>
              <a:spcAft>
                <a:spcPts val="0"/>
              </a:spcAft>
              <a:buClr>
                <a:srgbClr val="262626"/>
              </a:buClr>
              <a:buSzPts val="1040"/>
              <a:buChar char="•"/>
            </a:pPr>
            <a:r>
              <a:rPr lang="en-US"/>
              <a:t>Các tin nhắn được lưu trữ theo thứ tự chúng được gửi và không thay đổi.</a:t>
            </a:r>
            <a:endParaRPr/>
          </a:p>
          <a:p>
            <a:pPr indent="-182563" lvl="1" marL="360363" rtl="0" algn="l">
              <a:lnSpc>
                <a:spcPct val="138461"/>
              </a:lnSpc>
              <a:spcBef>
                <a:spcPts val="500"/>
              </a:spcBef>
              <a:spcAft>
                <a:spcPts val="0"/>
              </a:spcAft>
              <a:buClr>
                <a:srgbClr val="262626"/>
              </a:buClr>
              <a:buSzPts val="1040"/>
              <a:buChar char="•"/>
            </a:pPr>
            <a:r>
              <a:rPr lang="en-US"/>
              <a:t>Khoảng thời gian lưu giữ có thể được đặt cho từng chủ đề.</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6" name="Shape 4506"/>
        <p:cNvGrpSpPr/>
        <p:nvPr/>
      </p:nvGrpSpPr>
      <p:grpSpPr>
        <a:xfrm>
          <a:off x="0" y="0"/>
          <a:ext cx="0" cy="0"/>
          <a:chOff x="0" y="0"/>
          <a:chExt cx="0" cy="0"/>
        </a:xfrm>
      </p:grpSpPr>
      <p:sp>
        <p:nvSpPr>
          <p:cNvPr id="4507" name="Google Shape;4507;p18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508" name="Google Shape;4508;p18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Khái niệm cơ bản về Kafka</a:t>
            </a:r>
            <a:endParaRPr/>
          </a:p>
        </p:txBody>
      </p:sp>
      <p:sp>
        <p:nvSpPr>
          <p:cNvPr id="4509" name="Google Shape;4509;p18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510" name="Google Shape;4510;p18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Tin nhắn được tổ chức thành các chủ đề</a:t>
            </a:r>
            <a:endParaRPr/>
          </a:p>
          <a:p>
            <a:pPr indent="-177800" lvl="0" marL="177800" rtl="0" algn="l">
              <a:lnSpc>
                <a:spcPct val="128571"/>
              </a:lnSpc>
              <a:spcBef>
                <a:spcPts val="1000"/>
              </a:spcBef>
              <a:spcAft>
                <a:spcPts val="0"/>
              </a:spcAft>
              <a:buClr>
                <a:srgbClr val="262626"/>
              </a:buClr>
              <a:buSzPts val="1400"/>
              <a:buFont typeface="Arial"/>
              <a:buChar char="•"/>
            </a:pPr>
            <a:r>
              <a:rPr lang="en-US"/>
              <a:t>Tin nhắn đẩy của nhà sản xuất</a:t>
            </a:r>
            <a:endParaRPr/>
          </a:p>
          <a:p>
            <a:pPr indent="-177800" lvl="0" marL="177800" rtl="0" algn="l">
              <a:lnSpc>
                <a:spcPct val="128571"/>
              </a:lnSpc>
              <a:spcBef>
                <a:spcPts val="1000"/>
              </a:spcBef>
              <a:spcAft>
                <a:spcPts val="0"/>
              </a:spcAft>
              <a:buClr>
                <a:srgbClr val="262626"/>
              </a:buClr>
              <a:buSzPts val="1400"/>
              <a:buFont typeface="Arial"/>
              <a:buChar char="•"/>
            </a:pPr>
            <a:r>
              <a:rPr lang="en-US"/>
              <a:t>Người tiêu dùng kéo tin nhắn</a:t>
            </a:r>
            <a:endParaRPr/>
          </a:p>
          <a:p>
            <a:pPr indent="-177800" lvl="0" marL="177800" rtl="0" algn="l">
              <a:lnSpc>
                <a:spcPct val="128571"/>
              </a:lnSpc>
              <a:spcBef>
                <a:spcPts val="1000"/>
              </a:spcBef>
              <a:spcAft>
                <a:spcPts val="0"/>
              </a:spcAft>
              <a:buClr>
                <a:srgbClr val="262626"/>
              </a:buClr>
              <a:buSzPts val="1400"/>
              <a:buFont typeface="Arial"/>
              <a:buChar char="•"/>
            </a:pPr>
            <a:r>
              <a:rPr lang="en-US"/>
              <a:t>Kafka chạy trên một cụm</a:t>
            </a:r>
            <a:endParaRPr/>
          </a:p>
          <a:p>
            <a:pPr indent="-177800" lvl="0" marL="177800" rtl="0" algn="l">
              <a:lnSpc>
                <a:spcPct val="128571"/>
              </a:lnSpc>
              <a:spcBef>
                <a:spcPts val="1000"/>
              </a:spcBef>
              <a:spcAft>
                <a:spcPts val="0"/>
              </a:spcAft>
              <a:buClr>
                <a:srgbClr val="262626"/>
              </a:buClr>
              <a:buSzPts val="1400"/>
              <a:buFont typeface="Arial"/>
              <a:buChar char="•"/>
            </a:pPr>
            <a:r>
              <a:rPr lang="en-US"/>
              <a:t>Các nút trong cụm là các nhà môi giới</a:t>
            </a:r>
            <a:endParaRPr/>
          </a:p>
        </p:txBody>
      </p:sp>
      <p:grpSp>
        <p:nvGrpSpPr>
          <p:cNvPr id="4511" name="Google Shape;4511;p181"/>
          <p:cNvGrpSpPr/>
          <p:nvPr/>
        </p:nvGrpSpPr>
        <p:grpSpPr>
          <a:xfrm>
            <a:off x="4578023" y="2342312"/>
            <a:ext cx="4097977" cy="3120140"/>
            <a:chOff x="4578023" y="2342312"/>
            <a:chExt cx="4097977" cy="3120140"/>
          </a:xfrm>
        </p:grpSpPr>
        <p:grpSp>
          <p:nvGrpSpPr>
            <p:cNvPr id="4512" name="Google Shape;4512;p181"/>
            <p:cNvGrpSpPr/>
            <p:nvPr/>
          </p:nvGrpSpPr>
          <p:grpSpPr>
            <a:xfrm>
              <a:off x="7103261" y="2342312"/>
              <a:ext cx="1572739" cy="1849392"/>
              <a:chOff x="2867153" y="3323154"/>
              <a:chExt cx="1572739" cy="1849392"/>
            </a:xfrm>
          </p:grpSpPr>
          <p:sp>
            <p:nvSpPr>
              <p:cNvPr id="4513" name="Google Shape;4513;p181"/>
              <p:cNvSpPr/>
              <p:nvPr/>
            </p:nvSpPr>
            <p:spPr>
              <a:xfrm>
                <a:off x="2867153" y="3323154"/>
                <a:ext cx="1572739" cy="1849392"/>
              </a:xfrm>
              <a:prstGeom prst="can">
                <a:avLst>
                  <a:gd fmla="val 37274" name="adj"/>
                </a:avLst>
              </a:prstGeom>
              <a:solidFill>
                <a:srgbClr val="A3BFE7"/>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14" name="Google Shape;4514;p181"/>
              <p:cNvSpPr/>
              <p:nvPr/>
            </p:nvSpPr>
            <p:spPr>
              <a:xfrm>
                <a:off x="3172460" y="3433978"/>
                <a:ext cx="96212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3B2"/>
                  </a:buClr>
                  <a:buSzPts val="2000"/>
                  <a:buFont typeface="Arial"/>
                  <a:buNone/>
                </a:pPr>
                <a:r>
                  <a:rPr b="0" i="0" lang="en-US" sz="2000" u="none" cap="none" strike="noStrike">
                    <a:solidFill>
                      <a:srgbClr val="0043B2"/>
                    </a:solidFill>
                    <a:latin typeface="Arial"/>
                    <a:ea typeface="Arial"/>
                    <a:cs typeface="Arial"/>
                    <a:sym typeface="Arial"/>
                  </a:rPr>
                  <a:t>Chủ</a:t>
                </a:r>
                <a:r>
                  <a:rPr b="0" i="0" lang="en-US" sz="2000" u="none" cap="none" strike="noStrike">
                    <a:solidFill>
                      <a:srgbClr val="0043B2"/>
                    </a:solidFill>
                    <a:latin typeface="Arial"/>
                    <a:ea typeface="Arial"/>
                    <a:cs typeface="Arial"/>
                    <a:sym typeface="Arial"/>
                  </a:rPr>
                  <a:t> đề</a:t>
                </a:r>
                <a:endParaRPr b="0" i="0" sz="2000" u="none" cap="none" strike="noStrike">
                  <a:solidFill>
                    <a:srgbClr val="0043B2"/>
                  </a:solidFill>
                  <a:latin typeface="Arial"/>
                  <a:ea typeface="Arial"/>
                  <a:cs typeface="Arial"/>
                  <a:sym typeface="Arial"/>
                </a:endParaRPr>
              </a:p>
            </p:txBody>
          </p:sp>
          <p:sp>
            <p:nvSpPr>
              <p:cNvPr id="4515" name="Google Shape;4515;p181"/>
              <p:cNvSpPr/>
              <p:nvPr/>
            </p:nvSpPr>
            <p:spPr>
              <a:xfrm>
                <a:off x="3066115" y="4129922"/>
                <a:ext cx="1174815" cy="242982"/>
              </a:xfrm>
              <a:prstGeom prst="roundRect">
                <a:avLst>
                  <a:gd fmla="val 50000" name="adj"/>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300"/>
                  <a:buFont typeface="Arial"/>
                  <a:buNone/>
                </a:pPr>
                <a:r>
                  <a:rPr b="0" i="0" lang="en-US" sz="1300" u="none" cap="none" strike="noStrike">
                    <a:solidFill>
                      <a:srgbClr val="0043B2"/>
                    </a:solidFill>
                    <a:latin typeface="Arial"/>
                    <a:ea typeface="Arial"/>
                    <a:cs typeface="Arial"/>
                    <a:sym typeface="Arial"/>
                  </a:rPr>
                  <a:t>Phân</a:t>
                </a:r>
                <a:r>
                  <a:rPr b="0" i="0" lang="en-US" sz="1300" u="none" cap="none" strike="noStrike">
                    <a:solidFill>
                      <a:srgbClr val="0043B2"/>
                    </a:solidFill>
                    <a:latin typeface="Arial"/>
                    <a:ea typeface="Arial"/>
                    <a:cs typeface="Arial"/>
                    <a:sym typeface="Arial"/>
                  </a:rPr>
                  <a:t> vùng</a:t>
                </a:r>
                <a:r>
                  <a:rPr b="0" i="0" lang="en-US" sz="1300" u="none" cap="none" strike="noStrike">
                    <a:solidFill>
                      <a:srgbClr val="0043B2"/>
                    </a:solidFill>
                    <a:latin typeface="Arial"/>
                    <a:ea typeface="Arial"/>
                    <a:cs typeface="Arial"/>
                    <a:sym typeface="Arial"/>
                  </a:rPr>
                  <a:t> 0</a:t>
                </a:r>
                <a:endParaRPr b="0" i="0" sz="1300" u="none" cap="none" strike="noStrike">
                  <a:solidFill>
                    <a:srgbClr val="0043B2"/>
                  </a:solidFill>
                  <a:latin typeface="Arial"/>
                  <a:ea typeface="Arial"/>
                  <a:cs typeface="Arial"/>
                  <a:sym typeface="Arial"/>
                </a:endParaRPr>
              </a:p>
            </p:txBody>
          </p:sp>
          <p:sp>
            <p:nvSpPr>
              <p:cNvPr id="4516" name="Google Shape;4516;p181"/>
              <p:cNvSpPr/>
              <p:nvPr/>
            </p:nvSpPr>
            <p:spPr>
              <a:xfrm>
                <a:off x="3066115" y="4564462"/>
                <a:ext cx="1174815" cy="242982"/>
              </a:xfrm>
              <a:prstGeom prst="roundRect">
                <a:avLst>
                  <a:gd fmla="val 50000" name="adj"/>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300"/>
                  <a:buFont typeface="Arial"/>
                  <a:buNone/>
                </a:pPr>
                <a:r>
                  <a:rPr b="0" i="0" lang="en-US" sz="1300" u="none" cap="none" strike="noStrike">
                    <a:solidFill>
                      <a:srgbClr val="0043B2"/>
                    </a:solidFill>
                    <a:latin typeface="Arial"/>
                    <a:ea typeface="Arial"/>
                    <a:cs typeface="Arial"/>
                    <a:sym typeface="Arial"/>
                  </a:rPr>
                  <a:t>Phân</a:t>
                </a:r>
                <a:r>
                  <a:rPr b="0" i="0" lang="en-US" sz="1300" u="none" cap="none" strike="noStrike">
                    <a:solidFill>
                      <a:srgbClr val="0043B2"/>
                    </a:solidFill>
                    <a:latin typeface="Arial"/>
                    <a:ea typeface="Arial"/>
                    <a:cs typeface="Arial"/>
                    <a:sym typeface="Arial"/>
                  </a:rPr>
                  <a:t> vùng</a:t>
                </a:r>
                <a:r>
                  <a:rPr b="0" i="0" lang="en-US" sz="1300" u="none" cap="none" strike="noStrike">
                    <a:solidFill>
                      <a:srgbClr val="0043B2"/>
                    </a:solidFill>
                    <a:latin typeface="Arial"/>
                    <a:ea typeface="Arial"/>
                    <a:cs typeface="Arial"/>
                    <a:sym typeface="Arial"/>
                  </a:rPr>
                  <a:t> 1</a:t>
                </a:r>
                <a:endParaRPr b="0" i="0" sz="1300" u="none" cap="none" strike="noStrike">
                  <a:solidFill>
                    <a:srgbClr val="0043B2"/>
                  </a:solidFill>
                  <a:latin typeface="Arial"/>
                  <a:ea typeface="Arial"/>
                  <a:cs typeface="Arial"/>
                  <a:sym typeface="Arial"/>
                </a:endParaRPr>
              </a:p>
            </p:txBody>
          </p:sp>
        </p:grpSp>
        <p:sp>
          <p:nvSpPr>
            <p:cNvPr id="4517" name="Google Shape;4517;p181"/>
            <p:cNvSpPr/>
            <p:nvPr/>
          </p:nvSpPr>
          <p:spPr>
            <a:xfrm>
              <a:off x="4582888" y="2785611"/>
              <a:ext cx="2228549" cy="496556"/>
            </a:xfrm>
            <a:prstGeom prst="wedgeRectCallout">
              <a:avLst>
                <a:gd fmla="val 69587" name="adj1"/>
                <a:gd fmla="val 48975" name="adj2"/>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518" name="Google Shape;4518;p181"/>
            <p:cNvGrpSpPr/>
            <p:nvPr/>
          </p:nvGrpSpPr>
          <p:grpSpPr>
            <a:xfrm>
              <a:off x="4689441" y="2886920"/>
              <a:ext cx="2021180" cy="288492"/>
              <a:chOff x="4863483" y="3979403"/>
              <a:chExt cx="967509" cy="288492"/>
            </a:xfrm>
          </p:grpSpPr>
          <p:sp>
            <p:nvSpPr>
              <p:cNvPr id="4519" name="Google Shape;4519;p181"/>
              <p:cNvSpPr/>
              <p:nvPr/>
            </p:nvSpPr>
            <p:spPr>
              <a:xfrm>
                <a:off x="4863483" y="3979403"/>
                <a:ext cx="190647" cy="288492"/>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0</a:t>
                </a:r>
                <a:endParaRPr b="0" i="0" sz="1800" u="none" cap="none" strike="noStrike">
                  <a:solidFill>
                    <a:srgbClr val="0043B2"/>
                  </a:solidFill>
                  <a:latin typeface="Arial"/>
                  <a:ea typeface="Arial"/>
                  <a:cs typeface="Arial"/>
                  <a:sym typeface="Arial"/>
                </a:endParaRPr>
              </a:p>
            </p:txBody>
          </p:sp>
          <p:sp>
            <p:nvSpPr>
              <p:cNvPr id="4520" name="Google Shape;4520;p181"/>
              <p:cNvSpPr/>
              <p:nvPr/>
            </p:nvSpPr>
            <p:spPr>
              <a:xfrm>
                <a:off x="5054130" y="3979403"/>
                <a:ext cx="190647" cy="288492"/>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1</a:t>
                </a:r>
                <a:endParaRPr b="0" i="0" sz="1800" u="none" cap="none" strike="noStrike">
                  <a:solidFill>
                    <a:srgbClr val="0043B2"/>
                  </a:solidFill>
                  <a:latin typeface="Arial"/>
                  <a:ea typeface="Arial"/>
                  <a:cs typeface="Arial"/>
                  <a:sym typeface="Arial"/>
                </a:endParaRPr>
              </a:p>
            </p:txBody>
          </p:sp>
          <p:sp>
            <p:nvSpPr>
              <p:cNvPr id="4521" name="Google Shape;4521;p181"/>
              <p:cNvSpPr/>
              <p:nvPr/>
            </p:nvSpPr>
            <p:spPr>
              <a:xfrm>
                <a:off x="5244776" y="3979403"/>
                <a:ext cx="190647" cy="288492"/>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2</a:t>
                </a:r>
                <a:endParaRPr b="0" i="0" sz="1800" u="none" cap="none" strike="noStrike">
                  <a:solidFill>
                    <a:srgbClr val="0043B2"/>
                  </a:solidFill>
                  <a:latin typeface="Arial"/>
                  <a:ea typeface="Arial"/>
                  <a:cs typeface="Arial"/>
                  <a:sym typeface="Arial"/>
                </a:endParaRPr>
              </a:p>
            </p:txBody>
          </p:sp>
          <p:sp>
            <p:nvSpPr>
              <p:cNvPr id="4522" name="Google Shape;4522;p181"/>
              <p:cNvSpPr/>
              <p:nvPr/>
            </p:nvSpPr>
            <p:spPr>
              <a:xfrm>
                <a:off x="5435423" y="3979403"/>
                <a:ext cx="190647" cy="288492"/>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3</a:t>
                </a:r>
                <a:endParaRPr b="0" i="0" sz="1800" u="none" cap="none" strike="noStrike">
                  <a:solidFill>
                    <a:srgbClr val="0043B2"/>
                  </a:solidFill>
                  <a:latin typeface="Arial"/>
                  <a:ea typeface="Arial"/>
                  <a:cs typeface="Arial"/>
                  <a:sym typeface="Arial"/>
                </a:endParaRPr>
              </a:p>
            </p:txBody>
          </p:sp>
          <p:sp>
            <p:nvSpPr>
              <p:cNvPr id="4523" name="Google Shape;4523;p181"/>
              <p:cNvSpPr/>
              <p:nvPr/>
            </p:nvSpPr>
            <p:spPr>
              <a:xfrm>
                <a:off x="5640345" y="3979403"/>
                <a:ext cx="190647" cy="288492"/>
              </a:xfrm>
              <a:prstGeom prst="rect">
                <a:avLst/>
              </a:prstGeom>
              <a:solidFill>
                <a:srgbClr val="C6D7F0"/>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4</a:t>
                </a:r>
                <a:endParaRPr b="0" i="0" sz="1800" u="none" cap="none" strike="noStrike">
                  <a:solidFill>
                    <a:srgbClr val="0043B2"/>
                  </a:solidFill>
                  <a:latin typeface="Arial"/>
                  <a:ea typeface="Arial"/>
                  <a:cs typeface="Arial"/>
                  <a:sym typeface="Arial"/>
                </a:endParaRPr>
              </a:p>
            </p:txBody>
          </p:sp>
        </p:grpSp>
        <p:sp>
          <p:nvSpPr>
            <p:cNvPr id="4524" name="Google Shape;4524;p181"/>
            <p:cNvSpPr/>
            <p:nvPr/>
          </p:nvSpPr>
          <p:spPr>
            <a:xfrm>
              <a:off x="4578023" y="3571711"/>
              <a:ext cx="2228549" cy="496556"/>
            </a:xfrm>
            <a:prstGeom prst="wedgeRectCallout">
              <a:avLst>
                <a:gd fmla="val 72562" name="adj1"/>
                <a:gd fmla="val -21001" name="adj2"/>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525" name="Google Shape;4525;p181"/>
            <p:cNvGrpSpPr/>
            <p:nvPr/>
          </p:nvGrpSpPr>
          <p:grpSpPr>
            <a:xfrm>
              <a:off x="4684576" y="3673020"/>
              <a:ext cx="2021180" cy="288492"/>
              <a:chOff x="4863483" y="3979403"/>
              <a:chExt cx="967509" cy="288492"/>
            </a:xfrm>
          </p:grpSpPr>
          <p:sp>
            <p:nvSpPr>
              <p:cNvPr id="4526" name="Google Shape;4526;p181"/>
              <p:cNvSpPr/>
              <p:nvPr/>
            </p:nvSpPr>
            <p:spPr>
              <a:xfrm>
                <a:off x="4863483" y="3979403"/>
                <a:ext cx="190647" cy="288492"/>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0</a:t>
                </a:r>
                <a:endParaRPr b="0" i="0" sz="1800" u="none" cap="none" strike="noStrike">
                  <a:solidFill>
                    <a:srgbClr val="0043B2"/>
                  </a:solidFill>
                  <a:latin typeface="Arial"/>
                  <a:ea typeface="Arial"/>
                  <a:cs typeface="Arial"/>
                  <a:sym typeface="Arial"/>
                </a:endParaRPr>
              </a:p>
            </p:txBody>
          </p:sp>
          <p:sp>
            <p:nvSpPr>
              <p:cNvPr id="4527" name="Google Shape;4527;p181"/>
              <p:cNvSpPr/>
              <p:nvPr/>
            </p:nvSpPr>
            <p:spPr>
              <a:xfrm>
                <a:off x="5054130" y="3979403"/>
                <a:ext cx="190647" cy="288492"/>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1</a:t>
                </a:r>
                <a:endParaRPr b="0" i="0" sz="1800" u="none" cap="none" strike="noStrike">
                  <a:solidFill>
                    <a:srgbClr val="0043B2"/>
                  </a:solidFill>
                  <a:latin typeface="Arial"/>
                  <a:ea typeface="Arial"/>
                  <a:cs typeface="Arial"/>
                  <a:sym typeface="Arial"/>
                </a:endParaRPr>
              </a:p>
            </p:txBody>
          </p:sp>
          <p:sp>
            <p:nvSpPr>
              <p:cNvPr id="4528" name="Google Shape;4528;p181"/>
              <p:cNvSpPr/>
              <p:nvPr/>
            </p:nvSpPr>
            <p:spPr>
              <a:xfrm>
                <a:off x="5244776" y="3979403"/>
                <a:ext cx="190647" cy="288492"/>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2</a:t>
                </a:r>
                <a:endParaRPr b="0" i="0" sz="1800" u="none" cap="none" strike="noStrike">
                  <a:solidFill>
                    <a:srgbClr val="0043B2"/>
                  </a:solidFill>
                  <a:latin typeface="Arial"/>
                  <a:ea typeface="Arial"/>
                  <a:cs typeface="Arial"/>
                  <a:sym typeface="Arial"/>
                </a:endParaRPr>
              </a:p>
            </p:txBody>
          </p:sp>
          <p:sp>
            <p:nvSpPr>
              <p:cNvPr id="4529" name="Google Shape;4529;p181"/>
              <p:cNvSpPr/>
              <p:nvPr/>
            </p:nvSpPr>
            <p:spPr>
              <a:xfrm>
                <a:off x="5435423" y="3979403"/>
                <a:ext cx="190647" cy="288492"/>
              </a:xfrm>
              <a:prstGeom prst="rect">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3</a:t>
                </a:r>
                <a:endParaRPr b="0" i="0" sz="1800" u="none" cap="none" strike="noStrike">
                  <a:solidFill>
                    <a:srgbClr val="0043B2"/>
                  </a:solidFill>
                  <a:latin typeface="Arial"/>
                  <a:ea typeface="Arial"/>
                  <a:cs typeface="Arial"/>
                  <a:sym typeface="Arial"/>
                </a:endParaRPr>
              </a:p>
            </p:txBody>
          </p:sp>
          <p:sp>
            <p:nvSpPr>
              <p:cNvPr id="4530" name="Google Shape;4530;p181"/>
              <p:cNvSpPr/>
              <p:nvPr/>
            </p:nvSpPr>
            <p:spPr>
              <a:xfrm>
                <a:off x="5640345" y="3979403"/>
                <a:ext cx="190647" cy="288492"/>
              </a:xfrm>
              <a:prstGeom prst="rect">
                <a:avLst/>
              </a:prstGeom>
              <a:solidFill>
                <a:srgbClr val="C6D7F0"/>
              </a:solidFill>
              <a:ln cap="flat" cmpd="sng" w="1270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4</a:t>
                </a:r>
                <a:endParaRPr b="0" i="0" sz="1800" u="none" cap="none" strike="noStrike">
                  <a:solidFill>
                    <a:srgbClr val="0043B2"/>
                  </a:solidFill>
                  <a:latin typeface="Arial"/>
                  <a:ea typeface="Arial"/>
                  <a:cs typeface="Arial"/>
                  <a:sym typeface="Arial"/>
                </a:endParaRPr>
              </a:p>
            </p:txBody>
          </p:sp>
        </p:grpSp>
        <p:cxnSp>
          <p:nvCxnSpPr>
            <p:cNvPr id="4531" name="Google Shape;4531;p181"/>
            <p:cNvCxnSpPr/>
            <p:nvPr/>
          </p:nvCxnSpPr>
          <p:spPr>
            <a:xfrm>
              <a:off x="6997580" y="3583620"/>
              <a:ext cx="100816" cy="967534"/>
            </a:xfrm>
            <a:prstGeom prst="straightConnector1">
              <a:avLst/>
            </a:prstGeom>
            <a:noFill/>
            <a:ln cap="flat" cmpd="sng" w="28575">
              <a:solidFill>
                <a:srgbClr val="0043B2"/>
              </a:solidFill>
              <a:prstDash val="solid"/>
              <a:miter lim="800000"/>
              <a:headEnd len="sm" w="sm" type="none"/>
              <a:tailEnd len="med" w="med" type="triangle"/>
            </a:ln>
          </p:spPr>
        </p:cxnSp>
        <p:sp>
          <p:nvSpPr>
            <p:cNvPr id="4532" name="Google Shape;4532;p181"/>
            <p:cNvSpPr/>
            <p:nvPr/>
          </p:nvSpPr>
          <p:spPr>
            <a:xfrm>
              <a:off x="6581554" y="4674591"/>
              <a:ext cx="1558399" cy="787861"/>
            </a:xfrm>
            <a:prstGeom prst="roundRect">
              <a:avLst>
                <a:gd fmla="val 5380" name="adj"/>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Bản ghi</a:t>
              </a:r>
              <a:endParaRPr sz="1400">
                <a:solidFill>
                  <a:srgbClr val="0043B2"/>
                </a:solidFill>
                <a:latin typeface="Arial"/>
                <a:ea typeface="Arial"/>
                <a:cs typeface="Arial"/>
                <a:sym typeface="Arial"/>
              </a:endParaRPr>
            </a:p>
            <a:p>
              <a:pPr indent="0" lvl="0" marL="0" marR="0" rtl="0" algn="ctr">
                <a:spcBef>
                  <a:spcPts val="0"/>
                </a:spcBef>
                <a:spcAft>
                  <a:spcPts val="0"/>
                </a:spcAft>
                <a:buNone/>
              </a:pPr>
              <a:r>
                <a:rPr lang="en-US" sz="1400">
                  <a:solidFill>
                    <a:srgbClr val="0043B2"/>
                  </a:solidFill>
                  <a:latin typeface="Arial"/>
                  <a:ea typeface="Arial"/>
                  <a:cs typeface="Arial"/>
                  <a:sym typeface="Arial"/>
                </a:rPr>
                <a:t>(Tin nhắn)</a:t>
              </a:r>
              <a:endParaRPr b="0" i="0" sz="1400" u="none" cap="none" strike="noStrike">
                <a:solidFill>
                  <a:srgbClr val="0043B2"/>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7"/>
          <p:cNvSpPr txBox="1"/>
          <p:nvPr/>
        </p:nvSpPr>
        <p:spPr>
          <a:xfrm>
            <a:off x="711199" y="3115427"/>
            <a:ext cx="7812000" cy="1202574"/>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2" marR="0" rtl="0" algn="l">
              <a:spcBef>
                <a:spcPts val="0"/>
              </a:spcBef>
              <a:spcAft>
                <a:spcPts val="0"/>
              </a:spcAft>
              <a:buNone/>
            </a:pPr>
            <a:r>
              <a:rPr lang="en-US" sz="1600">
                <a:solidFill>
                  <a:schemeClr val="dk1"/>
                </a:solidFill>
                <a:latin typeface="Arial"/>
                <a:ea typeface="Arial"/>
                <a:cs typeface="Arial"/>
                <a:sym typeface="Arial"/>
              </a:rPr>
              <a:t>$  sqoop import-all-tables  \</a:t>
            </a:r>
            <a:endParaRPr/>
          </a:p>
          <a:p>
            <a:pPr indent="0" lvl="0" marL="182562"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2"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--warehouse-dir /some/directory/path</a:t>
            </a:r>
            <a:endParaRPr/>
          </a:p>
        </p:txBody>
      </p:sp>
      <p:sp>
        <p:nvSpPr>
          <p:cNvPr id="352" name="Google Shape;352;p1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353" name="Google Shape;353;p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Chỉ định một Vị trí Thư mục Cơ sở</a:t>
            </a:r>
            <a:endParaRPr/>
          </a:p>
        </p:txBody>
      </p:sp>
      <p:sp>
        <p:nvSpPr>
          <p:cNvPr id="354" name="Google Shape;354;p1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355" name="Google Shape;355;p1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Khi nhập một số bảng, chúng tôi có thể chỉ định vị trí thư mục cơ sở</a:t>
            </a:r>
            <a:endParaRPr/>
          </a:p>
          <a:p>
            <a:pPr indent="-182563" lvl="1" marL="360363" rtl="0" algn="l">
              <a:lnSpc>
                <a:spcPct val="138461"/>
              </a:lnSpc>
              <a:spcBef>
                <a:spcPts val="500"/>
              </a:spcBef>
              <a:spcAft>
                <a:spcPts val="0"/>
              </a:spcAft>
              <a:buClr>
                <a:srgbClr val="262626"/>
              </a:buClr>
              <a:buSzPts val="1040"/>
              <a:buChar char="•"/>
            </a:pPr>
            <a:r>
              <a:rPr lang="en-US"/>
              <a:t>Mỗi bảng sẽ được lưu dưới dạng thư mục con của tên bảng</a:t>
            </a:r>
            <a:endParaRPr/>
          </a:p>
          <a:p>
            <a:pPr indent="-182563" lvl="1" marL="360363" rtl="0" algn="l">
              <a:lnSpc>
                <a:spcPct val="138461"/>
              </a:lnSpc>
              <a:spcBef>
                <a:spcPts val="500"/>
              </a:spcBef>
              <a:spcAft>
                <a:spcPts val="0"/>
              </a:spcAft>
              <a:buClr>
                <a:srgbClr val="262626"/>
              </a:buClr>
              <a:buSzPts val="1040"/>
              <a:buChar char="•"/>
            </a:pPr>
            <a:r>
              <a:rPr lang="en-US"/>
              <a:t>Sử dụng đối số </a:t>
            </a:r>
            <a:r>
              <a:rPr b="1" lang="en-US"/>
              <a:t>--warehouse-dir</a:t>
            </a:r>
            <a:endParaRPr b="1"/>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7" name="Shape 4537"/>
        <p:cNvGrpSpPr/>
        <p:nvPr/>
      </p:nvGrpSpPr>
      <p:grpSpPr>
        <a:xfrm>
          <a:off x="0" y="0"/>
          <a:ext cx="0" cy="0"/>
          <a:chOff x="0" y="0"/>
          <a:chExt cx="0" cy="0"/>
        </a:xfrm>
      </p:grpSpPr>
      <p:sp>
        <p:nvSpPr>
          <p:cNvPr id="4538" name="Google Shape;4538;p18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539" name="Google Shape;4539;p18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Brokers</a:t>
            </a:r>
            <a:endParaRPr/>
          </a:p>
        </p:txBody>
      </p:sp>
      <p:sp>
        <p:nvSpPr>
          <p:cNvPr id="4540" name="Google Shape;4540;p18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541" name="Google Shape;4541;p18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Broker là đơn vị 'máy chủ' được cài đặt Kafka.</a:t>
            </a:r>
            <a:endParaRPr/>
          </a:p>
        </p:txBody>
      </p:sp>
      <p:grpSp>
        <p:nvGrpSpPr>
          <p:cNvPr id="4542" name="Google Shape;4542;p182"/>
          <p:cNvGrpSpPr/>
          <p:nvPr/>
        </p:nvGrpSpPr>
        <p:grpSpPr>
          <a:xfrm>
            <a:off x="2525108" y="2812881"/>
            <a:ext cx="4818055" cy="3178614"/>
            <a:chOff x="2510669" y="2819484"/>
            <a:chExt cx="4539555" cy="3178614"/>
          </a:xfrm>
        </p:grpSpPr>
        <p:sp>
          <p:nvSpPr>
            <p:cNvPr id="4543" name="Google Shape;4543;p182"/>
            <p:cNvSpPr/>
            <p:nvPr/>
          </p:nvSpPr>
          <p:spPr>
            <a:xfrm>
              <a:off x="2638795" y="3741849"/>
              <a:ext cx="4276931" cy="1419421"/>
            </a:xfrm>
            <a:prstGeom prst="roundRect">
              <a:avLst>
                <a:gd fmla="val 139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44" name="Google Shape;4544;p182"/>
            <p:cNvSpPr/>
            <p:nvPr/>
          </p:nvSpPr>
          <p:spPr>
            <a:xfrm>
              <a:off x="2851761" y="3901376"/>
              <a:ext cx="1819293" cy="1113826"/>
            </a:xfrm>
            <a:prstGeom prst="roundRect">
              <a:avLst>
                <a:gd fmla="val 6816" name="adj"/>
              </a:avLst>
            </a:prstGeom>
            <a:noFill/>
            <a:ln cap="flat" cmpd="sng" w="1905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p:txBody>
        </p:sp>
        <p:sp>
          <p:nvSpPr>
            <p:cNvPr id="4545" name="Google Shape;4545;p182"/>
            <p:cNvSpPr/>
            <p:nvPr/>
          </p:nvSpPr>
          <p:spPr>
            <a:xfrm>
              <a:off x="2938614" y="3963971"/>
              <a:ext cx="70125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Chủ</a:t>
              </a:r>
              <a:r>
                <a:rPr b="0" i="0" lang="en-US" sz="1100" u="none" cap="none" strike="noStrike">
                  <a:solidFill>
                    <a:srgbClr val="0043B2"/>
                  </a:solidFill>
                  <a:latin typeface="Arial"/>
                  <a:ea typeface="Arial"/>
                  <a:cs typeface="Arial"/>
                  <a:sym typeface="Arial"/>
                </a:rPr>
                <a:t> đề</a:t>
              </a:r>
              <a:r>
                <a:rPr b="0" i="0" lang="en-US" sz="1100" u="none" cap="none" strike="noStrike">
                  <a:solidFill>
                    <a:srgbClr val="0043B2"/>
                  </a:solidFill>
                  <a:latin typeface="Arial"/>
                  <a:ea typeface="Arial"/>
                  <a:cs typeface="Arial"/>
                  <a:sym typeface="Arial"/>
                </a:rPr>
                <a:t> 1</a:t>
              </a:r>
              <a:endParaRPr b="0" i="0" sz="1100" u="none" cap="none" strike="noStrike">
                <a:solidFill>
                  <a:srgbClr val="000000"/>
                </a:solidFill>
                <a:latin typeface="Arial"/>
                <a:ea typeface="Arial"/>
                <a:cs typeface="Arial"/>
                <a:sym typeface="Arial"/>
              </a:endParaRPr>
            </a:p>
          </p:txBody>
        </p:sp>
        <p:sp>
          <p:nvSpPr>
            <p:cNvPr id="4546" name="Google Shape;4546;p182"/>
            <p:cNvSpPr/>
            <p:nvPr/>
          </p:nvSpPr>
          <p:spPr>
            <a:xfrm>
              <a:off x="5042168" y="4576489"/>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vùng 2</a:t>
              </a:r>
              <a:endParaRPr sz="1400">
                <a:solidFill>
                  <a:srgbClr val="0043B2"/>
                </a:solidFill>
                <a:latin typeface="Arial"/>
                <a:ea typeface="Arial"/>
                <a:cs typeface="Arial"/>
                <a:sym typeface="Arial"/>
              </a:endParaRPr>
            </a:p>
          </p:txBody>
        </p:sp>
        <p:sp>
          <p:nvSpPr>
            <p:cNvPr id="4547" name="Google Shape;4547;p182"/>
            <p:cNvSpPr/>
            <p:nvPr/>
          </p:nvSpPr>
          <p:spPr>
            <a:xfrm>
              <a:off x="4884020" y="3898921"/>
              <a:ext cx="1819293" cy="1113826"/>
            </a:xfrm>
            <a:prstGeom prst="roundRect">
              <a:avLst>
                <a:gd fmla="val 6816" name="adj"/>
              </a:avLst>
            </a:prstGeom>
            <a:noFill/>
            <a:ln cap="flat" cmpd="sng" w="1905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p:txBody>
        </p:sp>
        <p:sp>
          <p:nvSpPr>
            <p:cNvPr id="4548" name="Google Shape;4548;p182"/>
            <p:cNvSpPr/>
            <p:nvPr/>
          </p:nvSpPr>
          <p:spPr>
            <a:xfrm>
              <a:off x="4970873" y="3961516"/>
              <a:ext cx="82279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Chủ</a:t>
              </a:r>
              <a:r>
                <a:rPr b="0" i="0" lang="en-US" sz="1100" u="none" cap="none" strike="noStrike">
                  <a:solidFill>
                    <a:srgbClr val="0043B2"/>
                  </a:solidFill>
                  <a:latin typeface="Arial"/>
                  <a:ea typeface="Arial"/>
                  <a:cs typeface="Arial"/>
                  <a:sym typeface="Arial"/>
                </a:rPr>
                <a:t> đề </a:t>
              </a:r>
              <a:r>
                <a:rPr b="0" i="0" lang="en-US" sz="1100" u="none" cap="none" strike="noStrike">
                  <a:solidFill>
                    <a:srgbClr val="0043B2"/>
                  </a:solidFill>
                  <a:latin typeface="Arial"/>
                  <a:ea typeface="Arial"/>
                  <a:cs typeface="Arial"/>
                  <a:sym typeface="Arial"/>
                </a:rPr>
                <a:t> 2</a:t>
              </a:r>
              <a:endParaRPr b="0" i="0" sz="1100" u="none" cap="none" strike="noStrike">
                <a:solidFill>
                  <a:srgbClr val="000000"/>
                </a:solidFill>
                <a:latin typeface="Arial"/>
                <a:ea typeface="Arial"/>
                <a:cs typeface="Arial"/>
                <a:sym typeface="Arial"/>
              </a:endParaRPr>
            </a:p>
          </p:txBody>
        </p:sp>
        <p:cxnSp>
          <p:nvCxnSpPr>
            <p:cNvPr id="4549" name="Google Shape;4549;p182"/>
            <p:cNvCxnSpPr>
              <a:stCxn id="4550" idx="2"/>
              <a:endCxn id="4547" idx="0"/>
            </p:cNvCxnSpPr>
            <p:nvPr/>
          </p:nvCxnSpPr>
          <p:spPr>
            <a:xfrm flipH="1">
              <a:off x="5793566" y="3318373"/>
              <a:ext cx="532800" cy="580500"/>
            </a:xfrm>
            <a:prstGeom prst="straightConnector1">
              <a:avLst/>
            </a:prstGeom>
            <a:noFill/>
            <a:ln cap="flat" cmpd="sng" w="19050">
              <a:solidFill>
                <a:srgbClr val="0043B2"/>
              </a:solidFill>
              <a:prstDash val="solid"/>
              <a:miter lim="800000"/>
              <a:headEnd len="sm" w="sm" type="none"/>
              <a:tailEnd len="med" w="med" type="triangle"/>
            </a:ln>
          </p:spPr>
        </p:cxnSp>
        <p:cxnSp>
          <p:nvCxnSpPr>
            <p:cNvPr id="4551" name="Google Shape;4551;p182"/>
            <p:cNvCxnSpPr>
              <a:stCxn id="4552" idx="2"/>
              <a:endCxn id="4544" idx="0"/>
            </p:cNvCxnSpPr>
            <p:nvPr/>
          </p:nvCxnSpPr>
          <p:spPr>
            <a:xfrm>
              <a:off x="3234528" y="3318373"/>
              <a:ext cx="526800" cy="582900"/>
            </a:xfrm>
            <a:prstGeom prst="straightConnector1">
              <a:avLst/>
            </a:prstGeom>
            <a:noFill/>
            <a:ln cap="flat" cmpd="sng" w="19050">
              <a:solidFill>
                <a:srgbClr val="0043B2"/>
              </a:solidFill>
              <a:prstDash val="solid"/>
              <a:miter lim="800000"/>
              <a:headEnd len="sm" w="sm" type="none"/>
              <a:tailEnd len="med" w="med" type="triangle"/>
            </a:ln>
          </p:spPr>
        </p:cxnSp>
        <p:cxnSp>
          <p:nvCxnSpPr>
            <p:cNvPr id="4553" name="Google Shape;4553;p182"/>
            <p:cNvCxnSpPr>
              <a:stCxn id="4554" idx="2"/>
              <a:endCxn id="4544" idx="0"/>
            </p:cNvCxnSpPr>
            <p:nvPr/>
          </p:nvCxnSpPr>
          <p:spPr>
            <a:xfrm flipH="1">
              <a:off x="3761347" y="3318373"/>
              <a:ext cx="1019100" cy="582900"/>
            </a:xfrm>
            <a:prstGeom prst="straightConnector1">
              <a:avLst/>
            </a:prstGeom>
            <a:noFill/>
            <a:ln cap="flat" cmpd="sng" w="19050">
              <a:solidFill>
                <a:srgbClr val="0043B2"/>
              </a:solidFill>
              <a:prstDash val="solid"/>
              <a:miter lim="800000"/>
              <a:headEnd len="sm" w="sm" type="none"/>
              <a:tailEnd len="med" w="med" type="triangle"/>
            </a:ln>
          </p:spPr>
        </p:cxnSp>
        <p:cxnSp>
          <p:nvCxnSpPr>
            <p:cNvPr id="4555" name="Google Shape;4555;p182"/>
            <p:cNvCxnSpPr>
              <a:stCxn id="4544" idx="2"/>
              <a:endCxn id="4556" idx="0"/>
            </p:cNvCxnSpPr>
            <p:nvPr/>
          </p:nvCxnSpPr>
          <p:spPr>
            <a:xfrm flipH="1">
              <a:off x="3752407" y="5015202"/>
              <a:ext cx="9000" cy="483900"/>
            </a:xfrm>
            <a:prstGeom prst="straightConnector1">
              <a:avLst/>
            </a:prstGeom>
            <a:noFill/>
            <a:ln cap="flat" cmpd="sng" w="19050">
              <a:solidFill>
                <a:srgbClr val="0043B2"/>
              </a:solidFill>
              <a:prstDash val="solid"/>
              <a:miter lim="800000"/>
              <a:headEnd len="sm" w="sm" type="none"/>
              <a:tailEnd len="med" w="med" type="triangle"/>
            </a:ln>
          </p:spPr>
        </p:cxnSp>
        <p:sp>
          <p:nvSpPr>
            <p:cNvPr id="4556" name="Google Shape;4556;p182"/>
            <p:cNvSpPr/>
            <p:nvPr/>
          </p:nvSpPr>
          <p:spPr>
            <a:xfrm>
              <a:off x="3028489" y="5499209"/>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Người tiêu dùng</a:t>
              </a:r>
              <a:endParaRPr sz="1400">
                <a:solidFill>
                  <a:srgbClr val="0043B2"/>
                </a:solidFill>
                <a:latin typeface="Arial"/>
                <a:ea typeface="Arial"/>
                <a:cs typeface="Arial"/>
                <a:sym typeface="Arial"/>
              </a:endParaRPr>
            </a:p>
          </p:txBody>
        </p:sp>
        <p:sp>
          <p:nvSpPr>
            <p:cNvPr id="4557" name="Google Shape;4557;p182"/>
            <p:cNvSpPr/>
            <p:nvPr/>
          </p:nvSpPr>
          <p:spPr>
            <a:xfrm>
              <a:off x="5077508" y="5499209"/>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Người tiêu dùng</a:t>
              </a:r>
              <a:endParaRPr sz="1400">
                <a:solidFill>
                  <a:srgbClr val="0043B2"/>
                </a:solidFill>
                <a:latin typeface="Arial"/>
                <a:ea typeface="Arial"/>
                <a:cs typeface="Arial"/>
                <a:sym typeface="Arial"/>
              </a:endParaRPr>
            </a:p>
          </p:txBody>
        </p:sp>
        <p:sp>
          <p:nvSpPr>
            <p:cNvPr id="4552" name="Google Shape;4552;p182"/>
            <p:cNvSpPr/>
            <p:nvPr/>
          </p:nvSpPr>
          <p:spPr>
            <a:xfrm>
              <a:off x="2510669" y="2819484"/>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Nhà sản xuất</a:t>
              </a:r>
              <a:endParaRPr sz="1400">
                <a:solidFill>
                  <a:srgbClr val="0043B2"/>
                </a:solidFill>
                <a:latin typeface="Arial"/>
                <a:ea typeface="Arial"/>
                <a:cs typeface="Arial"/>
                <a:sym typeface="Arial"/>
              </a:endParaRPr>
            </a:p>
          </p:txBody>
        </p:sp>
        <p:sp>
          <p:nvSpPr>
            <p:cNvPr id="4554" name="Google Shape;4554;p182"/>
            <p:cNvSpPr/>
            <p:nvPr/>
          </p:nvSpPr>
          <p:spPr>
            <a:xfrm>
              <a:off x="4056588" y="2819484"/>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Nhà sản xuất</a:t>
              </a:r>
              <a:endParaRPr sz="1400">
                <a:solidFill>
                  <a:srgbClr val="0043B2"/>
                </a:solidFill>
                <a:latin typeface="Arial"/>
                <a:ea typeface="Arial"/>
                <a:cs typeface="Arial"/>
                <a:sym typeface="Arial"/>
              </a:endParaRPr>
            </a:p>
          </p:txBody>
        </p:sp>
        <p:sp>
          <p:nvSpPr>
            <p:cNvPr id="4550" name="Google Shape;4550;p182"/>
            <p:cNvSpPr/>
            <p:nvPr/>
          </p:nvSpPr>
          <p:spPr>
            <a:xfrm>
              <a:off x="5602507" y="2819484"/>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Nhà sản xuất</a:t>
              </a:r>
              <a:endParaRPr sz="1400">
                <a:solidFill>
                  <a:srgbClr val="0043B2"/>
                </a:solidFill>
                <a:latin typeface="Arial"/>
                <a:ea typeface="Arial"/>
                <a:cs typeface="Arial"/>
                <a:sym typeface="Arial"/>
              </a:endParaRPr>
            </a:p>
          </p:txBody>
        </p:sp>
        <p:sp>
          <p:nvSpPr>
            <p:cNvPr id="4558" name="Google Shape;4558;p182"/>
            <p:cNvSpPr/>
            <p:nvPr/>
          </p:nvSpPr>
          <p:spPr>
            <a:xfrm>
              <a:off x="5046922" y="4223126"/>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vùng 1</a:t>
              </a:r>
              <a:endParaRPr sz="1400">
                <a:solidFill>
                  <a:srgbClr val="0043B2"/>
                </a:solidFill>
                <a:latin typeface="Arial"/>
                <a:ea typeface="Arial"/>
                <a:cs typeface="Arial"/>
                <a:sym typeface="Arial"/>
              </a:endParaRPr>
            </a:p>
          </p:txBody>
        </p:sp>
        <p:sp>
          <p:nvSpPr>
            <p:cNvPr id="4559" name="Google Shape;4559;p182"/>
            <p:cNvSpPr/>
            <p:nvPr/>
          </p:nvSpPr>
          <p:spPr>
            <a:xfrm>
              <a:off x="3028489" y="4228991"/>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Phân vùng 1</a:t>
              </a:r>
              <a:endParaRPr sz="1400">
                <a:solidFill>
                  <a:srgbClr val="0043B2"/>
                </a:solidFill>
                <a:latin typeface="Arial"/>
                <a:ea typeface="Arial"/>
                <a:cs typeface="Arial"/>
                <a:sym typeface="Arial"/>
              </a:endParaRPr>
            </a:p>
          </p:txBody>
        </p:sp>
        <p:sp>
          <p:nvSpPr>
            <p:cNvPr id="4560" name="Google Shape;4560;p182"/>
            <p:cNvSpPr/>
            <p:nvPr/>
          </p:nvSpPr>
          <p:spPr>
            <a:xfrm>
              <a:off x="3028489" y="4586191"/>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vùng 2</a:t>
              </a:r>
              <a:endParaRPr sz="1400">
                <a:solidFill>
                  <a:srgbClr val="0043B2"/>
                </a:solidFill>
                <a:latin typeface="Arial"/>
                <a:ea typeface="Arial"/>
                <a:cs typeface="Arial"/>
                <a:sym typeface="Arial"/>
              </a:endParaRPr>
            </a:p>
          </p:txBody>
        </p:sp>
        <p:cxnSp>
          <p:nvCxnSpPr>
            <p:cNvPr id="4561" name="Google Shape;4561;p182"/>
            <p:cNvCxnSpPr>
              <a:stCxn id="4547" idx="2"/>
              <a:endCxn id="4557" idx="0"/>
            </p:cNvCxnSpPr>
            <p:nvPr/>
          </p:nvCxnSpPr>
          <p:spPr>
            <a:xfrm>
              <a:off x="5793667" y="5012747"/>
              <a:ext cx="7800" cy="486600"/>
            </a:xfrm>
            <a:prstGeom prst="straightConnector1">
              <a:avLst/>
            </a:prstGeom>
            <a:noFill/>
            <a:ln cap="flat" cmpd="sng" w="19050">
              <a:solidFill>
                <a:srgbClr val="0043B2"/>
              </a:solidFill>
              <a:prstDash val="solid"/>
              <a:miter lim="800000"/>
              <a:headEnd len="sm" w="sm" type="none"/>
              <a:tailEnd len="med" w="med" type="triangle"/>
            </a:ln>
          </p:spPr>
        </p:cxnSp>
      </p:gr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6" name="Shape 4566"/>
        <p:cNvGrpSpPr/>
        <p:nvPr/>
      </p:nvGrpSpPr>
      <p:grpSpPr>
        <a:xfrm>
          <a:off x="0" y="0"/>
          <a:ext cx="0" cy="0"/>
          <a:chOff x="0" y="0"/>
          <a:chExt cx="0" cy="0"/>
        </a:xfrm>
      </p:grpSpPr>
      <p:sp>
        <p:nvSpPr>
          <p:cNvPr id="4567" name="Google Shape;4567;p18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568" name="Google Shape;4568;p18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Tin nhắn (1/2)</a:t>
            </a:r>
            <a:endParaRPr/>
          </a:p>
        </p:txBody>
      </p:sp>
      <p:sp>
        <p:nvSpPr>
          <p:cNvPr id="4569" name="Google Shape;4569;p18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570" name="Google Shape;4570;p18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Tin nhắn được sắp xếp theo chủ đề</a:t>
            </a:r>
            <a:endParaRPr/>
          </a:p>
          <a:p>
            <a:pPr indent="-182563" lvl="1" marL="360363" rtl="0" algn="l">
              <a:lnSpc>
                <a:spcPct val="138461"/>
              </a:lnSpc>
              <a:spcBef>
                <a:spcPts val="300"/>
              </a:spcBef>
              <a:spcAft>
                <a:spcPts val="0"/>
              </a:spcAft>
              <a:buClr>
                <a:srgbClr val="262626"/>
              </a:buClr>
              <a:buSzPts val="1040"/>
              <a:buChar char="•"/>
            </a:pPr>
            <a:r>
              <a:rPr lang="en-US"/>
              <a:t>Chủ đề có thể được phân vùng</a:t>
            </a:r>
            <a:endParaRPr/>
          </a:p>
          <a:p>
            <a:pPr indent="-182563" lvl="1" marL="360363" rtl="0" algn="l">
              <a:lnSpc>
                <a:spcPct val="138461"/>
              </a:lnSpc>
              <a:spcBef>
                <a:spcPts val="300"/>
              </a:spcBef>
              <a:spcAft>
                <a:spcPts val="0"/>
              </a:spcAft>
              <a:buClr>
                <a:srgbClr val="262626"/>
              </a:buClr>
              <a:buSzPts val="1040"/>
              <a:buChar char="•"/>
            </a:pPr>
            <a:r>
              <a:rPr lang="en-US"/>
              <a:t>Đặt hàng chỉ được đảm bảo trong một phân vùng</a:t>
            </a:r>
            <a:endParaRPr/>
          </a:p>
          <a:p>
            <a:pPr indent="-177800" lvl="0" marL="177800" rtl="0" algn="l">
              <a:lnSpc>
                <a:spcPct val="128571"/>
              </a:lnSpc>
              <a:spcBef>
                <a:spcPts val="1000"/>
              </a:spcBef>
              <a:spcAft>
                <a:spcPts val="0"/>
              </a:spcAft>
              <a:buClr>
                <a:srgbClr val="262626"/>
              </a:buClr>
              <a:buSzPts val="1400"/>
              <a:buFont typeface="Arial"/>
              <a:buChar char="•"/>
            </a:pPr>
            <a:r>
              <a:rPr lang="en-US"/>
              <a:t>Tin nhắn là các mảng byte có kích thước thay đổi</a:t>
            </a:r>
            <a:endParaRPr/>
          </a:p>
          <a:p>
            <a:pPr indent="-182563" lvl="1" marL="360363" rtl="0" algn="l">
              <a:lnSpc>
                <a:spcPct val="138461"/>
              </a:lnSpc>
              <a:spcBef>
                <a:spcPts val="300"/>
              </a:spcBef>
              <a:spcAft>
                <a:spcPts val="0"/>
              </a:spcAft>
              <a:buClr>
                <a:srgbClr val="262626"/>
              </a:buClr>
              <a:buSzPts val="1040"/>
              <a:buChar char="•"/>
            </a:pPr>
            <a:r>
              <a:rPr lang="en-US"/>
              <a:t>Hãy nghĩ về chúng như một hàng hoặc bản ghi trong cơ sở dữ liệu</a:t>
            </a:r>
            <a:endParaRPr/>
          </a:p>
          <a:p>
            <a:pPr indent="-182563" lvl="1" marL="360363" rtl="0" algn="l">
              <a:lnSpc>
                <a:spcPct val="138461"/>
              </a:lnSpc>
              <a:spcBef>
                <a:spcPts val="300"/>
              </a:spcBef>
              <a:spcAft>
                <a:spcPts val="0"/>
              </a:spcAft>
              <a:buClr>
                <a:srgbClr val="262626"/>
              </a:buClr>
              <a:buSzPts val="1040"/>
              <a:buChar char="•"/>
            </a:pPr>
            <a:r>
              <a:rPr lang="en-US"/>
              <a:t>Mỗi bản ghi bao gồm một khóa, giá trị và dấu thời gian</a:t>
            </a:r>
            <a:endParaRPr/>
          </a:p>
          <a:p>
            <a:pPr indent="-177800" lvl="0" marL="177800" rtl="0" algn="l">
              <a:lnSpc>
                <a:spcPct val="128571"/>
              </a:lnSpc>
              <a:spcBef>
                <a:spcPts val="1000"/>
              </a:spcBef>
              <a:spcAft>
                <a:spcPts val="0"/>
              </a:spcAft>
              <a:buClr>
                <a:srgbClr val="262626"/>
              </a:buClr>
              <a:buSzPts val="1400"/>
              <a:buFont typeface="Arial"/>
              <a:buChar char="•"/>
            </a:pPr>
            <a:r>
              <a:rPr lang="en-US"/>
              <a:t>Không có giới hạn về kích thước tin nhắn nhưng một vài KB là tốt</a:t>
            </a:r>
            <a:endParaRPr/>
          </a:p>
          <a:p>
            <a:pPr indent="-177800" lvl="0" marL="177800" rtl="0" algn="l">
              <a:lnSpc>
                <a:spcPct val="128571"/>
              </a:lnSpc>
              <a:spcBef>
                <a:spcPts val="1000"/>
              </a:spcBef>
              <a:spcAft>
                <a:spcPts val="0"/>
              </a:spcAft>
              <a:buClr>
                <a:srgbClr val="262626"/>
              </a:buClr>
              <a:buSzPts val="1400"/>
              <a:buFont typeface="Arial"/>
              <a:buChar char="•"/>
            </a:pPr>
            <a:r>
              <a:rPr lang="en-US"/>
              <a:t>Để đạt được hiệu quả, các thông điệp được viết theo đợt</a:t>
            </a:r>
            <a:endParaRPr/>
          </a:p>
          <a:p>
            <a:pPr indent="-182563" lvl="1" marL="360363" rtl="0" algn="l">
              <a:lnSpc>
                <a:spcPct val="138461"/>
              </a:lnSpc>
              <a:spcBef>
                <a:spcPts val="300"/>
              </a:spcBef>
              <a:spcAft>
                <a:spcPts val="0"/>
              </a:spcAft>
              <a:buClr>
                <a:srgbClr val="262626"/>
              </a:buClr>
              <a:buSzPts val="1040"/>
              <a:buChar char="•"/>
            </a:pPr>
            <a:r>
              <a:rPr lang="en-US"/>
              <a:t>Khấu hao chi phí liên lạc (mạng, thiết lập, v.v.)</a:t>
            </a:r>
            <a:endParaRPr/>
          </a:p>
        </p:txBody>
      </p:sp>
      <p:grpSp>
        <p:nvGrpSpPr>
          <p:cNvPr id="4571" name="Google Shape;4571;p183"/>
          <p:cNvGrpSpPr/>
          <p:nvPr/>
        </p:nvGrpSpPr>
        <p:grpSpPr>
          <a:xfrm>
            <a:off x="6391297" y="2238693"/>
            <a:ext cx="2488008" cy="2849149"/>
            <a:chOff x="6391297" y="2238693"/>
            <a:chExt cx="2245212" cy="2849149"/>
          </a:xfrm>
        </p:grpSpPr>
        <p:sp>
          <p:nvSpPr>
            <p:cNvPr id="4572" name="Google Shape;4572;p183"/>
            <p:cNvSpPr/>
            <p:nvPr/>
          </p:nvSpPr>
          <p:spPr>
            <a:xfrm>
              <a:off x="6391297" y="2238693"/>
              <a:ext cx="2245212" cy="2849149"/>
            </a:xfrm>
            <a:prstGeom prst="roundRect">
              <a:avLst>
                <a:gd fmla="val 1090"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Bản</a:t>
              </a:r>
              <a:r>
                <a:rPr b="0" i="0" lang="en-US" sz="1400" u="none" cap="none" strike="noStrike">
                  <a:solidFill>
                    <a:srgbClr val="0043B2"/>
                  </a:solidFill>
                  <a:latin typeface="Arial"/>
                  <a:ea typeface="Arial"/>
                  <a:cs typeface="Arial"/>
                  <a:sym typeface="Arial"/>
                </a:rPr>
                <a:t> ghi</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p:txBody>
        </p:sp>
        <p:sp>
          <p:nvSpPr>
            <p:cNvPr id="4573" name="Google Shape;4573;p183"/>
            <p:cNvSpPr/>
            <p:nvPr/>
          </p:nvSpPr>
          <p:spPr>
            <a:xfrm>
              <a:off x="6745419" y="2540234"/>
              <a:ext cx="1508890" cy="309225"/>
            </a:xfrm>
            <a:prstGeom prst="roundRect">
              <a:avLst>
                <a:gd fmla="val 15938"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Dấu thời gian</a:t>
              </a:r>
              <a:endParaRPr sz="1400">
                <a:solidFill>
                  <a:srgbClr val="0043B2"/>
                </a:solidFill>
                <a:latin typeface="Arial"/>
                <a:ea typeface="Arial"/>
                <a:cs typeface="Arial"/>
                <a:sym typeface="Arial"/>
              </a:endParaRPr>
            </a:p>
          </p:txBody>
        </p:sp>
        <p:sp>
          <p:nvSpPr>
            <p:cNvPr id="4574" name="Google Shape;4574;p183"/>
            <p:cNvSpPr/>
            <p:nvPr/>
          </p:nvSpPr>
          <p:spPr>
            <a:xfrm>
              <a:off x="6745419" y="3074757"/>
              <a:ext cx="1508890" cy="309225"/>
            </a:xfrm>
            <a:prstGeom prst="roundRect">
              <a:avLst>
                <a:gd fmla="val 15938"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Chìa khóa tin nhắn</a:t>
              </a:r>
              <a:endParaRPr sz="1400">
                <a:solidFill>
                  <a:srgbClr val="0043B2"/>
                </a:solidFill>
                <a:latin typeface="Arial"/>
                <a:ea typeface="Arial"/>
                <a:cs typeface="Arial"/>
                <a:sym typeface="Arial"/>
              </a:endParaRPr>
            </a:p>
          </p:txBody>
        </p:sp>
        <p:sp>
          <p:nvSpPr>
            <p:cNvPr id="4575" name="Google Shape;4575;p183"/>
            <p:cNvSpPr/>
            <p:nvPr/>
          </p:nvSpPr>
          <p:spPr>
            <a:xfrm>
              <a:off x="6745419" y="3609280"/>
              <a:ext cx="1508890" cy="309225"/>
            </a:xfrm>
            <a:prstGeom prst="roundRect">
              <a:avLst>
                <a:gd fmla="val 15938"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Giá trị tin nhắn</a:t>
              </a:r>
              <a:endParaRPr sz="1400">
                <a:solidFill>
                  <a:srgbClr val="0043B2"/>
                </a:solidFill>
                <a:latin typeface="Arial"/>
                <a:ea typeface="Arial"/>
                <a:cs typeface="Arial"/>
                <a:sym typeface="Arial"/>
              </a:endParaRPr>
            </a:p>
          </p:txBody>
        </p:sp>
        <p:sp>
          <p:nvSpPr>
            <p:cNvPr id="4576" name="Google Shape;4576;p183"/>
            <p:cNvSpPr/>
            <p:nvPr/>
          </p:nvSpPr>
          <p:spPr>
            <a:xfrm>
              <a:off x="6745419" y="4143802"/>
              <a:ext cx="1508890" cy="309225"/>
            </a:xfrm>
            <a:prstGeom prst="roundRect">
              <a:avLst>
                <a:gd fmla="val 15938"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Offset #</a:t>
              </a:r>
              <a:endParaRPr sz="1400">
                <a:solidFill>
                  <a:srgbClr val="0043B2"/>
                </a:solidFill>
                <a:latin typeface="Arial"/>
                <a:ea typeface="Arial"/>
                <a:cs typeface="Arial"/>
                <a:sym typeface="Arial"/>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1" name="Shape 4581"/>
        <p:cNvGrpSpPr/>
        <p:nvPr/>
      </p:nvGrpSpPr>
      <p:grpSpPr>
        <a:xfrm>
          <a:off x="0" y="0"/>
          <a:ext cx="0" cy="0"/>
          <a:chOff x="0" y="0"/>
          <a:chExt cx="0" cy="0"/>
        </a:xfrm>
      </p:grpSpPr>
      <p:sp>
        <p:nvSpPr>
          <p:cNvPr id="4582" name="Google Shape;4582;p18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583" name="Google Shape;4583;p18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Tin nhắn (1/2)</a:t>
            </a:r>
            <a:endParaRPr/>
          </a:p>
        </p:txBody>
      </p:sp>
      <p:sp>
        <p:nvSpPr>
          <p:cNvPr id="4584" name="Google Shape;4584;p18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585" name="Google Shape;4585;p18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Nên áp đặt một số cấu trúc bổ sung cho thông điệp dưới dạng giản đồ</a:t>
            </a:r>
            <a:endParaRPr/>
          </a:p>
          <a:p>
            <a:pPr indent="-182563" lvl="1" marL="360363" rtl="0" algn="l">
              <a:lnSpc>
                <a:spcPct val="138461"/>
              </a:lnSpc>
              <a:spcBef>
                <a:spcPts val="500"/>
              </a:spcBef>
              <a:spcAft>
                <a:spcPts val="0"/>
              </a:spcAft>
              <a:buClr>
                <a:srgbClr val="262626"/>
              </a:buClr>
              <a:buSzPts val="1040"/>
              <a:buChar char="•"/>
            </a:pPr>
            <a:r>
              <a:rPr lang="en-US"/>
              <a:t>JSON, XML dễ sử dụng và dễ đọc đối với con người</a:t>
            </a:r>
            <a:endParaRPr/>
          </a:p>
          <a:p>
            <a:pPr indent="-182563" lvl="1" marL="360363" rtl="0" algn="l">
              <a:lnSpc>
                <a:spcPct val="138461"/>
              </a:lnSpc>
              <a:spcBef>
                <a:spcPts val="500"/>
              </a:spcBef>
              <a:spcAft>
                <a:spcPts val="0"/>
              </a:spcAft>
              <a:buClr>
                <a:srgbClr val="262626"/>
              </a:buClr>
              <a:buSzPts val="1040"/>
              <a:buChar char="•"/>
            </a:pPr>
            <a:r>
              <a:rPr lang="en-US"/>
              <a:t>Apache Avro cung cấp một cơ chế tuần tự hóa bao gồm nén</a:t>
            </a:r>
            <a:endParaRPr/>
          </a:p>
          <a:p>
            <a:pPr indent="-177800" lvl="0" marL="177800" rtl="0" algn="l">
              <a:lnSpc>
                <a:spcPct val="128571"/>
              </a:lnSpc>
              <a:spcBef>
                <a:spcPts val="1000"/>
              </a:spcBef>
              <a:spcAft>
                <a:spcPts val="0"/>
              </a:spcAft>
              <a:buClr>
                <a:srgbClr val="262626"/>
              </a:buClr>
              <a:buSzPts val="1400"/>
              <a:buFont typeface="Arial"/>
              <a:buChar char="•"/>
            </a:pPr>
            <a:r>
              <a:rPr lang="en-US"/>
              <a:t>Một định dạng dữ liệu nhất quán rất quan trọng để tách biệt hiệu quả giữa nhà sản xuất và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Tin nhắn được giữ lại cho dù chúng đã được đọc hay chưa</a:t>
            </a:r>
            <a:endParaRPr/>
          </a:p>
          <a:p>
            <a:pPr indent="-177800" lvl="0" marL="177800" rtl="0" algn="l">
              <a:lnSpc>
                <a:spcPct val="128571"/>
              </a:lnSpc>
              <a:spcBef>
                <a:spcPts val="1000"/>
              </a:spcBef>
              <a:spcAft>
                <a:spcPts val="0"/>
              </a:spcAft>
              <a:buClr>
                <a:srgbClr val="262626"/>
              </a:buClr>
              <a:buSzPts val="1400"/>
              <a:buFont typeface="Arial"/>
              <a:buChar char="•"/>
            </a:pPr>
            <a:r>
              <a:rPr lang="en-US"/>
              <a:t>Kafka sử dụng hai tham số để xác định tỷ lệ lưu giữ tin nhắn</a:t>
            </a:r>
            <a:endParaRPr/>
          </a:p>
          <a:p>
            <a:pPr indent="-182563" lvl="1" marL="360363" rtl="0" algn="l">
              <a:lnSpc>
                <a:spcPct val="138461"/>
              </a:lnSpc>
              <a:spcBef>
                <a:spcPts val="500"/>
              </a:spcBef>
              <a:spcAft>
                <a:spcPts val="0"/>
              </a:spcAft>
              <a:buClr>
                <a:srgbClr val="262626"/>
              </a:buClr>
              <a:buSzPts val="1040"/>
              <a:buChar char="•"/>
            </a:pPr>
            <a:r>
              <a:rPr lang="en-US"/>
              <a:t>Thời gian lưu giữ có thể định cấu hình - log.retension.{ms, minutes,hours}</a:t>
            </a:r>
            <a:endParaRPr/>
          </a:p>
          <a:p>
            <a:pPr indent="-182563" lvl="1" marL="360363" rtl="0" algn="l">
              <a:lnSpc>
                <a:spcPct val="138461"/>
              </a:lnSpc>
              <a:spcBef>
                <a:spcPts val="500"/>
              </a:spcBef>
              <a:spcAft>
                <a:spcPts val="0"/>
              </a:spcAft>
              <a:buClr>
                <a:srgbClr val="262626"/>
              </a:buClr>
              <a:buSzPts val="1040"/>
              <a:buChar char="•"/>
            </a:pPr>
            <a:r>
              <a:rPr lang="en-US"/>
              <a:t>Giới hạn kích thước có thể định cấu hình – log.retention.bytes</a:t>
            </a:r>
            <a:endParaRPr/>
          </a:p>
          <a:p>
            <a:pPr indent="-182563" lvl="1" marL="360363" rtl="0" algn="l">
              <a:lnSpc>
                <a:spcPct val="138461"/>
              </a:lnSpc>
              <a:spcBef>
                <a:spcPts val="500"/>
              </a:spcBef>
              <a:spcAft>
                <a:spcPts val="0"/>
              </a:spcAft>
              <a:buClr>
                <a:srgbClr val="262626"/>
              </a:buClr>
              <a:buSzPts val="1040"/>
              <a:buChar char="•"/>
            </a:pPr>
            <a:r>
              <a:rPr lang="en-US"/>
              <a:t>Giới hạn nào đạt đến trước tiên sẽ kích hoạt xóa tin nhắn</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0" name="Shape 4590"/>
        <p:cNvGrpSpPr/>
        <p:nvPr/>
      </p:nvGrpSpPr>
      <p:grpSpPr>
        <a:xfrm>
          <a:off x="0" y="0"/>
          <a:ext cx="0" cy="0"/>
          <a:chOff x="0" y="0"/>
          <a:chExt cx="0" cy="0"/>
        </a:xfrm>
      </p:grpSpPr>
      <p:sp>
        <p:nvSpPr>
          <p:cNvPr id="4591" name="Google Shape;4591;p18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592" name="Google Shape;4592;p18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Chủ đề và phân vùng</a:t>
            </a:r>
            <a:endParaRPr/>
          </a:p>
        </p:txBody>
      </p:sp>
      <p:sp>
        <p:nvSpPr>
          <p:cNvPr id="4593" name="Google Shape;4593;p18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594" name="Google Shape;4594;p185"/>
          <p:cNvSpPr txBox="1"/>
          <p:nvPr>
            <p:ph idx="4" type="body"/>
          </p:nvPr>
        </p:nvSpPr>
        <p:spPr>
          <a:xfrm>
            <a:off x="535871" y="2226568"/>
            <a:ext cx="8796527"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Chủ đề là danh mục hoặc tên nguồn cấp dữ liệu mà thông báo được xuất bản</a:t>
            </a:r>
            <a:endParaRPr/>
          </a:p>
          <a:p>
            <a:pPr indent="-177800" lvl="0" marL="177800" rtl="0" algn="l">
              <a:lnSpc>
                <a:spcPct val="128571"/>
              </a:lnSpc>
              <a:spcBef>
                <a:spcPts val="1000"/>
              </a:spcBef>
              <a:spcAft>
                <a:spcPts val="0"/>
              </a:spcAft>
              <a:buClr>
                <a:srgbClr val="262626"/>
              </a:buClr>
              <a:buSzPts val="1400"/>
              <a:buFont typeface="Arial"/>
              <a:buChar char="•"/>
            </a:pPr>
            <a:r>
              <a:rPr lang="en-US"/>
              <a:t>Chủ đề có thể có nhiều người đăng ký - không, một hoặc nhiều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Các chủ đề được chia thành các phân vùng - một chuỗi bản ghi có thứ tự, không thay đổi được liên tục thêm vào (nhật ký cam kết có cấu trúc)</a:t>
            </a:r>
            <a:endParaRPr/>
          </a:p>
          <a:p>
            <a:pPr indent="-177800" lvl="0" marL="177800" rtl="0" algn="l">
              <a:lnSpc>
                <a:spcPct val="128571"/>
              </a:lnSpc>
              <a:spcBef>
                <a:spcPts val="1000"/>
              </a:spcBef>
              <a:spcAft>
                <a:spcPts val="0"/>
              </a:spcAft>
              <a:buClr>
                <a:srgbClr val="262626"/>
              </a:buClr>
              <a:buSzPts val="1400"/>
              <a:buFont typeface="Arial"/>
              <a:buChar char="•"/>
            </a:pPr>
            <a:r>
              <a:rPr lang="en-US"/>
              <a:t>Các bản ghi trong phân vùng có số id liên tiếp – </a:t>
            </a:r>
            <a:r>
              <a:rPr i="1" lang="en-US"/>
              <a:t>offset</a:t>
            </a:r>
            <a:endParaRPr/>
          </a:p>
          <a:p>
            <a:pPr indent="-177800" lvl="0" marL="177800" rtl="0" algn="l">
              <a:lnSpc>
                <a:spcPct val="128571"/>
              </a:lnSpc>
              <a:spcBef>
                <a:spcPts val="1000"/>
              </a:spcBef>
              <a:spcAft>
                <a:spcPts val="0"/>
              </a:spcAft>
              <a:buClr>
                <a:srgbClr val="262626"/>
              </a:buClr>
              <a:buSzPts val="1400"/>
              <a:buFont typeface="Arial"/>
              <a:buChar char="•"/>
            </a:pPr>
            <a:r>
              <a:rPr lang="en-US"/>
              <a:t>Khi số lượng phân vùng tăng lên, thông lượng song song có thể tăng lên</a:t>
            </a:r>
            <a:endParaRPr/>
          </a:p>
        </p:txBody>
      </p:sp>
      <p:grpSp>
        <p:nvGrpSpPr>
          <p:cNvPr id="4595" name="Google Shape;4595;p185"/>
          <p:cNvGrpSpPr/>
          <p:nvPr/>
        </p:nvGrpSpPr>
        <p:grpSpPr>
          <a:xfrm>
            <a:off x="2575944" y="4242924"/>
            <a:ext cx="4716379" cy="2002295"/>
            <a:chOff x="2851367" y="4267200"/>
            <a:chExt cx="3863780" cy="2002295"/>
          </a:xfrm>
        </p:grpSpPr>
        <p:sp>
          <p:nvSpPr>
            <p:cNvPr id="4596" name="Google Shape;4596;p185"/>
            <p:cNvSpPr/>
            <p:nvPr/>
          </p:nvSpPr>
          <p:spPr>
            <a:xfrm>
              <a:off x="3432040" y="4514850"/>
              <a:ext cx="1438695" cy="1754645"/>
            </a:xfrm>
            <a:prstGeom prst="roundRect">
              <a:avLst>
                <a:gd fmla="val 4309" name="adj"/>
              </a:avLst>
            </a:prstGeom>
            <a:solidFill>
              <a:srgbClr val="FFFFFF"/>
            </a:solidFill>
            <a:ln cap="flat" cmpd="sng" w="12700">
              <a:solidFill>
                <a:srgbClr val="0043B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597" name="Google Shape;4597;p185"/>
            <p:cNvGrpSpPr/>
            <p:nvPr/>
          </p:nvGrpSpPr>
          <p:grpSpPr>
            <a:xfrm>
              <a:off x="3481292" y="4710939"/>
              <a:ext cx="1222066" cy="1370947"/>
              <a:chOff x="3462242" y="4710939"/>
              <a:chExt cx="1222066" cy="1370947"/>
            </a:xfrm>
          </p:grpSpPr>
          <p:grpSp>
            <p:nvGrpSpPr>
              <p:cNvPr id="4598" name="Google Shape;4598;p185"/>
              <p:cNvGrpSpPr/>
              <p:nvPr/>
            </p:nvGrpSpPr>
            <p:grpSpPr>
              <a:xfrm>
                <a:off x="3462242" y="4710939"/>
                <a:ext cx="1222066" cy="253916"/>
                <a:chOff x="1606018" y="4705244"/>
                <a:chExt cx="1222066" cy="253916"/>
              </a:xfrm>
            </p:grpSpPr>
            <p:grpSp>
              <p:nvGrpSpPr>
                <p:cNvPr id="4599" name="Google Shape;4599;p185"/>
                <p:cNvGrpSpPr/>
                <p:nvPr/>
              </p:nvGrpSpPr>
              <p:grpSpPr>
                <a:xfrm>
                  <a:off x="1889281" y="4739042"/>
                  <a:ext cx="938803" cy="186320"/>
                  <a:chOff x="1898806" y="4739042"/>
                  <a:chExt cx="938803" cy="186320"/>
                </a:xfrm>
              </p:grpSpPr>
              <p:sp>
                <p:nvSpPr>
                  <p:cNvPr id="4600" name="Google Shape;4600;p185"/>
                  <p:cNvSpPr/>
                  <p:nvPr/>
                </p:nvSpPr>
                <p:spPr>
                  <a:xfrm>
                    <a:off x="1898806" y="4739042"/>
                    <a:ext cx="188059" cy="186320"/>
                  </a:xfrm>
                  <a:prstGeom prst="rect">
                    <a:avLst/>
                  </a:prstGeom>
                  <a:solidFill>
                    <a:srgbClr val="5C8FCF"/>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01" name="Google Shape;4601;p185"/>
                  <p:cNvSpPr/>
                  <p:nvPr/>
                </p:nvSpPr>
                <p:spPr>
                  <a:xfrm>
                    <a:off x="2086865" y="4739042"/>
                    <a:ext cx="188059" cy="186320"/>
                  </a:xfrm>
                  <a:prstGeom prst="rect">
                    <a:avLst/>
                  </a:prstGeom>
                  <a:solidFill>
                    <a:srgbClr val="3C76CC"/>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02" name="Google Shape;4602;p185"/>
                  <p:cNvSpPr/>
                  <p:nvPr/>
                </p:nvSpPr>
                <p:spPr>
                  <a:xfrm>
                    <a:off x="2274922" y="4739042"/>
                    <a:ext cx="188059" cy="186320"/>
                  </a:xfrm>
                  <a:prstGeom prst="rect">
                    <a:avLst/>
                  </a:prstGeom>
                  <a:solidFill>
                    <a:srgbClr val="5C8FCF"/>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03" name="Google Shape;4603;p185"/>
                  <p:cNvSpPr/>
                  <p:nvPr/>
                </p:nvSpPr>
                <p:spPr>
                  <a:xfrm>
                    <a:off x="2462981" y="4739042"/>
                    <a:ext cx="188059" cy="186320"/>
                  </a:xfrm>
                  <a:prstGeom prst="rect">
                    <a:avLst/>
                  </a:prstGeom>
                  <a:solidFill>
                    <a:srgbClr val="3C76CC"/>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04" name="Google Shape;4604;p185"/>
                  <p:cNvSpPr/>
                  <p:nvPr/>
                </p:nvSpPr>
                <p:spPr>
                  <a:xfrm>
                    <a:off x="2649550" y="4739042"/>
                    <a:ext cx="188059" cy="186320"/>
                  </a:xfrm>
                  <a:prstGeom prst="rect">
                    <a:avLst/>
                  </a:prstGeom>
                  <a:solidFill>
                    <a:srgbClr val="FFFFFF"/>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grpSp>
            <p:sp>
              <p:nvSpPr>
                <p:cNvPr id="4605" name="Google Shape;4605;p185"/>
                <p:cNvSpPr/>
                <p:nvPr/>
              </p:nvSpPr>
              <p:spPr>
                <a:xfrm>
                  <a:off x="1606018" y="4705244"/>
                  <a:ext cx="32412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P1</a:t>
                  </a:r>
                  <a:endParaRPr b="0" i="0" sz="1050" u="none" cap="none" strike="noStrike">
                    <a:solidFill>
                      <a:srgbClr val="000000"/>
                    </a:solidFill>
                    <a:latin typeface="Arial"/>
                    <a:ea typeface="Arial"/>
                    <a:cs typeface="Arial"/>
                    <a:sym typeface="Arial"/>
                  </a:endParaRPr>
                </a:p>
              </p:txBody>
            </p:sp>
          </p:grpSp>
          <p:grpSp>
            <p:nvGrpSpPr>
              <p:cNvPr id="4606" name="Google Shape;4606;p185"/>
              <p:cNvGrpSpPr/>
              <p:nvPr/>
            </p:nvGrpSpPr>
            <p:grpSpPr>
              <a:xfrm>
                <a:off x="3462242" y="5083583"/>
                <a:ext cx="1222066" cy="253916"/>
                <a:chOff x="1606018" y="5062750"/>
                <a:chExt cx="1222066" cy="253916"/>
              </a:xfrm>
            </p:grpSpPr>
            <p:grpSp>
              <p:nvGrpSpPr>
                <p:cNvPr id="4607" name="Google Shape;4607;p185"/>
                <p:cNvGrpSpPr/>
                <p:nvPr/>
              </p:nvGrpSpPr>
              <p:grpSpPr>
                <a:xfrm>
                  <a:off x="1889281" y="5096615"/>
                  <a:ext cx="938803" cy="186320"/>
                  <a:chOff x="1889281" y="5096615"/>
                  <a:chExt cx="938803" cy="186320"/>
                </a:xfrm>
              </p:grpSpPr>
              <p:sp>
                <p:nvSpPr>
                  <p:cNvPr id="4608" name="Google Shape;4608;p185"/>
                  <p:cNvSpPr/>
                  <p:nvPr/>
                </p:nvSpPr>
                <p:spPr>
                  <a:xfrm>
                    <a:off x="1889281" y="5096615"/>
                    <a:ext cx="188059" cy="186320"/>
                  </a:xfrm>
                  <a:prstGeom prst="rect">
                    <a:avLst/>
                  </a:prstGeom>
                  <a:solidFill>
                    <a:srgbClr val="587BC3"/>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09" name="Google Shape;4609;p185"/>
                  <p:cNvSpPr/>
                  <p:nvPr/>
                </p:nvSpPr>
                <p:spPr>
                  <a:xfrm>
                    <a:off x="2077340" y="5096615"/>
                    <a:ext cx="188059" cy="186320"/>
                  </a:xfrm>
                  <a:prstGeom prst="rect">
                    <a:avLst/>
                  </a:prstGeom>
                  <a:solidFill>
                    <a:srgbClr val="6891D0"/>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10" name="Google Shape;4610;p185"/>
                  <p:cNvSpPr/>
                  <p:nvPr/>
                </p:nvSpPr>
                <p:spPr>
                  <a:xfrm>
                    <a:off x="2265397" y="5096615"/>
                    <a:ext cx="188059" cy="186320"/>
                  </a:xfrm>
                  <a:prstGeom prst="rect">
                    <a:avLst/>
                  </a:prstGeom>
                  <a:solidFill>
                    <a:srgbClr val="587BC3"/>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11" name="Google Shape;4611;p185"/>
                  <p:cNvSpPr/>
                  <p:nvPr/>
                </p:nvSpPr>
                <p:spPr>
                  <a:xfrm>
                    <a:off x="2453456" y="5096615"/>
                    <a:ext cx="188059" cy="186320"/>
                  </a:xfrm>
                  <a:prstGeom prst="rect">
                    <a:avLst/>
                  </a:prstGeom>
                  <a:solidFill>
                    <a:srgbClr val="6891D0"/>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12" name="Google Shape;4612;p185"/>
                  <p:cNvSpPr/>
                  <p:nvPr/>
                </p:nvSpPr>
                <p:spPr>
                  <a:xfrm>
                    <a:off x="2640025" y="5096615"/>
                    <a:ext cx="188059" cy="186320"/>
                  </a:xfrm>
                  <a:prstGeom prst="rect">
                    <a:avLst/>
                  </a:prstGeom>
                  <a:solidFill>
                    <a:srgbClr val="FFFFFF"/>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grpSp>
            <p:sp>
              <p:nvSpPr>
                <p:cNvPr id="4613" name="Google Shape;4613;p185"/>
                <p:cNvSpPr/>
                <p:nvPr/>
              </p:nvSpPr>
              <p:spPr>
                <a:xfrm>
                  <a:off x="1606018" y="5062750"/>
                  <a:ext cx="33374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P2</a:t>
                  </a:r>
                  <a:endParaRPr b="0" i="0" sz="1050" u="none" cap="none" strike="noStrike">
                    <a:solidFill>
                      <a:srgbClr val="000000"/>
                    </a:solidFill>
                    <a:latin typeface="Arial"/>
                    <a:ea typeface="Arial"/>
                    <a:cs typeface="Arial"/>
                    <a:sym typeface="Arial"/>
                  </a:endParaRPr>
                </a:p>
              </p:txBody>
            </p:sp>
          </p:grpSp>
          <p:grpSp>
            <p:nvGrpSpPr>
              <p:cNvPr id="4614" name="Google Shape;4614;p185"/>
              <p:cNvGrpSpPr/>
              <p:nvPr/>
            </p:nvGrpSpPr>
            <p:grpSpPr>
              <a:xfrm>
                <a:off x="3462242" y="5458191"/>
                <a:ext cx="1222066" cy="253916"/>
                <a:chOff x="1606018" y="5424393"/>
                <a:chExt cx="1222066" cy="253916"/>
              </a:xfrm>
            </p:grpSpPr>
            <p:grpSp>
              <p:nvGrpSpPr>
                <p:cNvPr id="4615" name="Google Shape;4615;p185"/>
                <p:cNvGrpSpPr/>
                <p:nvPr/>
              </p:nvGrpSpPr>
              <p:grpSpPr>
                <a:xfrm>
                  <a:off x="1889281" y="5458191"/>
                  <a:ext cx="938803" cy="186320"/>
                  <a:chOff x="1898806" y="5458191"/>
                  <a:chExt cx="938803" cy="186320"/>
                </a:xfrm>
              </p:grpSpPr>
              <p:sp>
                <p:nvSpPr>
                  <p:cNvPr id="4616" name="Google Shape;4616;p185"/>
                  <p:cNvSpPr/>
                  <p:nvPr/>
                </p:nvSpPr>
                <p:spPr>
                  <a:xfrm>
                    <a:off x="1898806" y="5458191"/>
                    <a:ext cx="188059" cy="186320"/>
                  </a:xfrm>
                  <a:prstGeom prst="rect">
                    <a:avLst/>
                  </a:prstGeom>
                  <a:solidFill>
                    <a:srgbClr val="ACBEE8"/>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17" name="Google Shape;4617;p185"/>
                  <p:cNvSpPr/>
                  <p:nvPr/>
                </p:nvSpPr>
                <p:spPr>
                  <a:xfrm>
                    <a:off x="2086865" y="5458191"/>
                    <a:ext cx="188059" cy="186320"/>
                  </a:xfrm>
                  <a:prstGeom prst="rect">
                    <a:avLst/>
                  </a:prstGeom>
                  <a:solidFill>
                    <a:srgbClr val="9EADD8"/>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18" name="Google Shape;4618;p185"/>
                  <p:cNvSpPr/>
                  <p:nvPr/>
                </p:nvSpPr>
                <p:spPr>
                  <a:xfrm>
                    <a:off x="2274922" y="5458191"/>
                    <a:ext cx="188059" cy="186320"/>
                  </a:xfrm>
                  <a:prstGeom prst="rect">
                    <a:avLst/>
                  </a:prstGeom>
                  <a:solidFill>
                    <a:srgbClr val="ACBEE8"/>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19" name="Google Shape;4619;p185"/>
                  <p:cNvSpPr/>
                  <p:nvPr/>
                </p:nvSpPr>
                <p:spPr>
                  <a:xfrm>
                    <a:off x="2462981" y="5458191"/>
                    <a:ext cx="188059" cy="186320"/>
                  </a:xfrm>
                  <a:prstGeom prst="rect">
                    <a:avLst/>
                  </a:prstGeom>
                  <a:solidFill>
                    <a:srgbClr val="9EADD8"/>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20" name="Google Shape;4620;p185"/>
                  <p:cNvSpPr/>
                  <p:nvPr/>
                </p:nvSpPr>
                <p:spPr>
                  <a:xfrm>
                    <a:off x="2649550" y="5458191"/>
                    <a:ext cx="188059" cy="186320"/>
                  </a:xfrm>
                  <a:prstGeom prst="rect">
                    <a:avLst/>
                  </a:prstGeom>
                  <a:solidFill>
                    <a:srgbClr val="FFFFFF"/>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grpSp>
            <p:sp>
              <p:nvSpPr>
                <p:cNvPr id="4621" name="Google Shape;4621;p185"/>
                <p:cNvSpPr/>
                <p:nvPr/>
              </p:nvSpPr>
              <p:spPr>
                <a:xfrm>
                  <a:off x="1606018" y="5424393"/>
                  <a:ext cx="33695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P3</a:t>
                  </a:r>
                  <a:endParaRPr b="0" i="0" sz="1050" u="none" cap="none" strike="noStrike">
                    <a:solidFill>
                      <a:srgbClr val="000000"/>
                    </a:solidFill>
                    <a:latin typeface="Arial"/>
                    <a:ea typeface="Arial"/>
                    <a:cs typeface="Arial"/>
                    <a:sym typeface="Arial"/>
                  </a:endParaRPr>
                </a:p>
              </p:txBody>
            </p:sp>
          </p:grpSp>
          <p:grpSp>
            <p:nvGrpSpPr>
              <p:cNvPr id="4622" name="Google Shape;4622;p185"/>
              <p:cNvGrpSpPr/>
              <p:nvPr/>
            </p:nvGrpSpPr>
            <p:grpSpPr>
              <a:xfrm>
                <a:off x="3462242" y="5827970"/>
                <a:ext cx="1222066" cy="253916"/>
                <a:chOff x="1606018" y="5795868"/>
                <a:chExt cx="1222066" cy="253916"/>
              </a:xfrm>
            </p:grpSpPr>
            <p:grpSp>
              <p:nvGrpSpPr>
                <p:cNvPr id="4623" name="Google Shape;4623;p185"/>
                <p:cNvGrpSpPr/>
                <p:nvPr/>
              </p:nvGrpSpPr>
              <p:grpSpPr>
                <a:xfrm>
                  <a:off x="1889281" y="5829666"/>
                  <a:ext cx="938803" cy="186320"/>
                  <a:chOff x="1899574" y="5829666"/>
                  <a:chExt cx="938803" cy="186320"/>
                </a:xfrm>
              </p:grpSpPr>
              <p:sp>
                <p:nvSpPr>
                  <p:cNvPr id="4624" name="Google Shape;4624;p185"/>
                  <p:cNvSpPr/>
                  <p:nvPr/>
                </p:nvSpPr>
                <p:spPr>
                  <a:xfrm>
                    <a:off x="1899574" y="5829666"/>
                    <a:ext cx="188059" cy="186320"/>
                  </a:xfrm>
                  <a:prstGeom prst="rect">
                    <a:avLst/>
                  </a:prstGeom>
                  <a:solidFill>
                    <a:srgbClr val="4057C8"/>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25" name="Google Shape;4625;p185"/>
                  <p:cNvSpPr/>
                  <p:nvPr/>
                </p:nvSpPr>
                <p:spPr>
                  <a:xfrm>
                    <a:off x="2087633" y="5829666"/>
                    <a:ext cx="188059" cy="186320"/>
                  </a:xfrm>
                  <a:prstGeom prst="rect">
                    <a:avLst/>
                  </a:prstGeom>
                  <a:solidFill>
                    <a:srgbClr val="5372D6"/>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26" name="Google Shape;4626;p185"/>
                  <p:cNvSpPr/>
                  <p:nvPr/>
                </p:nvSpPr>
                <p:spPr>
                  <a:xfrm>
                    <a:off x="2275690" y="5829666"/>
                    <a:ext cx="188059" cy="186320"/>
                  </a:xfrm>
                  <a:prstGeom prst="rect">
                    <a:avLst/>
                  </a:prstGeom>
                  <a:solidFill>
                    <a:srgbClr val="4057C8"/>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27" name="Google Shape;4627;p185"/>
                  <p:cNvSpPr/>
                  <p:nvPr/>
                </p:nvSpPr>
                <p:spPr>
                  <a:xfrm>
                    <a:off x="2463749" y="5829666"/>
                    <a:ext cx="188059" cy="186320"/>
                  </a:xfrm>
                  <a:prstGeom prst="rect">
                    <a:avLst/>
                  </a:prstGeom>
                  <a:solidFill>
                    <a:srgbClr val="5372D6"/>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sp>
                <p:nvSpPr>
                  <p:cNvPr id="4628" name="Google Shape;4628;p185"/>
                  <p:cNvSpPr/>
                  <p:nvPr/>
                </p:nvSpPr>
                <p:spPr>
                  <a:xfrm>
                    <a:off x="2650318" y="5829666"/>
                    <a:ext cx="188059" cy="186320"/>
                  </a:xfrm>
                  <a:prstGeom prst="rect">
                    <a:avLst/>
                  </a:prstGeom>
                  <a:solidFill>
                    <a:srgbClr val="FFFFFF"/>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grpSp>
            <p:sp>
              <p:nvSpPr>
                <p:cNvPr id="4629" name="Google Shape;4629;p185"/>
                <p:cNvSpPr/>
                <p:nvPr/>
              </p:nvSpPr>
              <p:spPr>
                <a:xfrm>
                  <a:off x="1606018" y="5795868"/>
                  <a:ext cx="34015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050"/>
                    <a:buFont typeface="Arial"/>
                    <a:buNone/>
                  </a:pPr>
                  <a:r>
                    <a:rPr b="0" i="0" lang="en-US" sz="1050" u="none" cap="none" strike="noStrike">
                      <a:solidFill>
                        <a:srgbClr val="0043B2"/>
                      </a:solidFill>
                      <a:latin typeface="Arial"/>
                      <a:ea typeface="Arial"/>
                      <a:cs typeface="Arial"/>
                      <a:sym typeface="Arial"/>
                    </a:rPr>
                    <a:t>P4</a:t>
                  </a:r>
                  <a:endParaRPr b="0" i="0" sz="1050" u="none" cap="none" strike="noStrike">
                    <a:solidFill>
                      <a:srgbClr val="000000"/>
                    </a:solidFill>
                    <a:latin typeface="Arial"/>
                    <a:ea typeface="Arial"/>
                    <a:cs typeface="Arial"/>
                    <a:sym typeface="Arial"/>
                  </a:endParaRPr>
                </a:p>
              </p:txBody>
            </p:sp>
          </p:grpSp>
        </p:grpSp>
        <p:sp>
          <p:nvSpPr>
            <p:cNvPr id="4630" name="Google Shape;4630;p185"/>
            <p:cNvSpPr/>
            <p:nvPr/>
          </p:nvSpPr>
          <p:spPr>
            <a:xfrm>
              <a:off x="3810228" y="4267200"/>
              <a:ext cx="63831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Lưu</a:t>
              </a:r>
              <a:r>
                <a:rPr b="0" i="0" lang="en-US" sz="1100" u="none" cap="none" strike="noStrike">
                  <a:solidFill>
                    <a:srgbClr val="0043B2"/>
                  </a:solidFill>
                  <a:latin typeface="Arial"/>
                  <a:ea typeface="Arial"/>
                  <a:cs typeface="Arial"/>
                  <a:sym typeface="Arial"/>
                </a:rPr>
                <a:t> trữ</a:t>
              </a:r>
              <a:endParaRPr b="0" i="0" sz="1100" u="none" cap="none" strike="noStrike">
                <a:solidFill>
                  <a:srgbClr val="000000"/>
                </a:solidFill>
                <a:latin typeface="Arial"/>
                <a:ea typeface="Arial"/>
                <a:cs typeface="Arial"/>
                <a:sym typeface="Arial"/>
              </a:endParaRPr>
            </a:p>
          </p:txBody>
        </p:sp>
        <p:sp>
          <p:nvSpPr>
            <p:cNvPr id="4631" name="Google Shape;4631;p185"/>
            <p:cNvSpPr/>
            <p:nvPr/>
          </p:nvSpPr>
          <p:spPr>
            <a:xfrm>
              <a:off x="2851367" y="4710939"/>
              <a:ext cx="61427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Chủ</a:t>
              </a:r>
              <a:r>
                <a:rPr b="0" i="0" lang="en-US" sz="1100" u="none" cap="none" strike="noStrike">
                  <a:solidFill>
                    <a:srgbClr val="0043B2"/>
                  </a:solidFill>
                  <a:latin typeface="Arial"/>
                  <a:ea typeface="Arial"/>
                  <a:cs typeface="Arial"/>
                  <a:sym typeface="Arial"/>
                </a:rPr>
                <a:t> đề</a:t>
              </a:r>
              <a:endParaRPr b="0" i="0" sz="1100" u="none" cap="none" strike="noStrike">
                <a:solidFill>
                  <a:srgbClr val="000000"/>
                </a:solidFill>
                <a:latin typeface="Arial"/>
                <a:ea typeface="Arial"/>
                <a:cs typeface="Arial"/>
                <a:sym typeface="Arial"/>
              </a:endParaRPr>
            </a:p>
          </p:txBody>
        </p:sp>
        <p:sp>
          <p:nvSpPr>
            <p:cNvPr id="4632" name="Google Shape;4632;p185"/>
            <p:cNvSpPr/>
            <p:nvPr/>
          </p:nvSpPr>
          <p:spPr>
            <a:xfrm>
              <a:off x="4900539" y="4464310"/>
              <a:ext cx="10932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Sự kiện đã gửi và nối vào Phân vùng 1</a:t>
              </a:r>
              <a:endParaRPr b="0" i="0" sz="1000" u="none" cap="none" strike="noStrike">
                <a:solidFill>
                  <a:srgbClr val="000000"/>
                </a:solidFill>
                <a:latin typeface="Arial"/>
                <a:ea typeface="Arial"/>
                <a:cs typeface="Arial"/>
                <a:sym typeface="Arial"/>
              </a:endParaRPr>
            </a:p>
          </p:txBody>
        </p:sp>
        <p:sp>
          <p:nvSpPr>
            <p:cNvPr id="4633" name="Google Shape;4633;p185"/>
            <p:cNvSpPr/>
            <p:nvPr/>
          </p:nvSpPr>
          <p:spPr>
            <a:xfrm>
              <a:off x="5527648" y="5066436"/>
              <a:ext cx="1187499" cy="236688"/>
            </a:xfrm>
            <a:prstGeom prst="roundRect">
              <a:avLst>
                <a:gd fmla="val 16667" name="adj"/>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Khách hàng sản xuất 1</a:t>
              </a:r>
              <a:endParaRPr b="0" i="0" sz="900" u="none" cap="none" strike="noStrike">
                <a:solidFill>
                  <a:srgbClr val="0043B2"/>
                </a:solidFill>
                <a:latin typeface="Arial"/>
                <a:ea typeface="Arial"/>
                <a:cs typeface="Arial"/>
                <a:sym typeface="Arial"/>
              </a:endParaRPr>
            </a:p>
          </p:txBody>
        </p:sp>
        <p:sp>
          <p:nvSpPr>
            <p:cNvPr id="4634" name="Google Shape;4634;p185"/>
            <p:cNvSpPr/>
            <p:nvPr/>
          </p:nvSpPr>
          <p:spPr>
            <a:xfrm>
              <a:off x="5527648" y="5659452"/>
              <a:ext cx="1187499" cy="236688"/>
            </a:xfrm>
            <a:prstGeom prst="roundRect">
              <a:avLst>
                <a:gd fmla="val 16667" name="adj"/>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Khách hàng sản xuất 1</a:t>
              </a:r>
              <a:endParaRPr b="0" i="0" sz="900" u="none" cap="none" strike="noStrike">
                <a:solidFill>
                  <a:srgbClr val="0043B2"/>
                </a:solidFill>
                <a:latin typeface="Arial"/>
                <a:ea typeface="Arial"/>
                <a:cs typeface="Arial"/>
                <a:sym typeface="Arial"/>
              </a:endParaRPr>
            </a:p>
          </p:txBody>
        </p:sp>
        <p:grpSp>
          <p:nvGrpSpPr>
            <p:cNvPr id="4635" name="Google Shape;4635;p185"/>
            <p:cNvGrpSpPr/>
            <p:nvPr/>
          </p:nvGrpSpPr>
          <p:grpSpPr>
            <a:xfrm>
              <a:off x="4738648" y="4841580"/>
              <a:ext cx="789000" cy="1113216"/>
              <a:chOff x="4738648" y="4841580"/>
              <a:chExt cx="789000" cy="1113216"/>
            </a:xfrm>
          </p:grpSpPr>
          <p:cxnSp>
            <p:nvCxnSpPr>
              <p:cNvPr id="4636" name="Google Shape;4636;p185"/>
              <p:cNvCxnSpPr>
                <a:stCxn id="4633" idx="1"/>
              </p:cNvCxnSpPr>
              <p:nvPr/>
            </p:nvCxnSpPr>
            <p:spPr>
              <a:xfrm rot="10800000">
                <a:off x="4738648" y="4841580"/>
                <a:ext cx="789000" cy="343200"/>
              </a:xfrm>
              <a:prstGeom prst="straightConnector1">
                <a:avLst/>
              </a:prstGeom>
              <a:noFill/>
              <a:ln cap="flat" cmpd="sng" w="19050">
                <a:solidFill>
                  <a:srgbClr val="0043B2"/>
                </a:solidFill>
                <a:prstDash val="solid"/>
                <a:miter lim="800000"/>
                <a:headEnd len="sm" w="sm" type="none"/>
                <a:tailEnd len="med" w="med" type="triangle"/>
              </a:ln>
            </p:spPr>
          </p:cxnSp>
          <p:cxnSp>
            <p:nvCxnSpPr>
              <p:cNvPr id="4637" name="Google Shape;4637;p185"/>
              <p:cNvCxnSpPr>
                <a:stCxn id="4633" idx="1"/>
              </p:cNvCxnSpPr>
              <p:nvPr/>
            </p:nvCxnSpPr>
            <p:spPr>
              <a:xfrm flipH="1">
                <a:off x="4738648" y="5184780"/>
                <a:ext cx="789000" cy="366000"/>
              </a:xfrm>
              <a:prstGeom prst="straightConnector1">
                <a:avLst/>
              </a:prstGeom>
              <a:noFill/>
              <a:ln cap="flat" cmpd="sng" w="19050">
                <a:solidFill>
                  <a:srgbClr val="0043B2"/>
                </a:solidFill>
                <a:prstDash val="solid"/>
                <a:miter lim="800000"/>
                <a:headEnd len="sm" w="sm" type="none"/>
                <a:tailEnd len="med" w="med" type="triangle"/>
              </a:ln>
            </p:spPr>
          </p:cxnSp>
          <p:cxnSp>
            <p:nvCxnSpPr>
              <p:cNvPr id="4638" name="Google Shape;4638;p185"/>
              <p:cNvCxnSpPr>
                <a:stCxn id="4634" idx="1"/>
              </p:cNvCxnSpPr>
              <p:nvPr/>
            </p:nvCxnSpPr>
            <p:spPr>
              <a:xfrm rot="10800000">
                <a:off x="4738648" y="5603196"/>
                <a:ext cx="789000" cy="174600"/>
              </a:xfrm>
              <a:prstGeom prst="straightConnector1">
                <a:avLst/>
              </a:prstGeom>
              <a:noFill/>
              <a:ln cap="flat" cmpd="sng" w="19050">
                <a:solidFill>
                  <a:srgbClr val="0043B2"/>
                </a:solidFill>
                <a:prstDash val="solid"/>
                <a:miter lim="800000"/>
                <a:headEnd len="sm" w="sm" type="none"/>
                <a:tailEnd len="med" w="med" type="triangle"/>
              </a:ln>
            </p:spPr>
          </p:cxnSp>
          <p:cxnSp>
            <p:nvCxnSpPr>
              <p:cNvPr id="4639" name="Google Shape;4639;p185"/>
              <p:cNvCxnSpPr>
                <a:stCxn id="4634" idx="1"/>
              </p:cNvCxnSpPr>
              <p:nvPr/>
            </p:nvCxnSpPr>
            <p:spPr>
              <a:xfrm flipH="1">
                <a:off x="4738648" y="5777796"/>
                <a:ext cx="789000" cy="177000"/>
              </a:xfrm>
              <a:prstGeom prst="straightConnector1">
                <a:avLst/>
              </a:prstGeom>
              <a:noFill/>
              <a:ln cap="flat" cmpd="sng" w="19050">
                <a:solidFill>
                  <a:srgbClr val="0043B2"/>
                </a:solidFill>
                <a:prstDash val="solid"/>
                <a:miter lim="800000"/>
                <a:headEnd len="sm" w="sm" type="none"/>
                <a:tailEnd len="med" w="med" type="triangle"/>
              </a:ln>
            </p:spPr>
          </p:cxnSp>
        </p:grpSp>
        <p:sp>
          <p:nvSpPr>
            <p:cNvPr id="4640" name="Google Shape;4640;p185"/>
            <p:cNvSpPr/>
            <p:nvPr/>
          </p:nvSpPr>
          <p:spPr>
            <a:xfrm>
              <a:off x="5057025" y="4934385"/>
              <a:ext cx="188059" cy="186320"/>
            </a:xfrm>
            <a:prstGeom prst="rect">
              <a:avLst/>
            </a:prstGeom>
            <a:solidFill>
              <a:srgbClr val="5C8FCF"/>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gr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5" name="Shape 4645"/>
        <p:cNvGrpSpPr/>
        <p:nvPr/>
      </p:nvGrpSpPr>
      <p:grpSpPr>
        <a:xfrm>
          <a:off x="0" y="0"/>
          <a:ext cx="0" cy="0"/>
          <a:chOff x="0" y="0"/>
          <a:chExt cx="0" cy="0"/>
        </a:xfrm>
      </p:grpSpPr>
      <p:sp>
        <p:nvSpPr>
          <p:cNvPr id="4646" name="Google Shape;4646;p18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647" name="Google Shape;4647;p18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Thay đổi số lượng phân vùng</a:t>
            </a:r>
            <a:endParaRPr/>
          </a:p>
        </p:txBody>
      </p:sp>
      <p:sp>
        <p:nvSpPr>
          <p:cNvPr id="4648" name="Google Shape;4648;p18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649" name="Google Shape;4649;p18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Số lượng phân vùng có thể được tăng lên, tuy nhiên khi đã mở rộng thì không thể giảm được.</a:t>
            </a:r>
            <a:endParaRPr/>
          </a:p>
        </p:txBody>
      </p:sp>
      <p:grpSp>
        <p:nvGrpSpPr>
          <p:cNvPr id="4650" name="Google Shape;4650;p186"/>
          <p:cNvGrpSpPr/>
          <p:nvPr/>
        </p:nvGrpSpPr>
        <p:grpSpPr>
          <a:xfrm>
            <a:off x="3211100" y="2683768"/>
            <a:ext cx="3695570" cy="3348269"/>
            <a:chOff x="2790982" y="2856564"/>
            <a:chExt cx="3268318" cy="3348269"/>
          </a:xfrm>
        </p:grpSpPr>
        <p:grpSp>
          <p:nvGrpSpPr>
            <p:cNvPr id="4651" name="Google Shape;4651;p186"/>
            <p:cNvGrpSpPr/>
            <p:nvPr/>
          </p:nvGrpSpPr>
          <p:grpSpPr>
            <a:xfrm>
              <a:off x="2803750" y="2861992"/>
              <a:ext cx="1285088" cy="1480314"/>
              <a:chOff x="2882779" y="3316433"/>
              <a:chExt cx="1572739" cy="1856113"/>
            </a:xfrm>
          </p:grpSpPr>
          <p:sp>
            <p:nvSpPr>
              <p:cNvPr id="4652" name="Google Shape;4652;p186"/>
              <p:cNvSpPr/>
              <p:nvPr/>
            </p:nvSpPr>
            <p:spPr>
              <a:xfrm>
                <a:off x="2882779" y="3323154"/>
                <a:ext cx="1572739" cy="1849392"/>
              </a:xfrm>
              <a:prstGeom prst="can">
                <a:avLst>
                  <a:gd fmla="val 26205" name="adj"/>
                </a:avLst>
              </a:prstGeom>
              <a:solidFill>
                <a:srgbClr val="779FD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653" name="Google Shape;4653;p186"/>
              <p:cNvSpPr/>
              <p:nvPr/>
            </p:nvSpPr>
            <p:spPr>
              <a:xfrm>
                <a:off x="3004875" y="3316433"/>
                <a:ext cx="1328543" cy="463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43B2"/>
                    </a:solidFill>
                    <a:latin typeface="Arial"/>
                    <a:ea typeface="Arial"/>
                    <a:cs typeface="Arial"/>
                    <a:sym typeface="Arial"/>
                  </a:rPr>
                  <a:t>Chủ đề A</a:t>
                </a:r>
                <a:endParaRPr sz="1800">
                  <a:solidFill>
                    <a:srgbClr val="0043B2"/>
                  </a:solidFill>
                  <a:latin typeface="Arial"/>
                  <a:ea typeface="Arial"/>
                  <a:cs typeface="Arial"/>
                  <a:sym typeface="Arial"/>
                </a:endParaRPr>
              </a:p>
            </p:txBody>
          </p:sp>
          <p:sp>
            <p:nvSpPr>
              <p:cNvPr id="4654" name="Google Shape;4654;p186"/>
              <p:cNvSpPr/>
              <p:nvPr/>
            </p:nvSpPr>
            <p:spPr>
              <a:xfrm>
                <a:off x="3081741" y="4261295"/>
                <a:ext cx="1174816" cy="242983"/>
              </a:xfrm>
              <a:prstGeom prst="roundRect">
                <a:avLst>
                  <a:gd fmla="val 5000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0</a:t>
                </a:r>
                <a:endParaRPr sz="1200">
                  <a:solidFill>
                    <a:srgbClr val="0043B2"/>
                  </a:solidFill>
                  <a:latin typeface="Arial"/>
                  <a:ea typeface="Arial"/>
                  <a:cs typeface="Arial"/>
                  <a:sym typeface="Arial"/>
                </a:endParaRPr>
              </a:p>
            </p:txBody>
          </p:sp>
        </p:grpSp>
        <p:grpSp>
          <p:nvGrpSpPr>
            <p:cNvPr id="4655" name="Google Shape;4655;p186"/>
            <p:cNvGrpSpPr/>
            <p:nvPr/>
          </p:nvGrpSpPr>
          <p:grpSpPr>
            <a:xfrm>
              <a:off x="2790982" y="4725026"/>
              <a:ext cx="1285088" cy="1475960"/>
              <a:chOff x="-693311" y="5635934"/>
              <a:chExt cx="1572739" cy="1850653"/>
            </a:xfrm>
          </p:grpSpPr>
          <p:sp>
            <p:nvSpPr>
              <p:cNvPr id="4656" name="Google Shape;4656;p186"/>
              <p:cNvSpPr/>
              <p:nvPr/>
            </p:nvSpPr>
            <p:spPr>
              <a:xfrm>
                <a:off x="-693311" y="5637195"/>
                <a:ext cx="1572739" cy="1849392"/>
              </a:xfrm>
              <a:prstGeom prst="can">
                <a:avLst>
                  <a:gd fmla="val 26205" name="adj"/>
                </a:avLst>
              </a:prstGeom>
              <a:solidFill>
                <a:srgbClr val="C6D7F0"/>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657" name="Google Shape;4657;p186"/>
              <p:cNvSpPr/>
              <p:nvPr/>
            </p:nvSpPr>
            <p:spPr>
              <a:xfrm>
                <a:off x="-555589" y="5635934"/>
                <a:ext cx="1328543" cy="463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43B2"/>
                    </a:solidFill>
                    <a:latin typeface="Arial"/>
                    <a:ea typeface="Arial"/>
                    <a:cs typeface="Arial"/>
                    <a:sym typeface="Arial"/>
                  </a:rPr>
                  <a:t>Chủ đề A</a:t>
                </a:r>
                <a:endParaRPr sz="1800">
                  <a:solidFill>
                    <a:srgbClr val="0043B2"/>
                  </a:solidFill>
                  <a:latin typeface="Arial"/>
                  <a:ea typeface="Arial"/>
                  <a:cs typeface="Arial"/>
                  <a:sym typeface="Arial"/>
                </a:endParaRPr>
              </a:p>
            </p:txBody>
          </p:sp>
          <p:sp>
            <p:nvSpPr>
              <p:cNvPr id="4658" name="Google Shape;4658;p186"/>
              <p:cNvSpPr/>
              <p:nvPr/>
            </p:nvSpPr>
            <p:spPr>
              <a:xfrm>
                <a:off x="-494349" y="6372304"/>
                <a:ext cx="1174815" cy="242983"/>
              </a:xfrm>
              <a:prstGeom prst="roundRect">
                <a:avLst>
                  <a:gd fmla="val 5000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0</a:t>
                </a:r>
                <a:endParaRPr sz="1200">
                  <a:solidFill>
                    <a:srgbClr val="0043B2"/>
                  </a:solidFill>
                  <a:latin typeface="Arial"/>
                  <a:ea typeface="Arial"/>
                  <a:cs typeface="Arial"/>
                  <a:sym typeface="Arial"/>
                </a:endParaRPr>
              </a:p>
            </p:txBody>
          </p:sp>
          <p:sp>
            <p:nvSpPr>
              <p:cNvPr id="4659" name="Google Shape;4659;p186"/>
              <p:cNvSpPr/>
              <p:nvPr/>
            </p:nvSpPr>
            <p:spPr>
              <a:xfrm>
                <a:off x="-494349" y="6806843"/>
                <a:ext cx="1174815" cy="242983"/>
              </a:xfrm>
              <a:prstGeom prst="roundRect">
                <a:avLst>
                  <a:gd fmla="val 5000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1</a:t>
                </a:r>
                <a:endParaRPr sz="1200">
                  <a:solidFill>
                    <a:srgbClr val="0043B2"/>
                  </a:solidFill>
                  <a:latin typeface="Arial"/>
                  <a:ea typeface="Arial"/>
                  <a:cs typeface="Arial"/>
                  <a:sym typeface="Arial"/>
                </a:endParaRPr>
              </a:p>
            </p:txBody>
          </p:sp>
        </p:grpSp>
        <p:grpSp>
          <p:nvGrpSpPr>
            <p:cNvPr id="4660" name="Google Shape;4660;p186"/>
            <p:cNvGrpSpPr/>
            <p:nvPr/>
          </p:nvGrpSpPr>
          <p:grpSpPr>
            <a:xfrm>
              <a:off x="4774212" y="4725025"/>
              <a:ext cx="1285088" cy="1479808"/>
              <a:chOff x="1733840" y="3502348"/>
              <a:chExt cx="1572739" cy="1855479"/>
            </a:xfrm>
          </p:grpSpPr>
          <p:sp>
            <p:nvSpPr>
              <p:cNvPr id="4661" name="Google Shape;4661;p186"/>
              <p:cNvSpPr/>
              <p:nvPr/>
            </p:nvSpPr>
            <p:spPr>
              <a:xfrm>
                <a:off x="1733840" y="3508435"/>
                <a:ext cx="1572739" cy="1849392"/>
              </a:xfrm>
              <a:prstGeom prst="can">
                <a:avLst>
                  <a:gd fmla="val 26205"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662" name="Google Shape;4662;p186"/>
              <p:cNvSpPr/>
              <p:nvPr/>
            </p:nvSpPr>
            <p:spPr>
              <a:xfrm>
                <a:off x="1922754" y="3502348"/>
                <a:ext cx="1322656" cy="463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43B2"/>
                    </a:solidFill>
                    <a:latin typeface="Arial"/>
                    <a:ea typeface="Arial"/>
                    <a:cs typeface="Arial"/>
                    <a:sym typeface="Arial"/>
                  </a:rPr>
                  <a:t>Chủ đề B</a:t>
                </a:r>
                <a:endParaRPr sz="1800">
                  <a:solidFill>
                    <a:srgbClr val="0043B2"/>
                  </a:solidFill>
                  <a:latin typeface="Arial"/>
                  <a:ea typeface="Arial"/>
                  <a:cs typeface="Arial"/>
                  <a:sym typeface="Arial"/>
                </a:endParaRPr>
              </a:p>
            </p:txBody>
          </p:sp>
          <p:sp>
            <p:nvSpPr>
              <p:cNvPr id="4663" name="Google Shape;4663;p186"/>
              <p:cNvSpPr/>
              <p:nvPr/>
            </p:nvSpPr>
            <p:spPr>
              <a:xfrm>
                <a:off x="1932802" y="4243548"/>
                <a:ext cx="1174816" cy="242983"/>
              </a:xfrm>
              <a:prstGeom prst="roundRect">
                <a:avLst>
                  <a:gd fmla="val 5000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0</a:t>
                </a:r>
                <a:endParaRPr sz="1200">
                  <a:solidFill>
                    <a:srgbClr val="0043B2"/>
                  </a:solidFill>
                  <a:latin typeface="Arial"/>
                  <a:ea typeface="Arial"/>
                  <a:cs typeface="Arial"/>
                  <a:sym typeface="Arial"/>
                </a:endParaRPr>
              </a:p>
            </p:txBody>
          </p:sp>
          <p:sp>
            <p:nvSpPr>
              <p:cNvPr id="4664" name="Google Shape;4664;p186"/>
              <p:cNvSpPr/>
              <p:nvPr/>
            </p:nvSpPr>
            <p:spPr>
              <a:xfrm>
                <a:off x="1932802" y="4678087"/>
                <a:ext cx="1174816" cy="242983"/>
              </a:xfrm>
              <a:prstGeom prst="roundRect">
                <a:avLst>
                  <a:gd fmla="val 5000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1</a:t>
                </a:r>
                <a:endParaRPr sz="1200">
                  <a:solidFill>
                    <a:srgbClr val="0043B2"/>
                  </a:solidFill>
                  <a:latin typeface="Arial"/>
                  <a:ea typeface="Arial"/>
                  <a:cs typeface="Arial"/>
                  <a:sym typeface="Arial"/>
                </a:endParaRPr>
              </a:p>
            </p:txBody>
          </p:sp>
        </p:grpSp>
        <p:grpSp>
          <p:nvGrpSpPr>
            <p:cNvPr id="4665" name="Google Shape;4665;p186"/>
            <p:cNvGrpSpPr/>
            <p:nvPr/>
          </p:nvGrpSpPr>
          <p:grpSpPr>
            <a:xfrm>
              <a:off x="4766002" y="2856564"/>
              <a:ext cx="1285088" cy="1480886"/>
              <a:chOff x="2957136" y="2804683"/>
              <a:chExt cx="1285088" cy="1480886"/>
            </a:xfrm>
          </p:grpSpPr>
          <p:sp>
            <p:nvSpPr>
              <p:cNvPr id="4666" name="Google Shape;4666;p186"/>
              <p:cNvSpPr/>
              <p:nvPr/>
            </p:nvSpPr>
            <p:spPr>
              <a:xfrm>
                <a:off x="2957136" y="2810615"/>
                <a:ext cx="1285088" cy="1474954"/>
              </a:xfrm>
              <a:prstGeom prst="can">
                <a:avLst>
                  <a:gd fmla="val 26205" name="adj"/>
                </a:avLst>
              </a:prstGeom>
              <a:solidFill>
                <a:srgbClr val="779FDB"/>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667" name="Google Shape;4667;p186"/>
              <p:cNvSpPr/>
              <p:nvPr/>
            </p:nvSpPr>
            <p:spPr>
              <a:xfrm>
                <a:off x="3095490" y="2804683"/>
                <a:ext cx="10807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43B2"/>
                    </a:solidFill>
                    <a:latin typeface="Arial"/>
                    <a:ea typeface="Arial"/>
                    <a:cs typeface="Arial"/>
                    <a:sym typeface="Arial"/>
                  </a:rPr>
                  <a:t>Chủ đề B</a:t>
                </a:r>
                <a:endParaRPr sz="1800">
                  <a:solidFill>
                    <a:srgbClr val="0043B2"/>
                  </a:solidFill>
                  <a:latin typeface="Arial"/>
                  <a:ea typeface="Arial"/>
                  <a:cs typeface="Arial"/>
                  <a:sym typeface="Arial"/>
                </a:endParaRPr>
              </a:p>
            </p:txBody>
          </p:sp>
          <p:sp>
            <p:nvSpPr>
              <p:cNvPr id="4668" name="Google Shape;4668;p186"/>
              <p:cNvSpPr/>
              <p:nvPr/>
            </p:nvSpPr>
            <p:spPr>
              <a:xfrm>
                <a:off x="3119708" y="3292115"/>
                <a:ext cx="959944" cy="193787"/>
              </a:xfrm>
              <a:prstGeom prst="roundRect">
                <a:avLst>
                  <a:gd fmla="val 5000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0</a:t>
                </a:r>
                <a:endParaRPr sz="1200">
                  <a:solidFill>
                    <a:srgbClr val="0043B2"/>
                  </a:solidFill>
                  <a:latin typeface="Arial"/>
                  <a:ea typeface="Arial"/>
                  <a:cs typeface="Arial"/>
                  <a:sym typeface="Arial"/>
                </a:endParaRPr>
              </a:p>
            </p:txBody>
          </p:sp>
          <p:sp>
            <p:nvSpPr>
              <p:cNvPr id="4669" name="Google Shape;4669;p186"/>
              <p:cNvSpPr/>
              <p:nvPr/>
            </p:nvSpPr>
            <p:spPr>
              <a:xfrm>
                <a:off x="3119708" y="3587241"/>
                <a:ext cx="959944" cy="193787"/>
              </a:xfrm>
              <a:prstGeom prst="roundRect">
                <a:avLst>
                  <a:gd fmla="val 5000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1</a:t>
                </a:r>
                <a:endParaRPr sz="1200">
                  <a:solidFill>
                    <a:srgbClr val="0043B2"/>
                  </a:solidFill>
                  <a:latin typeface="Arial"/>
                  <a:ea typeface="Arial"/>
                  <a:cs typeface="Arial"/>
                  <a:sym typeface="Arial"/>
                </a:endParaRPr>
              </a:p>
            </p:txBody>
          </p:sp>
          <p:sp>
            <p:nvSpPr>
              <p:cNvPr id="4670" name="Google Shape;4670;p186"/>
              <p:cNvSpPr/>
              <p:nvPr/>
            </p:nvSpPr>
            <p:spPr>
              <a:xfrm>
                <a:off x="3111450" y="3875040"/>
                <a:ext cx="959944" cy="193787"/>
              </a:xfrm>
              <a:prstGeom prst="roundRect">
                <a:avLst>
                  <a:gd fmla="val 50000"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2</a:t>
                </a:r>
                <a:endParaRPr sz="1200">
                  <a:solidFill>
                    <a:srgbClr val="0043B2"/>
                  </a:solidFill>
                  <a:latin typeface="Arial"/>
                  <a:ea typeface="Arial"/>
                  <a:cs typeface="Arial"/>
                  <a:sym typeface="Arial"/>
                </a:endParaRPr>
              </a:p>
            </p:txBody>
          </p:sp>
        </p:grpSp>
        <p:sp>
          <p:nvSpPr>
            <p:cNvPr id="4671" name="Google Shape;4671;p186"/>
            <p:cNvSpPr/>
            <p:nvPr/>
          </p:nvSpPr>
          <p:spPr>
            <a:xfrm>
              <a:off x="3239588" y="4250780"/>
              <a:ext cx="413413" cy="462129"/>
            </a:xfrm>
            <a:prstGeom prst="downArrow">
              <a:avLst>
                <a:gd fmla="val 50000" name="adj1"/>
                <a:gd fmla="val 70736" name="adj2"/>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72" name="Google Shape;4672;p186"/>
            <p:cNvSpPr/>
            <p:nvPr/>
          </p:nvSpPr>
          <p:spPr>
            <a:xfrm>
              <a:off x="5246756" y="4250780"/>
              <a:ext cx="413413" cy="462129"/>
            </a:xfrm>
            <a:prstGeom prst="downArrow">
              <a:avLst>
                <a:gd fmla="val 50000" name="adj1"/>
                <a:gd fmla="val 70736" name="adj2"/>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73" name="Google Shape;4673;p186"/>
            <p:cNvSpPr/>
            <p:nvPr/>
          </p:nvSpPr>
          <p:spPr>
            <a:xfrm rot="2700000">
              <a:off x="5184415" y="4240167"/>
              <a:ext cx="526112" cy="526112"/>
            </a:xfrm>
            <a:prstGeom prst="plus">
              <a:avLst>
                <a:gd fmla="val 47382"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8" name="Shape 4678"/>
        <p:cNvGrpSpPr/>
        <p:nvPr/>
      </p:nvGrpSpPr>
      <p:grpSpPr>
        <a:xfrm>
          <a:off x="0" y="0"/>
          <a:ext cx="0" cy="0"/>
          <a:chOff x="0" y="0"/>
          <a:chExt cx="0" cy="0"/>
        </a:xfrm>
      </p:grpSpPr>
      <p:sp>
        <p:nvSpPr>
          <p:cNvPr id="4679" name="Google Shape;4679;p18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680" name="Google Shape;4680;p18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681" name="Google Shape;4681;p18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Thứ tự tin nhắn</a:t>
            </a:r>
            <a:endParaRPr/>
          </a:p>
        </p:txBody>
      </p:sp>
      <p:sp>
        <p:nvSpPr>
          <p:cNvPr id="4682" name="Google Shape;4682;p187"/>
          <p:cNvSpPr txBox="1"/>
          <p:nvPr>
            <p:ph idx="4" type="body"/>
          </p:nvPr>
        </p:nvSpPr>
        <p:spPr>
          <a:xfrm>
            <a:off x="535872" y="2226568"/>
            <a:ext cx="4830212"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Tin nhắn được sắp xếp trong khu vực</a:t>
            </a:r>
            <a:endParaRPr/>
          </a:p>
          <a:p>
            <a:pPr indent="-182563" lvl="1" marL="360363" rtl="0" algn="l">
              <a:lnSpc>
                <a:spcPct val="138461"/>
              </a:lnSpc>
              <a:spcBef>
                <a:spcPts val="500"/>
              </a:spcBef>
              <a:spcAft>
                <a:spcPts val="0"/>
              </a:spcAft>
              <a:buClr>
                <a:srgbClr val="262626"/>
              </a:buClr>
              <a:buSzPts val="1040"/>
              <a:buChar char="•"/>
            </a:pPr>
            <a:r>
              <a:rPr lang="en-US"/>
              <a:t>Không có thứ tự giữa các phân vùng</a:t>
            </a:r>
            <a:endParaRPr/>
          </a:p>
          <a:p>
            <a:pPr indent="-177800" lvl="0" marL="177800" rtl="0" algn="l">
              <a:lnSpc>
                <a:spcPct val="128571"/>
              </a:lnSpc>
              <a:spcBef>
                <a:spcPts val="1000"/>
              </a:spcBef>
              <a:spcAft>
                <a:spcPts val="0"/>
              </a:spcAft>
              <a:buClr>
                <a:srgbClr val="262626"/>
              </a:buClr>
              <a:buSzPts val="1400"/>
              <a:buFont typeface="Arial"/>
              <a:buChar char="•"/>
            </a:pPr>
            <a:r>
              <a:rPr lang="en-US"/>
              <a:t>Trường hợp đặc biệt là khi chỉ có một phân vùng duy nhất</a:t>
            </a:r>
            <a:endParaRPr/>
          </a:p>
          <a:p>
            <a:pPr indent="-182563" lvl="1" marL="360363" rtl="0" algn="l">
              <a:lnSpc>
                <a:spcPct val="138461"/>
              </a:lnSpc>
              <a:spcBef>
                <a:spcPts val="500"/>
              </a:spcBef>
              <a:spcAft>
                <a:spcPts val="0"/>
              </a:spcAft>
              <a:buClr>
                <a:srgbClr val="262626"/>
              </a:buClr>
              <a:buSzPts val="1040"/>
              <a:buChar char="•"/>
            </a:pPr>
            <a:r>
              <a:rPr lang="en-US"/>
              <a:t>Thứ tự các tin nhắn cho toàn bộ Chủ đề hiện được giữ nguyên</a:t>
            </a:r>
            <a:endParaRPr/>
          </a:p>
          <a:p>
            <a:pPr indent="0" lvl="0" marL="0" rtl="0" algn="l">
              <a:lnSpc>
                <a:spcPct val="128571"/>
              </a:lnSpc>
              <a:spcBef>
                <a:spcPts val="1000"/>
              </a:spcBef>
              <a:spcAft>
                <a:spcPts val="0"/>
              </a:spcAft>
              <a:buClr>
                <a:srgbClr val="262626"/>
              </a:buClr>
              <a:buSzPts val="1400"/>
              <a:buNone/>
            </a:pPr>
            <a:r>
              <a:t/>
            </a:r>
            <a:endParaRPr/>
          </a:p>
        </p:txBody>
      </p:sp>
      <p:pic>
        <p:nvPicPr>
          <p:cNvPr id="4683" name="Google Shape;4683;p187"/>
          <p:cNvPicPr preferRelativeResize="0"/>
          <p:nvPr/>
        </p:nvPicPr>
        <p:blipFill rotWithShape="1">
          <a:blip r:embed="rId3">
            <a:alphaModFix/>
          </a:blip>
          <a:srcRect b="0" l="0" r="0" t="0"/>
          <a:stretch/>
        </p:blipFill>
        <p:spPr>
          <a:xfrm>
            <a:off x="703690" y="3610731"/>
            <a:ext cx="3548038" cy="1735573"/>
          </a:xfrm>
          <a:prstGeom prst="rect">
            <a:avLst/>
          </a:prstGeom>
          <a:noFill/>
          <a:ln>
            <a:noFill/>
          </a:ln>
        </p:spPr>
      </p:pic>
      <p:pic>
        <p:nvPicPr>
          <p:cNvPr id="4684" name="Google Shape;4684;p187"/>
          <p:cNvPicPr preferRelativeResize="0"/>
          <p:nvPr/>
        </p:nvPicPr>
        <p:blipFill rotWithShape="1">
          <a:blip r:embed="rId4">
            <a:alphaModFix/>
          </a:blip>
          <a:srcRect b="0" l="0" r="0" t="0"/>
          <a:stretch/>
        </p:blipFill>
        <p:spPr>
          <a:xfrm>
            <a:off x="5366085" y="2226568"/>
            <a:ext cx="4271210" cy="3895475"/>
          </a:xfrm>
          <a:prstGeom prst="rect">
            <a:avLst/>
          </a:prstGeom>
          <a:noFill/>
          <a:ln>
            <a:noFill/>
          </a:ln>
        </p:spPr>
      </p:pic>
      <p:sp>
        <p:nvSpPr>
          <p:cNvPr id="4685" name="Google Shape;4685;p187"/>
          <p:cNvSpPr/>
          <p:nvPr/>
        </p:nvSpPr>
        <p:spPr>
          <a:xfrm rot="10800000">
            <a:off x="6781381" y="5887561"/>
            <a:ext cx="69183" cy="172697"/>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86" name="Google Shape;4686;p187"/>
          <p:cNvSpPr txBox="1"/>
          <p:nvPr/>
        </p:nvSpPr>
        <p:spPr>
          <a:xfrm>
            <a:off x="6815973" y="5845044"/>
            <a:ext cx="55496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:Bù lại</a:t>
            </a:r>
            <a:endParaRPr sz="1200">
              <a:solidFill>
                <a:schemeClr val="dk1"/>
              </a:solidFill>
              <a:latin typeface="Arial"/>
              <a:ea typeface="Arial"/>
              <a:cs typeface="Arial"/>
              <a:sym typeface="Arial"/>
            </a:endParaRPr>
          </a:p>
        </p:txBody>
      </p:sp>
      <p:sp>
        <p:nvSpPr>
          <p:cNvPr id="4687" name="Google Shape;4687;p187"/>
          <p:cNvSpPr txBox="1"/>
          <p:nvPr/>
        </p:nvSpPr>
        <p:spPr>
          <a:xfrm>
            <a:off x="583371" y="3610728"/>
            <a:ext cx="980732" cy="261610"/>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Nhà sản xuất</a:t>
            </a:r>
            <a:endParaRPr sz="1100">
              <a:solidFill>
                <a:schemeClr val="lt1"/>
              </a:solidFill>
              <a:latin typeface="Arial"/>
              <a:ea typeface="Arial"/>
              <a:cs typeface="Arial"/>
              <a:sym typeface="Arial"/>
            </a:endParaRPr>
          </a:p>
        </p:txBody>
      </p:sp>
      <p:sp>
        <p:nvSpPr>
          <p:cNvPr id="4688" name="Google Shape;4688;p187"/>
          <p:cNvSpPr txBox="1"/>
          <p:nvPr/>
        </p:nvSpPr>
        <p:spPr>
          <a:xfrm>
            <a:off x="5482222" y="2487000"/>
            <a:ext cx="980732" cy="261610"/>
          </a:xfrm>
          <a:prstGeom prst="rect">
            <a:avLst/>
          </a:prstGeom>
          <a:solidFill>
            <a:srgbClr val="2E75B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Nhà sản xuất</a:t>
            </a:r>
            <a:endParaRPr sz="1100">
              <a:solidFill>
                <a:schemeClr val="lt1"/>
              </a:solidFill>
              <a:latin typeface="Arial"/>
              <a:ea typeface="Arial"/>
              <a:cs typeface="Arial"/>
              <a:sym typeface="Arial"/>
            </a:endParaRPr>
          </a:p>
        </p:txBody>
      </p:sp>
      <p:sp>
        <p:nvSpPr>
          <p:cNvPr id="4689" name="Google Shape;4689;p187"/>
          <p:cNvSpPr txBox="1"/>
          <p:nvPr/>
        </p:nvSpPr>
        <p:spPr>
          <a:xfrm>
            <a:off x="5482222" y="3034117"/>
            <a:ext cx="861678"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1F45BC"/>
                </a:solidFill>
                <a:latin typeface="Arial"/>
                <a:ea typeface="Arial"/>
                <a:cs typeface="Arial"/>
                <a:sym typeface="Arial"/>
              </a:rPr>
              <a:t>Phân vùng 1</a:t>
            </a:r>
            <a:endParaRPr/>
          </a:p>
        </p:txBody>
      </p:sp>
      <p:sp>
        <p:nvSpPr>
          <p:cNvPr id="4690" name="Google Shape;4690;p187"/>
          <p:cNvSpPr txBox="1"/>
          <p:nvPr/>
        </p:nvSpPr>
        <p:spPr>
          <a:xfrm>
            <a:off x="1133264" y="4191505"/>
            <a:ext cx="861678"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1F45BC"/>
                </a:solidFill>
                <a:latin typeface="Arial"/>
                <a:ea typeface="Arial"/>
                <a:cs typeface="Arial"/>
                <a:sym typeface="Arial"/>
              </a:rPr>
              <a:t>Phân vùng 1</a:t>
            </a:r>
            <a:endParaRPr/>
          </a:p>
        </p:txBody>
      </p:sp>
      <p:sp>
        <p:nvSpPr>
          <p:cNvPr id="4691" name="Google Shape;4691;p187"/>
          <p:cNvSpPr txBox="1"/>
          <p:nvPr/>
        </p:nvSpPr>
        <p:spPr>
          <a:xfrm>
            <a:off x="953706" y="5047788"/>
            <a:ext cx="935251"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1F45BC"/>
                </a:solidFill>
                <a:latin typeface="Arial"/>
                <a:ea typeface="Arial"/>
                <a:cs typeface="Arial"/>
                <a:sym typeface="Arial"/>
              </a:rPr>
              <a:t>Phân vùng 1EA</a:t>
            </a:r>
            <a:endParaRPr/>
          </a:p>
        </p:txBody>
      </p:sp>
      <p:sp>
        <p:nvSpPr>
          <p:cNvPr id="4692" name="Google Shape;4692;p187"/>
          <p:cNvSpPr txBox="1"/>
          <p:nvPr/>
        </p:nvSpPr>
        <p:spPr>
          <a:xfrm>
            <a:off x="5434094" y="3617441"/>
            <a:ext cx="861678" cy="20005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1F45BC"/>
                </a:solidFill>
                <a:latin typeface="Arial"/>
                <a:ea typeface="Arial"/>
                <a:cs typeface="Arial"/>
                <a:sym typeface="Arial"/>
              </a:rPr>
              <a:t>Phân vùng 2</a:t>
            </a:r>
            <a:endParaRPr/>
          </a:p>
        </p:txBody>
      </p:sp>
      <p:sp>
        <p:nvSpPr>
          <p:cNvPr id="4693" name="Google Shape;4693;p187"/>
          <p:cNvSpPr txBox="1"/>
          <p:nvPr/>
        </p:nvSpPr>
        <p:spPr>
          <a:xfrm>
            <a:off x="5446126" y="4282857"/>
            <a:ext cx="726073" cy="20005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1F45BC"/>
                </a:solidFill>
                <a:latin typeface="Arial"/>
                <a:ea typeface="Arial"/>
                <a:cs typeface="Arial"/>
                <a:sym typeface="Arial"/>
              </a:rPr>
              <a:t>Phân vùng 3</a:t>
            </a:r>
            <a:endParaRPr/>
          </a:p>
        </p:txBody>
      </p:sp>
      <p:sp>
        <p:nvSpPr>
          <p:cNvPr id="4694" name="Google Shape;4694;p187"/>
          <p:cNvSpPr txBox="1"/>
          <p:nvPr/>
        </p:nvSpPr>
        <p:spPr>
          <a:xfrm>
            <a:off x="5482222" y="4963149"/>
            <a:ext cx="726073" cy="20005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1F45BC"/>
                </a:solidFill>
                <a:latin typeface="Arial"/>
                <a:ea typeface="Arial"/>
                <a:cs typeface="Arial"/>
                <a:sym typeface="Arial"/>
              </a:rPr>
              <a:t>Phân vùng 4</a:t>
            </a:r>
            <a:endParaRPr/>
          </a:p>
        </p:txBody>
      </p:sp>
      <p:sp>
        <p:nvSpPr>
          <p:cNvPr id="4695" name="Google Shape;4695;p187"/>
          <p:cNvSpPr txBox="1"/>
          <p:nvPr/>
        </p:nvSpPr>
        <p:spPr>
          <a:xfrm>
            <a:off x="5522935" y="5843105"/>
            <a:ext cx="11361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1F45BC"/>
                </a:solidFill>
                <a:latin typeface="Arial"/>
                <a:ea typeface="Arial"/>
                <a:cs typeface="Arial"/>
                <a:sym typeface="Arial"/>
              </a:rPr>
              <a:t>Phân vùng 4A</a:t>
            </a:r>
            <a:endParaRPr/>
          </a:p>
        </p:txBody>
      </p:sp>
      <p:sp>
        <p:nvSpPr>
          <p:cNvPr id="4696" name="Google Shape;4696;p187"/>
          <p:cNvSpPr txBox="1"/>
          <p:nvPr/>
        </p:nvSpPr>
        <p:spPr>
          <a:xfrm>
            <a:off x="3109299" y="4191505"/>
            <a:ext cx="101753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900">
                <a:solidFill>
                  <a:srgbClr val="1F45BC"/>
                </a:solidFill>
                <a:latin typeface="Arial"/>
                <a:ea typeface="Arial"/>
                <a:cs typeface="Arial"/>
                <a:sym typeface="Arial"/>
              </a:rPr>
              <a:t>Người tiêu dùng</a:t>
            </a:r>
            <a:endParaRPr b="1" sz="900">
              <a:solidFill>
                <a:srgbClr val="1F45BC"/>
              </a:solidFill>
              <a:latin typeface="Arial"/>
              <a:ea typeface="Arial"/>
              <a:cs typeface="Arial"/>
              <a:sym typeface="Arial"/>
            </a:endParaRPr>
          </a:p>
        </p:txBody>
      </p:sp>
      <p:sp>
        <p:nvSpPr>
          <p:cNvPr id="4697" name="Google Shape;4697;p187"/>
          <p:cNvSpPr txBox="1"/>
          <p:nvPr/>
        </p:nvSpPr>
        <p:spPr>
          <a:xfrm>
            <a:off x="7833699" y="3943473"/>
            <a:ext cx="1017533"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900">
                <a:solidFill>
                  <a:srgbClr val="1F45BC"/>
                </a:solidFill>
                <a:latin typeface="Arial"/>
                <a:ea typeface="Arial"/>
                <a:cs typeface="Arial"/>
                <a:sym typeface="Arial"/>
              </a:rPr>
              <a:t>Người tiêu dùng</a:t>
            </a:r>
            <a:endParaRPr b="1" sz="900">
              <a:solidFill>
                <a:srgbClr val="1F45BC"/>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2" name="Shape 4702"/>
        <p:cNvGrpSpPr/>
        <p:nvPr/>
      </p:nvGrpSpPr>
      <p:grpSpPr>
        <a:xfrm>
          <a:off x="0" y="0"/>
          <a:ext cx="0" cy="0"/>
          <a:chOff x="0" y="0"/>
          <a:chExt cx="0" cy="0"/>
        </a:xfrm>
      </p:grpSpPr>
      <p:sp>
        <p:nvSpPr>
          <p:cNvPr id="4703" name="Google Shape;4703;p18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704" name="Google Shape;4704;p18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Nhân rộng chủ đề (1/2)</a:t>
            </a:r>
            <a:endParaRPr/>
          </a:p>
        </p:txBody>
      </p:sp>
      <p:sp>
        <p:nvSpPr>
          <p:cNvPr id="4705" name="Google Shape;4705;p18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706" name="Google Shape;4706;p18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chủ đề có thể và nên được nhân rộng.</a:t>
            </a:r>
            <a:endParaRPr/>
          </a:p>
          <a:p>
            <a:pPr indent="-177800" lvl="0" marL="177800" rtl="0" algn="l">
              <a:lnSpc>
                <a:spcPct val="128571"/>
              </a:lnSpc>
              <a:spcBef>
                <a:spcPts val="1000"/>
              </a:spcBef>
              <a:spcAft>
                <a:spcPts val="0"/>
              </a:spcAft>
              <a:buClr>
                <a:srgbClr val="262626"/>
              </a:buClr>
              <a:buSzPts val="1400"/>
              <a:buFont typeface="Arial"/>
              <a:buChar char="•"/>
            </a:pPr>
            <a:r>
              <a:rPr lang="en-US"/>
              <a:t>Đơn vị sao chép là phân vùng</a:t>
            </a:r>
            <a:endParaRPr/>
          </a:p>
          <a:p>
            <a:pPr indent="-177800" lvl="0" marL="177800" rtl="0" algn="l">
              <a:lnSpc>
                <a:spcPct val="128571"/>
              </a:lnSpc>
              <a:spcBef>
                <a:spcPts val="1000"/>
              </a:spcBef>
              <a:spcAft>
                <a:spcPts val="0"/>
              </a:spcAft>
              <a:buClr>
                <a:srgbClr val="262626"/>
              </a:buClr>
              <a:buSzPts val="1400"/>
              <a:buFont typeface="Arial"/>
              <a:buChar char="•"/>
            </a:pPr>
            <a:r>
              <a:rPr lang="en-US"/>
              <a:t>Mỗi phân vùng trong một chủ đề có 1 nhà lãnh đạo và 0 hoặc nhiều bản sao</a:t>
            </a:r>
            <a:endParaRPr/>
          </a:p>
          <a:p>
            <a:pPr indent="-177800" lvl="0" marL="177800" rtl="0" algn="l">
              <a:lnSpc>
                <a:spcPct val="128571"/>
              </a:lnSpc>
              <a:spcBef>
                <a:spcPts val="1000"/>
              </a:spcBef>
              <a:spcAft>
                <a:spcPts val="0"/>
              </a:spcAft>
              <a:buClr>
                <a:srgbClr val="262626"/>
              </a:buClr>
              <a:buSzPts val="1400"/>
              <a:buFont typeface="Arial"/>
              <a:buChar char="•"/>
            </a:pPr>
            <a:r>
              <a:rPr lang="en-US"/>
              <a:t>Một bản sao (người theo dõi) được coi là "không đồng bộ" nếu</a:t>
            </a:r>
            <a:endParaRPr/>
          </a:p>
          <a:p>
            <a:pPr indent="-182563" lvl="1" marL="360363" rtl="0" algn="l">
              <a:lnSpc>
                <a:spcPct val="138461"/>
              </a:lnSpc>
              <a:spcBef>
                <a:spcPts val="300"/>
              </a:spcBef>
              <a:spcAft>
                <a:spcPts val="0"/>
              </a:spcAft>
              <a:buClr>
                <a:srgbClr val="262626"/>
              </a:buClr>
              <a:buSzPts val="1040"/>
              <a:buChar char="•"/>
            </a:pPr>
            <a:r>
              <a:rPr lang="en-US"/>
              <a:t>Bản sao có thể giao tiếp với Zookeeper</a:t>
            </a:r>
            <a:endParaRPr/>
          </a:p>
          <a:p>
            <a:pPr indent="-182563" lvl="1" marL="360363" rtl="0" algn="l">
              <a:lnSpc>
                <a:spcPct val="138461"/>
              </a:lnSpc>
              <a:spcBef>
                <a:spcPts val="300"/>
              </a:spcBef>
              <a:spcAft>
                <a:spcPts val="0"/>
              </a:spcAft>
              <a:buClr>
                <a:srgbClr val="262626"/>
              </a:buClr>
              <a:buSzPts val="1040"/>
              <a:buChar char="•"/>
            </a:pPr>
            <a:r>
              <a:rPr lang="en-US"/>
              <a:t>Bản sao không “quá xa” so với người dẫn đầu (có thể định cấu hình)</a:t>
            </a:r>
            <a:endParaRPr/>
          </a:p>
        </p:txBody>
      </p:sp>
      <p:grpSp>
        <p:nvGrpSpPr>
          <p:cNvPr id="4707" name="Google Shape;4707;p188"/>
          <p:cNvGrpSpPr/>
          <p:nvPr/>
        </p:nvGrpSpPr>
        <p:grpSpPr>
          <a:xfrm>
            <a:off x="1951076" y="4469200"/>
            <a:ext cx="5737960" cy="1628873"/>
            <a:chOff x="1951076" y="4833882"/>
            <a:chExt cx="5737960" cy="1628873"/>
          </a:xfrm>
        </p:grpSpPr>
        <p:grpSp>
          <p:nvGrpSpPr>
            <p:cNvPr id="4708" name="Google Shape;4708;p188"/>
            <p:cNvGrpSpPr/>
            <p:nvPr/>
          </p:nvGrpSpPr>
          <p:grpSpPr>
            <a:xfrm>
              <a:off x="1951076" y="5015497"/>
              <a:ext cx="995785" cy="929525"/>
              <a:chOff x="825182" y="5034547"/>
              <a:chExt cx="995785" cy="929525"/>
            </a:xfrm>
          </p:grpSpPr>
          <p:sp>
            <p:nvSpPr>
              <p:cNvPr id="4709" name="Google Shape;4709;p188"/>
              <p:cNvSpPr/>
              <p:nvPr/>
            </p:nvSpPr>
            <p:spPr>
              <a:xfrm>
                <a:off x="883241" y="5034547"/>
                <a:ext cx="929525" cy="929525"/>
              </a:xfrm>
              <a:prstGeom prst="ellipse">
                <a:avLst/>
              </a:prstGeom>
              <a:solidFill>
                <a:srgbClr val="0043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Arial"/>
                  <a:buNone/>
                </a:pPr>
                <a:r>
                  <a:t/>
                </a:r>
                <a:endParaRPr b="0" i="0" sz="900" u="none" cap="none" strike="noStrike">
                  <a:solidFill>
                    <a:srgbClr val="0043B2"/>
                  </a:solidFill>
                  <a:latin typeface="Arial"/>
                  <a:ea typeface="Arial"/>
                  <a:cs typeface="Arial"/>
                  <a:sym typeface="Arial"/>
                </a:endParaRPr>
              </a:p>
            </p:txBody>
          </p:sp>
          <p:sp>
            <p:nvSpPr>
              <p:cNvPr id="4710" name="Google Shape;4710;p188"/>
              <p:cNvSpPr/>
              <p:nvPr/>
            </p:nvSpPr>
            <p:spPr>
              <a:xfrm>
                <a:off x="825182" y="5216068"/>
                <a:ext cx="99578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Nhà</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 sản xuất</a:t>
                </a:r>
                <a:endParaRPr b="0" i="0" sz="1600" u="none" cap="none" strike="noStrike">
                  <a:solidFill>
                    <a:srgbClr val="FFFFFF"/>
                  </a:solidFill>
                  <a:latin typeface="Arial"/>
                  <a:ea typeface="Arial"/>
                  <a:cs typeface="Arial"/>
                  <a:sym typeface="Arial"/>
                </a:endParaRPr>
              </a:p>
            </p:txBody>
          </p:sp>
        </p:grpSp>
        <p:sp>
          <p:nvSpPr>
            <p:cNvPr id="4711" name="Google Shape;4711;p188"/>
            <p:cNvSpPr/>
            <p:nvPr/>
          </p:nvSpPr>
          <p:spPr>
            <a:xfrm>
              <a:off x="3911563" y="4833882"/>
              <a:ext cx="866968" cy="1130190"/>
            </a:xfrm>
            <a:prstGeom prst="cube">
              <a:avLst>
                <a:gd fmla="val 18408"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Lãnh đạo</a:t>
              </a:r>
              <a:endParaRPr b="0" i="0" sz="1200" u="none" cap="none" strike="noStrike">
                <a:solidFill>
                  <a:srgbClr val="0043B2"/>
                </a:solidFill>
                <a:latin typeface="Arial"/>
                <a:ea typeface="Arial"/>
                <a:cs typeface="Arial"/>
                <a:sym typeface="Arial"/>
              </a:endParaRPr>
            </a:p>
          </p:txBody>
        </p:sp>
        <p:sp>
          <p:nvSpPr>
            <p:cNvPr id="4712" name="Google Shape;4712;p188"/>
            <p:cNvSpPr/>
            <p:nvPr/>
          </p:nvSpPr>
          <p:spPr>
            <a:xfrm>
              <a:off x="5901294" y="4833882"/>
              <a:ext cx="866968" cy="1130190"/>
            </a:xfrm>
            <a:prstGeom prst="cube">
              <a:avLst>
                <a:gd fmla="val 18408"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Người theo dõi</a:t>
              </a:r>
              <a:endParaRPr b="0" i="0" sz="1100" u="none" cap="none" strike="noStrike">
                <a:solidFill>
                  <a:srgbClr val="0043B2"/>
                </a:solidFill>
                <a:latin typeface="Arial"/>
                <a:ea typeface="Arial"/>
                <a:cs typeface="Arial"/>
                <a:sym typeface="Arial"/>
              </a:endParaRPr>
            </a:p>
          </p:txBody>
        </p:sp>
        <p:sp>
          <p:nvSpPr>
            <p:cNvPr id="4713" name="Google Shape;4713;p188"/>
            <p:cNvSpPr/>
            <p:nvPr/>
          </p:nvSpPr>
          <p:spPr>
            <a:xfrm>
              <a:off x="6822068" y="4833882"/>
              <a:ext cx="866968" cy="1130190"/>
            </a:xfrm>
            <a:prstGeom prst="cube">
              <a:avLst>
                <a:gd fmla="val 18408"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Người theo dõi</a:t>
              </a:r>
              <a:endParaRPr sz="1100">
                <a:solidFill>
                  <a:srgbClr val="0043B2"/>
                </a:solidFill>
                <a:latin typeface="Arial"/>
                <a:ea typeface="Arial"/>
                <a:cs typeface="Arial"/>
                <a:sym typeface="Arial"/>
              </a:endParaRPr>
            </a:p>
          </p:txBody>
        </p:sp>
        <p:cxnSp>
          <p:nvCxnSpPr>
            <p:cNvPr id="4714" name="Google Shape;4714;p188"/>
            <p:cNvCxnSpPr/>
            <p:nvPr/>
          </p:nvCxnSpPr>
          <p:spPr>
            <a:xfrm>
              <a:off x="3022600" y="5489406"/>
              <a:ext cx="793750" cy="0"/>
            </a:xfrm>
            <a:prstGeom prst="straightConnector1">
              <a:avLst/>
            </a:prstGeom>
            <a:noFill/>
            <a:ln cap="flat" cmpd="sng" w="19050">
              <a:solidFill>
                <a:srgbClr val="0043B2"/>
              </a:solidFill>
              <a:prstDash val="solid"/>
              <a:miter lim="800000"/>
              <a:headEnd len="sm" w="sm" type="none"/>
              <a:tailEnd len="med" w="med" type="triangle"/>
            </a:ln>
          </p:spPr>
        </p:cxnSp>
        <p:cxnSp>
          <p:nvCxnSpPr>
            <p:cNvPr id="4715" name="Google Shape;4715;p188"/>
            <p:cNvCxnSpPr/>
            <p:nvPr/>
          </p:nvCxnSpPr>
          <p:spPr>
            <a:xfrm>
              <a:off x="4847875" y="5480259"/>
              <a:ext cx="975075" cy="0"/>
            </a:xfrm>
            <a:prstGeom prst="straightConnector1">
              <a:avLst/>
            </a:prstGeom>
            <a:noFill/>
            <a:ln cap="flat" cmpd="sng" w="19050">
              <a:solidFill>
                <a:srgbClr val="0043B2"/>
              </a:solidFill>
              <a:prstDash val="solid"/>
              <a:miter lim="800000"/>
              <a:headEnd len="sm" w="sm" type="none"/>
              <a:tailEnd len="med" w="med" type="triangle"/>
            </a:ln>
          </p:spPr>
        </p:cxnSp>
        <p:cxnSp>
          <p:nvCxnSpPr>
            <p:cNvPr id="4716" name="Google Shape;4716;p188"/>
            <p:cNvCxnSpPr>
              <a:stCxn id="4711" idx="3"/>
              <a:endCxn id="4713" idx="3"/>
            </p:cNvCxnSpPr>
            <p:nvPr/>
          </p:nvCxnSpPr>
          <p:spPr>
            <a:xfrm flipH="1" rot="-5400000">
              <a:off x="5720251" y="4509072"/>
              <a:ext cx="600" cy="2910600"/>
            </a:xfrm>
            <a:prstGeom prst="bentConnector3">
              <a:avLst>
                <a:gd fmla="val 4671512" name="adj1"/>
              </a:avLst>
            </a:prstGeom>
            <a:noFill/>
            <a:ln cap="flat" cmpd="sng" w="19050">
              <a:solidFill>
                <a:srgbClr val="0043B2"/>
              </a:solidFill>
              <a:prstDash val="solid"/>
              <a:miter lim="800000"/>
              <a:headEnd len="sm" w="sm" type="none"/>
              <a:tailEnd len="med" w="med" type="triangle"/>
            </a:ln>
          </p:spPr>
        </p:cxnSp>
        <p:sp>
          <p:nvSpPr>
            <p:cNvPr id="4717" name="Google Shape;4717;p188"/>
            <p:cNvSpPr/>
            <p:nvPr/>
          </p:nvSpPr>
          <p:spPr>
            <a:xfrm>
              <a:off x="2967088" y="5159742"/>
              <a:ext cx="86754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Nhắn tin</a:t>
              </a:r>
              <a:endParaRPr b="0" i="0" sz="1400" u="none" cap="none" strike="noStrike">
                <a:solidFill>
                  <a:srgbClr val="0043B2"/>
                </a:solidFill>
                <a:latin typeface="Arial"/>
                <a:ea typeface="Arial"/>
                <a:cs typeface="Arial"/>
                <a:sym typeface="Arial"/>
              </a:endParaRPr>
            </a:p>
          </p:txBody>
        </p:sp>
        <p:sp>
          <p:nvSpPr>
            <p:cNvPr id="4718" name="Google Shape;4718;p188"/>
            <p:cNvSpPr/>
            <p:nvPr/>
          </p:nvSpPr>
          <p:spPr>
            <a:xfrm>
              <a:off x="4832464" y="5150595"/>
              <a:ext cx="10198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Nhân</a:t>
              </a:r>
              <a:r>
                <a:rPr b="0" i="0" lang="en-US" sz="1400" u="none" cap="none" strike="noStrike">
                  <a:solidFill>
                    <a:srgbClr val="0043B2"/>
                  </a:solidFill>
                  <a:latin typeface="Arial"/>
                  <a:ea typeface="Arial"/>
                  <a:cs typeface="Arial"/>
                  <a:sym typeface="Arial"/>
                </a:rPr>
                <a:t> rộng</a:t>
              </a:r>
              <a:endParaRPr b="0" i="0" sz="1400" u="none" cap="none" strike="noStrike">
                <a:solidFill>
                  <a:srgbClr val="0043B2"/>
                </a:solidFill>
                <a:latin typeface="Arial"/>
                <a:ea typeface="Arial"/>
                <a:cs typeface="Arial"/>
                <a:sym typeface="Arial"/>
              </a:endParaRPr>
            </a:p>
          </p:txBody>
        </p:sp>
        <p:sp>
          <p:nvSpPr>
            <p:cNvPr id="4719" name="Google Shape;4719;p188"/>
            <p:cNvSpPr/>
            <p:nvPr/>
          </p:nvSpPr>
          <p:spPr>
            <a:xfrm>
              <a:off x="5398102" y="6154978"/>
              <a:ext cx="10198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Nhân</a:t>
              </a:r>
              <a:r>
                <a:rPr b="0" i="0" lang="en-US" sz="1400" u="none" cap="none" strike="noStrike">
                  <a:solidFill>
                    <a:srgbClr val="0043B2"/>
                  </a:solidFill>
                  <a:latin typeface="Arial"/>
                  <a:ea typeface="Arial"/>
                  <a:cs typeface="Arial"/>
                  <a:sym typeface="Arial"/>
                </a:rPr>
                <a:t> rộng</a:t>
              </a:r>
              <a:endParaRPr b="0" i="0" sz="1400" u="none" cap="none" strike="noStrike">
                <a:solidFill>
                  <a:srgbClr val="0043B2"/>
                </a:solidFill>
                <a:latin typeface="Arial"/>
                <a:ea typeface="Arial"/>
                <a:cs typeface="Arial"/>
                <a:sym typeface="Arial"/>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4" name="Shape 4724"/>
        <p:cNvGrpSpPr/>
        <p:nvPr/>
      </p:nvGrpSpPr>
      <p:grpSpPr>
        <a:xfrm>
          <a:off x="0" y="0"/>
          <a:ext cx="0" cy="0"/>
          <a:chOff x="0" y="0"/>
          <a:chExt cx="0" cy="0"/>
        </a:xfrm>
      </p:grpSpPr>
      <p:sp>
        <p:nvSpPr>
          <p:cNvPr id="4725" name="Google Shape;4725;p18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726" name="Google Shape;4726;p18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Nhân rộng chủ đề (2/2)</a:t>
            </a:r>
            <a:endParaRPr/>
          </a:p>
        </p:txBody>
      </p:sp>
      <p:sp>
        <p:nvSpPr>
          <p:cNvPr id="4727" name="Google Shape;4727;p18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728" name="Google Shape;4728;p18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ISR(In-Sync Replicas)</a:t>
            </a:r>
            <a:endParaRPr/>
          </a:p>
          <a:p>
            <a:pPr indent="-182563" lvl="1" marL="360363" rtl="0" algn="l">
              <a:lnSpc>
                <a:spcPct val="138461"/>
              </a:lnSpc>
              <a:spcBef>
                <a:spcPts val="500"/>
              </a:spcBef>
              <a:spcAft>
                <a:spcPts val="0"/>
              </a:spcAft>
              <a:buClr>
                <a:srgbClr val="262626"/>
              </a:buClr>
              <a:buSzPts val="1040"/>
              <a:buChar char="•"/>
            </a:pPr>
            <a:r>
              <a:rPr lang="en-US"/>
              <a:t>Nhóm các bản sao không đồng bộ cho một phân vùng</a:t>
            </a:r>
            <a:endParaRPr/>
          </a:p>
          <a:p>
            <a:pPr indent="-177800" lvl="0" marL="177800" rtl="0" algn="l">
              <a:lnSpc>
                <a:spcPct val="128571"/>
              </a:lnSpc>
              <a:spcBef>
                <a:spcPts val="1000"/>
              </a:spcBef>
              <a:spcAft>
                <a:spcPts val="0"/>
              </a:spcAft>
              <a:buClr>
                <a:srgbClr val="262626"/>
              </a:buClr>
              <a:buSzPts val="1400"/>
              <a:buFont typeface="Arial"/>
              <a:buChar char="•"/>
            </a:pPr>
            <a:r>
              <a:rPr lang="en-US"/>
              <a:t>Hệ số sao chép không thể hạ xuống</a:t>
            </a:r>
            <a:endParaRPr/>
          </a:p>
        </p:txBody>
      </p:sp>
      <p:grpSp>
        <p:nvGrpSpPr>
          <p:cNvPr id="4729" name="Google Shape;4729;p189"/>
          <p:cNvGrpSpPr/>
          <p:nvPr/>
        </p:nvGrpSpPr>
        <p:grpSpPr>
          <a:xfrm>
            <a:off x="3123834" y="2856461"/>
            <a:ext cx="6214979" cy="3436187"/>
            <a:chOff x="1855483" y="2856461"/>
            <a:chExt cx="6214979" cy="3436187"/>
          </a:xfrm>
        </p:grpSpPr>
        <p:sp>
          <p:nvSpPr>
            <p:cNvPr id="4730" name="Google Shape;4730;p189"/>
            <p:cNvSpPr/>
            <p:nvPr/>
          </p:nvSpPr>
          <p:spPr>
            <a:xfrm>
              <a:off x="1855483" y="3302172"/>
              <a:ext cx="5736668" cy="2990476"/>
            </a:xfrm>
            <a:prstGeom prst="roundRect">
              <a:avLst>
                <a:gd fmla="val 2263"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a:p>
              <a:pPr indent="0" lvl="0" marL="0" marR="0" rtl="0" algn="ctr">
                <a:spcBef>
                  <a:spcPts val="0"/>
                </a:spcBef>
                <a:spcAft>
                  <a:spcPts val="0"/>
                </a:spcAft>
                <a:buNone/>
              </a:pPr>
              <a:r>
                <a:t/>
              </a:r>
              <a:endParaRPr sz="1800">
                <a:solidFill>
                  <a:srgbClr val="FFFFFF"/>
                </a:solidFill>
                <a:latin typeface="Arial"/>
                <a:ea typeface="Arial"/>
                <a:cs typeface="Arial"/>
                <a:sym typeface="Arial"/>
              </a:endParaRPr>
            </a:p>
            <a:p>
              <a:pPr indent="0" lvl="0" marL="0" marR="0" rtl="0" algn="ctr">
                <a:spcBef>
                  <a:spcPts val="0"/>
                </a:spcBef>
                <a:spcAft>
                  <a:spcPts val="0"/>
                </a:spcAft>
                <a:buNone/>
              </a:pPr>
              <a:r>
                <a:t/>
              </a:r>
              <a:endParaRPr sz="1800">
                <a:solidFill>
                  <a:srgbClr val="FFFFFF"/>
                </a:solidFill>
                <a:latin typeface="Arial"/>
                <a:ea typeface="Arial"/>
                <a:cs typeface="Arial"/>
                <a:sym typeface="Arial"/>
              </a:endParaRPr>
            </a:p>
            <a:p>
              <a:pPr indent="0" lvl="0" marL="0" marR="0" rtl="0" algn="ctr">
                <a:spcBef>
                  <a:spcPts val="0"/>
                </a:spcBef>
                <a:spcAft>
                  <a:spcPts val="0"/>
                </a:spcAft>
                <a:buNone/>
              </a:pPr>
              <a:r>
                <a:t/>
              </a:r>
              <a:endParaRPr sz="1800">
                <a:solidFill>
                  <a:srgbClr val="FFFFFF"/>
                </a:solidFill>
                <a:latin typeface="Arial"/>
                <a:ea typeface="Arial"/>
                <a:cs typeface="Arial"/>
                <a:sym typeface="Arial"/>
              </a:endParaRPr>
            </a:p>
            <a:p>
              <a:pPr indent="0" lvl="0" marL="0" marR="0" rtl="0" algn="ctr">
                <a:spcBef>
                  <a:spcPts val="0"/>
                </a:spcBef>
                <a:spcAft>
                  <a:spcPts val="0"/>
                </a:spcAft>
                <a:buNone/>
              </a:pPr>
              <a:r>
                <a:t/>
              </a:r>
              <a:endParaRPr sz="1800">
                <a:solidFill>
                  <a:srgbClr val="FFFFFF"/>
                </a:solidFill>
                <a:latin typeface="Arial"/>
                <a:ea typeface="Arial"/>
                <a:cs typeface="Arial"/>
                <a:sym typeface="Arial"/>
              </a:endParaRPr>
            </a:p>
            <a:p>
              <a:pPr indent="0" lvl="0" marL="0" marR="0" rtl="0" algn="ctr">
                <a:spcBef>
                  <a:spcPts val="0"/>
                </a:spcBef>
                <a:spcAft>
                  <a:spcPts val="0"/>
                </a:spcAft>
                <a:buNone/>
              </a:pPr>
              <a:r>
                <a:t/>
              </a:r>
              <a:endParaRPr sz="1800">
                <a:solidFill>
                  <a:srgbClr val="FFFFFF"/>
                </a:solidFill>
                <a:latin typeface="Arial"/>
                <a:ea typeface="Arial"/>
                <a:cs typeface="Arial"/>
                <a:sym typeface="Arial"/>
              </a:endParaRPr>
            </a:p>
            <a:p>
              <a:pPr indent="0" lvl="0" marL="0" marR="0" rtl="0" algn="ctr">
                <a:spcBef>
                  <a:spcPts val="0"/>
                </a:spcBef>
                <a:spcAft>
                  <a:spcPts val="0"/>
                </a:spcAft>
                <a:buNone/>
              </a:pPr>
              <a:r>
                <a:t/>
              </a:r>
              <a:endParaRPr sz="1800">
                <a:solidFill>
                  <a:srgbClr val="FFFFFF"/>
                </a:solidFill>
                <a:latin typeface="Arial"/>
                <a:ea typeface="Arial"/>
                <a:cs typeface="Arial"/>
                <a:sym typeface="Arial"/>
              </a:endParaRPr>
            </a:p>
            <a:p>
              <a:pPr indent="0" lvl="0" marL="0" marR="0" rtl="0" algn="ctr">
                <a:spcBef>
                  <a:spcPts val="0"/>
                </a:spcBef>
                <a:spcAft>
                  <a:spcPts val="0"/>
                </a:spcAft>
                <a:buNone/>
              </a:pPr>
              <a:r>
                <a:t/>
              </a:r>
              <a:endParaRPr sz="1800">
                <a:solidFill>
                  <a:srgbClr val="FFFFFF"/>
                </a:solidFill>
                <a:latin typeface="Arial"/>
                <a:ea typeface="Arial"/>
                <a:cs typeface="Arial"/>
                <a:sym typeface="Arial"/>
              </a:endParaRPr>
            </a:p>
            <a:p>
              <a:pPr indent="0" lvl="0" marL="0" marR="0" rtl="0" algn="ctr">
                <a:spcBef>
                  <a:spcPts val="0"/>
                </a:spcBef>
                <a:spcAft>
                  <a:spcPts val="0"/>
                </a:spcAft>
                <a:buNone/>
              </a:pPr>
              <a:r>
                <a:t/>
              </a:r>
              <a:endParaRPr sz="1800">
                <a:solidFill>
                  <a:srgbClr val="FFFFFF"/>
                </a:solidFill>
                <a:latin typeface="Arial"/>
                <a:ea typeface="Arial"/>
                <a:cs typeface="Arial"/>
                <a:sym typeface="Arial"/>
              </a:endParaRPr>
            </a:p>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4731" name="Google Shape;4731;p189"/>
            <p:cNvGrpSpPr/>
            <p:nvPr/>
          </p:nvGrpSpPr>
          <p:grpSpPr>
            <a:xfrm>
              <a:off x="3150211" y="3419996"/>
              <a:ext cx="4300657" cy="2720610"/>
              <a:chOff x="3367521" y="3429001"/>
              <a:chExt cx="4300657" cy="2720610"/>
            </a:xfrm>
          </p:grpSpPr>
          <p:grpSp>
            <p:nvGrpSpPr>
              <p:cNvPr id="4732" name="Google Shape;4732;p189"/>
              <p:cNvGrpSpPr/>
              <p:nvPr/>
            </p:nvGrpSpPr>
            <p:grpSpPr>
              <a:xfrm>
                <a:off x="3367521" y="3429001"/>
                <a:ext cx="1273310" cy="2720610"/>
                <a:chOff x="8010910" y="3432176"/>
                <a:chExt cx="1273310" cy="2720610"/>
              </a:xfrm>
            </p:grpSpPr>
            <p:sp>
              <p:nvSpPr>
                <p:cNvPr id="4733" name="Google Shape;4733;p189"/>
                <p:cNvSpPr/>
                <p:nvPr/>
              </p:nvSpPr>
              <p:spPr>
                <a:xfrm>
                  <a:off x="8010910" y="3432176"/>
                  <a:ext cx="1273310" cy="2720610"/>
                </a:xfrm>
                <a:prstGeom prst="roundRect">
                  <a:avLst>
                    <a:gd fmla="val 5927"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Broker 1</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34" name="Google Shape;4734;p189"/>
                <p:cNvSpPr/>
                <p:nvPr/>
              </p:nvSpPr>
              <p:spPr>
                <a:xfrm>
                  <a:off x="8145397" y="3899079"/>
                  <a:ext cx="1014661" cy="359257"/>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0</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người theo dõi</a:t>
                  </a:r>
                  <a:endParaRPr b="0" i="0" sz="900" u="none" cap="none" strike="noStrike">
                    <a:solidFill>
                      <a:srgbClr val="0043B2"/>
                    </a:solidFill>
                    <a:latin typeface="Arial"/>
                    <a:ea typeface="Arial"/>
                    <a:cs typeface="Arial"/>
                    <a:sym typeface="Arial"/>
                  </a:endParaRPr>
                </a:p>
              </p:txBody>
            </p:sp>
            <p:sp>
              <p:nvSpPr>
                <p:cNvPr id="4735" name="Google Shape;4735;p189"/>
                <p:cNvSpPr/>
                <p:nvPr/>
              </p:nvSpPr>
              <p:spPr>
                <a:xfrm>
                  <a:off x="8145397" y="4472645"/>
                  <a:ext cx="1014661" cy="359257"/>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Arial"/>
                      <a:ea typeface="Arial"/>
                      <a:cs typeface="Arial"/>
                      <a:sym typeface="Arial"/>
                    </a:rPr>
                    <a:t>phân vùng 1</a:t>
                  </a:r>
                  <a:endParaRPr/>
                </a:p>
                <a:p>
                  <a:pPr indent="0" lvl="0" marL="0" marR="0" rtl="0" algn="ctr">
                    <a:spcBef>
                      <a:spcPts val="0"/>
                    </a:spcBef>
                    <a:spcAft>
                      <a:spcPts val="0"/>
                    </a:spcAft>
                    <a:buNone/>
                  </a:pPr>
                  <a:r>
                    <a:rPr lang="en-US" sz="900">
                      <a:solidFill>
                        <a:srgbClr val="FFFFFF"/>
                      </a:solidFill>
                      <a:latin typeface="Arial"/>
                      <a:ea typeface="Arial"/>
                      <a:cs typeface="Arial"/>
                      <a:sym typeface="Arial"/>
                    </a:rPr>
                    <a:t>người theo dõi</a:t>
                  </a:r>
                  <a:endParaRPr b="0" i="0" sz="900" u="none" cap="none" strike="noStrike">
                    <a:solidFill>
                      <a:srgbClr val="FFFFFF"/>
                    </a:solidFill>
                    <a:latin typeface="Arial"/>
                    <a:ea typeface="Arial"/>
                    <a:cs typeface="Arial"/>
                    <a:sym typeface="Arial"/>
                  </a:endParaRPr>
                </a:p>
              </p:txBody>
            </p:sp>
            <p:sp>
              <p:nvSpPr>
                <p:cNvPr id="4736" name="Google Shape;4736;p189"/>
                <p:cNvSpPr/>
                <p:nvPr/>
              </p:nvSpPr>
              <p:spPr>
                <a:xfrm>
                  <a:off x="8145397" y="5022566"/>
                  <a:ext cx="1014661" cy="359257"/>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2</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người theo dõi</a:t>
                  </a:r>
                  <a:endParaRPr b="0" i="0" sz="900" u="none" cap="none" strike="noStrike">
                    <a:solidFill>
                      <a:srgbClr val="0043B2"/>
                    </a:solidFill>
                    <a:latin typeface="Arial"/>
                    <a:ea typeface="Arial"/>
                    <a:cs typeface="Arial"/>
                    <a:sym typeface="Arial"/>
                  </a:endParaRPr>
                </a:p>
              </p:txBody>
            </p:sp>
            <p:sp>
              <p:nvSpPr>
                <p:cNvPr id="4737" name="Google Shape;4737;p189"/>
                <p:cNvSpPr/>
                <p:nvPr/>
              </p:nvSpPr>
              <p:spPr>
                <a:xfrm>
                  <a:off x="8145397" y="5577232"/>
                  <a:ext cx="1014661" cy="359257"/>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3</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người theo dõi</a:t>
                  </a:r>
                  <a:endParaRPr b="0" i="0" sz="900" u="none" cap="none" strike="noStrike">
                    <a:solidFill>
                      <a:srgbClr val="0043B2"/>
                    </a:solidFill>
                    <a:latin typeface="Arial"/>
                    <a:ea typeface="Arial"/>
                    <a:cs typeface="Arial"/>
                    <a:sym typeface="Arial"/>
                  </a:endParaRPr>
                </a:p>
              </p:txBody>
            </p:sp>
          </p:grpSp>
          <p:grpSp>
            <p:nvGrpSpPr>
              <p:cNvPr id="4738" name="Google Shape;4738;p189"/>
              <p:cNvGrpSpPr/>
              <p:nvPr/>
            </p:nvGrpSpPr>
            <p:grpSpPr>
              <a:xfrm>
                <a:off x="4887293" y="3429001"/>
                <a:ext cx="1273310" cy="2720610"/>
                <a:chOff x="8010910" y="3432176"/>
                <a:chExt cx="1273310" cy="2720610"/>
              </a:xfrm>
            </p:grpSpPr>
            <p:sp>
              <p:nvSpPr>
                <p:cNvPr id="4739" name="Google Shape;4739;p189"/>
                <p:cNvSpPr/>
                <p:nvPr/>
              </p:nvSpPr>
              <p:spPr>
                <a:xfrm>
                  <a:off x="8010910" y="3432176"/>
                  <a:ext cx="1273310" cy="2720610"/>
                </a:xfrm>
                <a:prstGeom prst="roundRect">
                  <a:avLst>
                    <a:gd fmla="val 5927"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Broker 2</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40" name="Google Shape;4740;p189"/>
                <p:cNvSpPr/>
                <p:nvPr/>
              </p:nvSpPr>
              <p:spPr>
                <a:xfrm>
                  <a:off x="8145397" y="3899079"/>
                  <a:ext cx="1014661" cy="359257"/>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Arial"/>
                      <a:ea typeface="Arial"/>
                      <a:cs typeface="Arial"/>
                      <a:sym typeface="Arial"/>
                    </a:rPr>
                    <a:t>phân vùng 0</a:t>
                  </a:r>
                  <a:endParaRPr/>
                </a:p>
                <a:p>
                  <a:pPr indent="0" lvl="0" marL="0" marR="0" rtl="0" algn="ctr">
                    <a:spcBef>
                      <a:spcPts val="0"/>
                    </a:spcBef>
                    <a:spcAft>
                      <a:spcPts val="0"/>
                    </a:spcAft>
                    <a:buNone/>
                  </a:pPr>
                  <a:r>
                    <a:rPr lang="en-US" sz="900">
                      <a:solidFill>
                        <a:srgbClr val="FFFFFF"/>
                      </a:solidFill>
                      <a:latin typeface="Arial"/>
                      <a:ea typeface="Arial"/>
                      <a:cs typeface="Arial"/>
                      <a:sym typeface="Arial"/>
                    </a:rPr>
                    <a:t>người theo dõi</a:t>
                  </a:r>
                  <a:endParaRPr b="0" i="0" sz="900" u="none" cap="none" strike="noStrike">
                    <a:solidFill>
                      <a:srgbClr val="FFFFFF"/>
                    </a:solidFill>
                    <a:latin typeface="Arial"/>
                    <a:ea typeface="Arial"/>
                    <a:cs typeface="Arial"/>
                    <a:sym typeface="Arial"/>
                  </a:endParaRPr>
                </a:p>
              </p:txBody>
            </p:sp>
            <p:sp>
              <p:nvSpPr>
                <p:cNvPr id="4741" name="Google Shape;4741;p189"/>
                <p:cNvSpPr/>
                <p:nvPr/>
              </p:nvSpPr>
              <p:spPr>
                <a:xfrm>
                  <a:off x="8145397" y="4472645"/>
                  <a:ext cx="1014661" cy="359257"/>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1</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người theo dõi</a:t>
                  </a:r>
                  <a:endParaRPr b="0" i="0" sz="900" u="none" cap="none" strike="noStrike">
                    <a:solidFill>
                      <a:srgbClr val="0043B2"/>
                    </a:solidFill>
                    <a:latin typeface="Arial"/>
                    <a:ea typeface="Arial"/>
                    <a:cs typeface="Arial"/>
                    <a:sym typeface="Arial"/>
                  </a:endParaRPr>
                </a:p>
              </p:txBody>
            </p:sp>
            <p:sp>
              <p:nvSpPr>
                <p:cNvPr id="4742" name="Google Shape;4742;p189"/>
                <p:cNvSpPr/>
                <p:nvPr/>
              </p:nvSpPr>
              <p:spPr>
                <a:xfrm>
                  <a:off x="8145397" y="5022566"/>
                  <a:ext cx="1014661" cy="359257"/>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2</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người theo dõi</a:t>
                  </a:r>
                  <a:endParaRPr sz="900">
                    <a:solidFill>
                      <a:srgbClr val="0043B2"/>
                    </a:solidFill>
                    <a:latin typeface="Arial"/>
                    <a:ea typeface="Arial"/>
                    <a:cs typeface="Arial"/>
                    <a:sym typeface="Arial"/>
                  </a:endParaRPr>
                </a:p>
              </p:txBody>
            </p:sp>
            <p:sp>
              <p:nvSpPr>
                <p:cNvPr id="4743" name="Google Shape;4743;p189"/>
                <p:cNvSpPr/>
                <p:nvPr/>
              </p:nvSpPr>
              <p:spPr>
                <a:xfrm>
                  <a:off x="8145397" y="5577232"/>
                  <a:ext cx="1014661" cy="359257"/>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Arial"/>
                      <a:ea typeface="Arial"/>
                      <a:cs typeface="Arial"/>
                      <a:sym typeface="Arial"/>
                    </a:rPr>
                    <a:t>phân vùng 3</a:t>
                  </a:r>
                  <a:endParaRPr/>
                </a:p>
                <a:p>
                  <a:pPr indent="0" lvl="0" marL="0" marR="0" rtl="0" algn="ctr">
                    <a:spcBef>
                      <a:spcPts val="0"/>
                    </a:spcBef>
                    <a:spcAft>
                      <a:spcPts val="0"/>
                    </a:spcAft>
                    <a:buNone/>
                  </a:pPr>
                  <a:r>
                    <a:rPr lang="en-US" sz="900">
                      <a:solidFill>
                        <a:srgbClr val="FFFFFF"/>
                      </a:solidFill>
                      <a:latin typeface="Arial"/>
                      <a:ea typeface="Arial"/>
                      <a:cs typeface="Arial"/>
                      <a:sym typeface="Arial"/>
                    </a:rPr>
                    <a:t>người theo dõi</a:t>
                  </a:r>
                  <a:endParaRPr b="0" i="0" sz="900" u="none" cap="none" strike="noStrike">
                    <a:solidFill>
                      <a:srgbClr val="FFFFFF"/>
                    </a:solidFill>
                    <a:latin typeface="Arial"/>
                    <a:ea typeface="Arial"/>
                    <a:cs typeface="Arial"/>
                    <a:sym typeface="Arial"/>
                  </a:endParaRPr>
                </a:p>
              </p:txBody>
            </p:sp>
          </p:grpSp>
          <p:grpSp>
            <p:nvGrpSpPr>
              <p:cNvPr id="4744" name="Google Shape;4744;p189"/>
              <p:cNvGrpSpPr/>
              <p:nvPr/>
            </p:nvGrpSpPr>
            <p:grpSpPr>
              <a:xfrm>
                <a:off x="6394868" y="3429001"/>
                <a:ext cx="1273310" cy="2720610"/>
                <a:chOff x="8010910" y="3432176"/>
                <a:chExt cx="1273310" cy="2720610"/>
              </a:xfrm>
            </p:grpSpPr>
            <p:sp>
              <p:nvSpPr>
                <p:cNvPr id="4745" name="Google Shape;4745;p189"/>
                <p:cNvSpPr/>
                <p:nvPr/>
              </p:nvSpPr>
              <p:spPr>
                <a:xfrm>
                  <a:off x="8010910" y="3432176"/>
                  <a:ext cx="1273310" cy="2720610"/>
                </a:xfrm>
                <a:prstGeom prst="roundRect">
                  <a:avLst>
                    <a:gd fmla="val 5927"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Broker 3</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46" name="Google Shape;4746;p189"/>
                <p:cNvSpPr/>
                <p:nvPr/>
              </p:nvSpPr>
              <p:spPr>
                <a:xfrm>
                  <a:off x="8145397" y="3899079"/>
                  <a:ext cx="1014661" cy="359257"/>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0</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người theo dõi</a:t>
                  </a:r>
                  <a:endParaRPr sz="900">
                    <a:solidFill>
                      <a:srgbClr val="0043B2"/>
                    </a:solidFill>
                    <a:latin typeface="Arial"/>
                    <a:ea typeface="Arial"/>
                    <a:cs typeface="Arial"/>
                    <a:sym typeface="Arial"/>
                  </a:endParaRPr>
                </a:p>
              </p:txBody>
            </p:sp>
            <p:sp>
              <p:nvSpPr>
                <p:cNvPr id="4747" name="Google Shape;4747;p189"/>
                <p:cNvSpPr/>
                <p:nvPr/>
              </p:nvSpPr>
              <p:spPr>
                <a:xfrm>
                  <a:off x="8145397" y="4472645"/>
                  <a:ext cx="1014661" cy="359257"/>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1</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người theo dõi</a:t>
                  </a:r>
                  <a:endParaRPr b="0" i="0" sz="900" u="none" cap="none" strike="noStrike">
                    <a:solidFill>
                      <a:srgbClr val="0043B2"/>
                    </a:solidFill>
                    <a:latin typeface="Arial"/>
                    <a:ea typeface="Arial"/>
                    <a:cs typeface="Arial"/>
                    <a:sym typeface="Arial"/>
                  </a:endParaRPr>
                </a:p>
              </p:txBody>
            </p:sp>
            <p:sp>
              <p:nvSpPr>
                <p:cNvPr id="4748" name="Google Shape;4748;p189"/>
                <p:cNvSpPr/>
                <p:nvPr/>
              </p:nvSpPr>
              <p:spPr>
                <a:xfrm>
                  <a:off x="8145397" y="5022566"/>
                  <a:ext cx="1014661" cy="359257"/>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Arial"/>
                      <a:ea typeface="Arial"/>
                      <a:cs typeface="Arial"/>
                      <a:sym typeface="Arial"/>
                    </a:rPr>
                    <a:t>phân vùng 2</a:t>
                  </a:r>
                  <a:endParaRPr/>
                </a:p>
                <a:p>
                  <a:pPr indent="0" lvl="0" marL="0" marR="0" rtl="0" algn="ctr">
                    <a:spcBef>
                      <a:spcPts val="0"/>
                    </a:spcBef>
                    <a:spcAft>
                      <a:spcPts val="0"/>
                    </a:spcAft>
                    <a:buNone/>
                  </a:pPr>
                  <a:r>
                    <a:rPr lang="en-US" sz="900">
                      <a:solidFill>
                        <a:srgbClr val="FFFFFF"/>
                      </a:solidFill>
                      <a:latin typeface="Arial"/>
                      <a:ea typeface="Arial"/>
                      <a:cs typeface="Arial"/>
                      <a:sym typeface="Arial"/>
                    </a:rPr>
                    <a:t>người theo dõi</a:t>
                  </a:r>
                  <a:endParaRPr/>
                </a:p>
              </p:txBody>
            </p:sp>
            <p:sp>
              <p:nvSpPr>
                <p:cNvPr id="4749" name="Google Shape;4749;p189"/>
                <p:cNvSpPr/>
                <p:nvPr/>
              </p:nvSpPr>
              <p:spPr>
                <a:xfrm>
                  <a:off x="8145397" y="5577232"/>
                  <a:ext cx="1014661" cy="359257"/>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3</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người theo dõi</a:t>
                  </a:r>
                  <a:endParaRPr sz="900">
                    <a:solidFill>
                      <a:srgbClr val="0043B2"/>
                    </a:solidFill>
                    <a:latin typeface="Arial"/>
                    <a:ea typeface="Arial"/>
                    <a:cs typeface="Arial"/>
                    <a:sym typeface="Arial"/>
                  </a:endParaRPr>
                </a:p>
              </p:txBody>
            </p:sp>
          </p:grpSp>
        </p:grpSp>
        <p:sp>
          <p:nvSpPr>
            <p:cNvPr id="4750" name="Google Shape;4750;p189"/>
            <p:cNvSpPr/>
            <p:nvPr/>
          </p:nvSpPr>
          <p:spPr>
            <a:xfrm>
              <a:off x="1944082" y="3419996"/>
              <a:ext cx="1064846" cy="759645"/>
            </a:xfrm>
            <a:prstGeom prst="roundRect">
              <a:avLst>
                <a:gd fmla="val 10132" name="adj"/>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Chủ đề với</a:t>
              </a:r>
              <a:endParaRPr sz="1000">
                <a:solidFill>
                  <a:srgbClr val="0043B2"/>
                </a:solidFill>
                <a:latin typeface="Arial"/>
                <a:ea typeface="Arial"/>
                <a:cs typeface="Arial"/>
                <a:sym typeface="Arial"/>
              </a:endParaRPr>
            </a:p>
            <a:p>
              <a:pPr indent="0" lvl="0" marL="0" marR="0" rtl="0" algn="l">
                <a:spcBef>
                  <a:spcPts val="0"/>
                </a:spcBef>
                <a:spcAft>
                  <a:spcPts val="0"/>
                </a:spcAft>
                <a:buNone/>
              </a:pPr>
              <a:r>
                <a:rPr lang="en-US" sz="1000">
                  <a:solidFill>
                    <a:srgbClr val="0043B2"/>
                  </a:solidFill>
                  <a:latin typeface="Arial"/>
                  <a:ea typeface="Arial"/>
                  <a:cs typeface="Arial"/>
                  <a:sym typeface="Arial"/>
                </a:rPr>
                <a:t>- 4 phân vùng</a:t>
              </a:r>
              <a:endParaRPr sz="1000">
                <a:solidFill>
                  <a:srgbClr val="0043B2"/>
                </a:solidFill>
                <a:latin typeface="Arial"/>
                <a:ea typeface="Arial"/>
                <a:cs typeface="Arial"/>
                <a:sym typeface="Arial"/>
              </a:endParaRPr>
            </a:p>
            <a:p>
              <a:pPr indent="0" lvl="0" marL="0" marR="0" rtl="0" algn="l">
                <a:spcBef>
                  <a:spcPts val="0"/>
                </a:spcBef>
                <a:spcAft>
                  <a:spcPts val="0"/>
                </a:spcAft>
                <a:buNone/>
              </a:pPr>
              <a:r>
                <a:rPr lang="en-US" sz="1000">
                  <a:solidFill>
                    <a:srgbClr val="0043B2"/>
                  </a:solidFill>
                  <a:latin typeface="Arial"/>
                  <a:ea typeface="Arial"/>
                  <a:cs typeface="Arial"/>
                  <a:sym typeface="Arial"/>
                </a:rPr>
                <a:t>- Nhân rộng</a:t>
              </a:r>
              <a:endParaRPr sz="1000">
                <a:solidFill>
                  <a:srgbClr val="0043B2"/>
                </a:solidFill>
                <a:latin typeface="Arial"/>
                <a:ea typeface="Arial"/>
                <a:cs typeface="Arial"/>
                <a:sym typeface="Arial"/>
              </a:endParaRPr>
            </a:p>
            <a:p>
              <a:pPr indent="0" lvl="0" marL="0" marR="0" rtl="0" algn="l">
                <a:spcBef>
                  <a:spcPts val="0"/>
                </a:spcBef>
                <a:spcAft>
                  <a:spcPts val="0"/>
                </a:spcAft>
                <a:buNone/>
              </a:pPr>
              <a:r>
                <a:rPr lang="en-US" sz="1000">
                  <a:solidFill>
                    <a:srgbClr val="0043B2"/>
                  </a:solidFill>
                  <a:latin typeface="Arial"/>
                  <a:ea typeface="Arial"/>
                  <a:cs typeface="Arial"/>
                  <a:sym typeface="Arial"/>
                </a:rPr>
                <a:t>- Thừa số = 3</a:t>
              </a:r>
              <a:endParaRPr b="0" i="0" sz="900" u="none" cap="none" strike="noStrike">
                <a:solidFill>
                  <a:srgbClr val="0043B2"/>
                </a:solidFill>
                <a:latin typeface="Arial"/>
                <a:ea typeface="Arial"/>
                <a:cs typeface="Arial"/>
                <a:sym typeface="Arial"/>
              </a:endParaRPr>
            </a:p>
          </p:txBody>
        </p:sp>
        <p:sp>
          <p:nvSpPr>
            <p:cNvPr id="4751" name="Google Shape;4751;p189"/>
            <p:cNvSpPr/>
            <p:nvPr/>
          </p:nvSpPr>
          <p:spPr>
            <a:xfrm>
              <a:off x="2915512" y="4867843"/>
              <a:ext cx="4769118" cy="647806"/>
            </a:xfrm>
            <a:prstGeom prst="roundRect">
              <a:avLst>
                <a:gd fmla="val 16667"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752" name="Google Shape;4752;p189"/>
            <p:cNvGrpSpPr/>
            <p:nvPr/>
          </p:nvGrpSpPr>
          <p:grpSpPr>
            <a:xfrm>
              <a:off x="3792029" y="4066527"/>
              <a:ext cx="3027347" cy="1678153"/>
              <a:chOff x="4009339" y="4075533"/>
              <a:chExt cx="3027347" cy="1678153"/>
            </a:xfrm>
          </p:grpSpPr>
          <p:cxnSp>
            <p:nvCxnSpPr>
              <p:cNvPr id="4753" name="Google Shape;4753;p189"/>
              <p:cNvCxnSpPr>
                <a:stCxn id="4734" idx="3"/>
              </p:cNvCxnSpPr>
              <p:nvPr/>
            </p:nvCxnSpPr>
            <p:spPr>
              <a:xfrm>
                <a:off x="4516669" y="4075533"/>
                <a:ext cx="505200" cy="0"/>
              </a:xfrm>
              <a:prstGeom prst="straightConnector1">
                <a:avLst/>
              </a:prstGeom>
              <a:noFill/>
              <a:ln cap="flat" cmpd="sng" w="12700">
                <a:solidFill>
                  <a:srgbClr val="0043B2"/>
                </a:solidFill>
                <a:prstDash val="solid"/>
                <a:miter lim="800000"/>
                <a:headEnd len="sm" w="sm" type="none"/>
                <a:tailEnd len="med" w="med" type="triangle"/>
              </a:ln>
            </p:spPr>
          </p:cxnSp>
          <p:cxnSp>
            <p:nvCxnSpPr>
              <p:cNvPr id="4754" name="Google Shape;4754;p189"/>
              <p:cNvCxnSpPr>
                <a:stCxn id="4746" idx="1"/>
                <a:endCxn id="4740" idx="3"/>
              </p:cNvCxnSpPr>
              <p:nvPr/>
            </p:nvCxnSpPr>
            <p:spPr>
              <a:xfrm rot="10800000">
                <a:off x="6036455" y="4075533"/>
                <a:ext cx="492900" cy="0"/>
              </a:xfrm>
              <a:prstGeom prst="straightConnector1">
                <a:avLst/>
              </a:prstGeom>
              <a:noFill/>
              <a:ln cap="flat" cmpd="sng" w="12700">
                <a:solidFill>
                  <a:srgbClr val="0043B2"/>
                </a:solidFill>
                <a:prstDash val="solid"/>
                <a:miter lim="800000"/>
                <a:headEnd len="sm" w="sm" type="none"/>
                <a:tailEnd len="med" w="med" type="triangle"/>
              </a:ln>
            </p:spPr>
          </p:cxnSp>
          <p:cxnSp>
            <p:nvCxnSpPr>
              <p:cNvPr id="4755" name="Google Shape;4755;p189"/>
              <p:cNvCxnSpPr>
                <a:stCxn id="4737" idx="3"/>
              </p:cNvCxnSpPr>
              <p:nvPr/>
            </p:nvCxnSpPr>
            <p:spPr>
              <a:xfrm>
                <a:off x="4516669" y="5753686"/>
                <a:ext cx="505200" cy="0"/>
              </a:xfrm>
              <a:prstGeom prst="straightConnector1">
                <a:avLst/>
              </a:prstGeom>
              <a:noFill/>
              <a:ln cap="flat" cmpd="sng" w="12700">
                <a:solidFill>
                  <a:srgbClr val="0043B2"/>
                </a:solidFill>
                <a:prstDash val="solid"/>
                <a:miter lim="800000"/>
                <a:headEnd len="sm" w="sm" type="none"/>
                <a:tailEnd len="med" w="med" type="triangle"/>
              </a:ln>
            </p:spPr>
          </p:cxnSp>
          <p:cxnSp>
            <p:nvCxnSpPr>
              <p:cNvPr id="4756" name="Google Shape;4756;p189"/>
              <p:cNvCxnSpPr>
                <a:stCxn id="4749" idx="1"/>
                <a:endCxn id="4743" idx="3"/>
              </p:cNvCxnSpPr>
              <p:nvPr/>
            </p:nvCxnSpPr>
            <p:spPr>
              <a:xfrm rot="10800000">
                <a:off x="6036455" y="5753686"/>
                <a:ext cx="492900" cy="0"/>
              </a:xfrm>
              <a:prstGeom prst="straightConnector1">
                <a:avLst/>
              </a:prstGeom>
              <a:noFill/>
              <a:ln cap="flat" cmpd="sng" w="12700">
                <a:solidFill>
                  <a:srgbClr val="0043B2"/>
                </a:solidFill>
                <a:prstDash val="solid"/>
                <a:miter lim="800000"/>
                <a:headEnd len="sm" w="sm" type="none"/>
                <a:tailEnd len="med" w="med" type="triangle"/>
              </a:ln>
            </p:spPr>
          </p:cxnSp>
          <p:cxnSp>
            <p:nvCxnSpPr>
              <p:cNvPr id="4757" name="Google Shape;4757;p189"/>
              <p:cNvCxnSpPr>
                <a:stCxn id="4741" idx="1"/>
              </p:cNvCxnSpPr>
              <p:nvPr/>
            </p:nvCxnSpPr>
            <p:spPr>
              <a:xfrm rot="10800000">
                <a:off x="4516580" y="4649099"/>
                <a:ext cx="505200" cy="0"/>
              </a:xfrm>
              <a:prstGeom prst="straightConnector1">
                <a:avLst/>
              </a:prstGeom>
              <a:noFill/>
              <a:ln cap="flat" cmpd="sng" w="12700">
                <a:solidFill>
                  <a:srgbClr val="0043B2"/>
                </a:solidFill>
                <a:prstDash val="solid"/>
                <a:miter lim="800000"/>
                <a:headEnd len="sm" w="sm" type="none"/>
                <a:tailEnd len="med" w="med" type="triangle"/>
              </a:ln>
            </p:spPr>
          </p:cxnSp>
          <p:cxnSp>
            <p:nvCxnSpPr>
              <p:cNvPr id="4758" name="Google Shape;4758;p189"/>
              <p:cNvCxnSpPr>
                <a:stCxn id="4742" idx="3"/>
                <a:endCxn id="4748" idx="1"/>
              </p:cNvCxnSpPr>
              <p:nvPr/>
            </p:nvCxnSpPr>
            <p:spPr>
              <a:xfrm>
                <a:off x="6036441" y="5199020"/>
                <a:ext cx="492900" cy="0"/>
              </a:xfrm>
              <a:prstGeom prst="straightConnector1">
                <a:avLst/>
              </a:prstGeom>
              <a:noFill/>
              <a:ln cap="flat" cmpd="sng" w="12700">
                <a:solidFill>
                  <a:srgbClr val="0043B2"/>
                </a:solidFill>
                <a:prstDash val="solid"/>
                <a:miter lim="800000"/>
                <a:headEnd len="sm" w="sm" type="none"/>
                <a:tailEnd len="med" w="med" type="triangle"/>
              </a:ln>
            </p:spPr>
          </p:cxnSp>
          <p:cxnSp>
            <p:nvCxnSpPr>
              <p:cNvPr id="4759" name="Google Shape;4759;p189"/>
              <p:cNvCxnSpPr>
                <a:stCxn id="4747" idx="0"/>
                <a:endCxn id="4735" idx="0"/>
              </p:cNvCxnSpPr>
              <p:nvPr/>
            </p:nvCxnSpPr>
            <p:spPr>
              <a:xfrm rot="5400000">
                <a:off x="5522736" y="2956120"/>
                <a:ext cx="600" cy="3027300"/>
              </a:xfrm>
              <a:prstGeom prst="bentConnector3">
                <a:avLst>
                  <a:gd fmla="val 1119063" name="adj1"/>
                </a:avLst>
              </a:prstGeom>
              <a:noFill/>
              <a:ln cap="flat" cmpd="sng" w="12700">
                <a:solidFill>
                  <a:srgbClr val="0043B2"/>
                </a:solidFill>
                <a:prstDash val="solid"/>
                <a:miter lim="800000"/>
                <a:headEnd len="sm" w="sm" type="none"/>
                <a:tailEnd len="med" w="med" type="triangle"/>
              </a:ln>
            </p:spPr>
          </p:cxnSp>
          <p:cxnSp>
            <p:nvCxnSpPr>
              <p:cNvPr id="4760" name="Google Shape;4760;p189"/>
              <p:cNvCxnSpPr>
                <a:stCxn id="4736" idx="0"/>
                <a:endCxn id="4748" idx="0"/>
              </p:cNvCxnSpPr>
              <p:nvPr/>
            </p:nvCxnSpPr>
            <p:spPr>
              <a:xfrm flipH="1" rot="-5400000">
                <a:off x="5522689" y="3506041"/>
                <a:ext cx="600" cy="3027300"/>
              </a:xfrm>
              <a:prstGeom prst="bentConnector3">
                <a:avLst>
                  <a:gd fmla="val 709078" name="adj1"/>
                </a:avLst>
              </a:prstGeom>
              <a:noFill/>
              <a:ln cap="flat" cmpd="sng" w="12700">
                <a:solidFill>
                  <a:srgbClr val="0043B2"/>
                </a:solidFill>
                <a:prstDash val="solid"/>
                <a:miter lim="800000"/>
                <a:headEnd len="sm" w="sm" type="none"/>
                <a:tailEnd len="med" w="med" type="triangle"/>
              </a:ln>
            </p:spPr>
          </p:cxnSp>
        </p:grpSp>
        <p:sp>
          <p:nvSpPr>
            <p:cNvPr id="4761" name="Google Shape;4761;p189"/>
            <p:cNvSpPr/>
            <p:nvPr/>
          </p:nvSpPr>
          <p:spPr>
            <a:xfrm>
              <a:off x="5567778" y="2856461"/>
              <a:ext cx="986756" cy="309225"/>
            </a:xfrm>
            <a:prstGeom prst="roundRect">
              <a:avLst>
                <a:gd fmla="val 16451"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b="1" lang="en-US" sz="1100">
                  <a:solidFill>
                    <a:srgbClr val="0043B2"/>
                  </a:solidFill>
                  <a:latin typeface="Arial"/>
                  <a:ea typeface="Arial"/>
                  <a:cs typeface="Arial"/>
                  <a:sym typeface="Arial"/>
                </a:rPr>
                <a:t>Zookeeper</a:t>
              </a:r>
              <a:endParaRPr b="1" sz="1100">
                <a:solidFill>
                  <a:srgbClr val="0043B2"/>
                </a:solidFill>
                <a:latin typeface="Arial"/>
                <a:ea typeface="Arial"/>
                <a:cs typeface="Arial"/>
                <a:sym typeface="Arial"/>
              </a:endParaRPr>
            </a:p>
          </p:txBody>
        </p:sp>
        <p:cxnSp>
          <p:nvCxnSpPr>
            <p:cNvPr id="4762" name="Google Shape;4762;p189"/>
            <p:cNvCxnSpPr/>
            <p:nvPr/>
          </p:nvCxnSpPr>
          <p:spPr>
            <a:xfrm>
              <a:off x="6061156" y="3160923"/>
              <a:ext cx="0" cy="135337"/>
            </a:xfrm>
            <a:prstGeom prst="straightConnector1">
              <a:avLst/>
            </a:prstGeom>
            <a:noFill/>
            <a:ln cap="flat" cmpd="sng" w="19050">
              <a:solidFill>
                <a:srgbClr val="0043B2"/>
              </a:solidFill>
              <a:prstDash val="solid"/>
              <a:miter lim="800000"/>
              <a:headEnd len="sm" w="sm" type="none"/>
              <a:tailEnd len="sm" w="sm" type="none"/>
            </a:ln>
          </p:spPr>
        </p:cxnSp>
        <p:sp>
          <p:nvSpPr>
            <p:cNvPr id="4763" name="Google Shape;4763;p189"/>
            <p:cNvSpPr/>
            <p:nvPr/>
          </p:nvSpPr>
          <p:spPr>
            <a:xfrm>
              <a:off x="7662978" y="5066754"/>
              <a:ext cx="407484"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200"/>
                <a:buFont typeface="Arial"/>
                <a:buNone/>
              </a:pPr>
              <a:r>
                <a:rPr b="0" i="0" lang="en-US" sz="1200" u="none" cap="none" strike="noStrike">
                  <a:solidFill>
                    <a:srgbClr val="FF0000"/>
                  </a:solidFill>
                  <a:latin typeface="Arial"/>
                  <a:ea typeface="Arial"/>
                  <a:cs typeface="Arial"/>
                  <a:sym typeface="Arial"/>
                </a:rPr>
                <a:t>ISR</a:t>
              </a:r>
              <a:endParaRPr/>
            </a:p>
          </p:txBody>
        </p:sp>
      </p:gr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8" name="Shape 4768"/>
        <p:cNvGrpSpPr/>
        <p:nvPr/>
      </p:nvGrpSpPr>
      <p:grpSpPr>
        <a:xfrm>
          <a:off x="0" y="0"/>
          <a:ext cx="0" cy="0"/>
          <a:chOff x="0" y="0"/>
          <a:chExt cx="0" cy="0"/>
        </a:xfrm>
      </p:grpSpPr>
      <p:sp>
        <p:nvSpPr>
          <p:cNvPr id="4769" name="Google Shape;4769;p19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770" name="Google Shape;4770;p19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Phân bổ</a:t>
            </a:r>
            <a:endParaRPr/>
          </a:p>
        </p:txBody>
      </p:sp>
      <p:sp>
        <p:nvSpPr>
          <p:cNvPr id="4771" name="Google Shape;4771;p19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772" name="Google Shape;4772;p19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Các phân vùng của nhật ký được phân phối trên các broker</a:t>
            </a:r>
            <a:endParaRPr/>
          </a:p>
          <a:p>
            <a:pPr indent="-177800" lvl="0" marL="177800" rtl="0" algn="l">
              <a:lnSpc>
                <a:spcPct val="128571"/>
              </a:lnSpc>
              <a:spcBef>
                <a:spcPts val="600"/>
              </a:spcBef>
              <a:spcAft>
                <a:spcPts val="0"/>
              </a:spcAft>
              <a:buClr>
                <a:srgbClr val="262626"/>
              </a:buClr>
              <a:buSzPts val="1400"/>
              <a:buChar char="•"/>
            </a:pPr>
            <a:r>
              <a:rPr lang="en-US"/>
              <a:t>Người lãnh đạo của phân vùng xử lý tất cả yêu cầu đọc và ghi cho phân vùng đó trong khi người theo dõi sao chép người lãnh đạo một cách thụ động</a:t>
            </a:r>
            <a:endParaRPr/>
          </a:p>
          <a:p>
            <a:pPr indent="-177800" lvl="0" marL="177800" rtl="0" algn="l">
              <a:lnSpc>
                <a:spcPct val="128571"/>
              </a:lnSpc>
              <a:spcBef>
                <a:spcPts val="600"/>
              </a:spcBef>
              <a:spcAft>
                <a:spcPts val="0"/>
              </a:spcAft>
              <a:buClr>
                <a:srgbClr val="262626"/>
              </a:buClr>
              <a:buSzPts val="1400"/>
              <a:buChar char="•"/>
            </a:pPr>
            <a:r>
              <a:rPr lang="en-US"/>
              <a:t>Nếu người lãnh đạo thất bại, một trong những người theo dõi (follower) sẽ tự động trở thành người lãnh đạo (leader)</a:t>
            </a:r>
            <a:endParaRPr/>
          </a:p>
          <a:p>
            <a:pPr indent="-177800" lvl="0" marL="177800" rtl="0" algn="l">
              <a:lnSpc>
                <a:spcPct val="128571"/>
              </a:lnSpc>
              <a:spcBef>
                <a:spcPts val="600"/>
              </a:spcBef>
              <a:spcAft>
                <a:spcPts val="0"/>
              </a:spcAft>
              <a:buClr>
                <a:srgbClr val="262626"/>
              </a:buClr>
              <a:buSzPts val="1400"/>
              <a:buChar char="•"/>
            </a:pPr>
            <a:r>
              <a:rPr lang="en-US"/>
              <a:t>Mỗi broker đóng vai trò là người theo dõi trên một số phân vùng và người theo dõi trên những phân vùng khác</a:t>
            </a:r>
            <a:endParaRPr/>
          </a:p>
        </p:txBody>
      </p:sp>
      <p:grpSp>
        <p:nvGrpSpPr>
          <p:cNvPr id="4773" name="Google Shape;4773;p190"/>
          <p:cNvGrpSpPr/>
          <p:nvPr/>
        </p:nvGrpSpPr>
        <p:grpSpPr>
          <a:xfrm>
            <a:off x="3106713" y="3899100"/>
            <a:ext cx="5176251" cy="2339753"/>
            <a:chOff x="3106713" y="3899100"/>
            <a:chExt cx="5176251" cy="2339753"/>
          </a:xfrm>
        </p:grpSpPr>
        <p:sp>
          <p:nvSpPr>
            <p:cNvPr id="4774" name="Google Shape;4774;p190"/>
            <p:cNvSpPr/>
            <p:nvPr/>
          </p:nvSpPr>
          <p:spPr>
            <a:xfrm>
              <a:off x="3106713" y="3899100"/>
              <a:ext cx="5176251" cy="2339753"/>
            </a:xfrm>
            <a:prstGeom prst="roundRect">
              <a:avLst>
                <a:gd fmla="val 2019" name="adj"/>
              </a:avLst>
            </a:prstGeom>
            <a:no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775" name="Google Shape;4775;p190"/>
            <p:cNvGrpSpPr/>
            <p:nvPr/>
          </p:nvGrpSpPr>
          <p:grpSpPr>
            <a:xfrm>
              <a:off x="3373117" y="4290701"/>
              <a:ext cx="4646522" cy="1816571"/>
              <a:chOff x="3114588" y="4280541"/>
              <a:chExt cx="4646522" cy="1816571"/>
            </a:xfrm>
          </p:grpSpPr>
          <p:grpSp>
            <p:nvGrpSpPr>
              <p:cNvPr id="4776" name="Google Shape;4776;p190"/>
              <p:cNvGrpSpPr/>
              <p:nvPr/>
            </p:nvGrpSpPr>
            <p:grpSpPr>
              <a:xfrm>
                <a:off x="3114588" y="4280541"/>
                <a:ext cx="1398349" cy="1816571"/>
                <a:chOff x="-5818008" y="3899100"/>
                <a:chExt cx="1398349" cy="1816571"/>
              </a:xfrm>
            </p:grpSpPr>
            <p:sp>
              <p:nvSpPr>
                <p:cNvPr id="4777" name="Google Shape;4777;p190"/>
                <p:cNvSpPr/>
                <p:nvPr/>
              </p:nvSpPr>
              <p:spPr>
                <a:xfrm>
                  <a:off x="-5818008" y="3899100"/>
                  <a:ext cx="1398349" cy="1816571"/>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 A</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78" name="Google Shape;4778;p190"/>
                <p:cNvSpPr/>
                <p:nvPr/>
              </p:nvSpPr>
              <p:spPr>
                <a:xfrm>
                  <a:off x="-5670314" y="4312663"/>
                  <a:ext cx="1114301" cy="386647"/>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Phân</a:t>
                  </a:r>
                  <a:r>
                    <a:rPr b="0" i="0" lang="en-US" sz="1200" u="none" cap="none" strike="noStrike">
                      <a:solidFill>
                        <a:srgbClr val="0043B2"/>
                      </a:solidFill>
                      <a:latin typeface="Arial"/>
                      <a:ea typeface="Arial"/>
                      <a:cs typeface="Arial"/>
                      <a:sym typeface="Arial"/>
                    </a:rPr>
                    <a:t> vùng</a:t>
                  </a:r>
                  <a:r>
                    <a:rPr b="0" i="0" lang="en-US" sz="1200" u="none" cap="none" strike="noStrike">
                      <a:solidFill>
                        <a:srgbClr val="0043B2"/>
                      </a:solidFill>
                      <a:latin typeface="Arial"/>
                      <a:ea typeface="Arial"/>
                      <a:cs typeface="Arial"/>
                      <a:sym typeface="Arial"/>
                    </a:rPr>
                    <a:t> 1</a:t>
                  </a:r>
                  <a:endParaRPr b="0" i="0" sz="1200" u="none" cap="none" strike="noStrike">
                    <a:solidFill>
                      <a:srgbClr val="0043B2"/>
                    </a:solidFill>
                    <a:latin typeface="Arial"/>
                    <a:ea typeface="Arial"/>
                    <a:cs typeface="Arial"/>
                    <a:sym typeface="Arial"/>
                  </a:endParaRPr>
                </a:p>
              </p:txBody>
            </p:sp>
            <p:sp>
              <p:nvSpPr>
                <p:cNvPr id="4779" name="Google Shape;4779;p190"/>
                <p:cNvSpPr/>
                <p:nvPr/>
              </p:nvSpPr>
              <p:spPr>
                <a:xfrm>
                  <a:off x="-5670314" y="4771929"/>
                  <a:ext cx="1114301" cy="386647"/>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a:t>
                  </a:r>
                  <a:r>
                    <a:rPr b="0" i="0" lang="en-US" sz="1200" u="none" cap="none" strike="noStrike">
                      <a:solidFill>
                        <a:srgbClr val="0043B2"/>
                      </a:solidFill>
                      <a:latin typeface="Arial"/>
                      <a:ea typeface="Arial"/>
                      <a:cs typeface="Arial"/>
                      <a:sym typeface="Arial"/>
                    </a:rPr>
                    <a:t> 2</a:t>
                  </a:r>
                  <a:endParaRPr b="0" i="0" sz="1200" u="none" cap="none" strike="noStrike">
                    <a:solidFill>
                      <a:srgbClr val="0043B2"/>
                    </a:solidFill>
                    <a:latin typeface="Arial"/>
                    <a:ea typeface="Arial"/>
                    <a:cs typeface="Arial"/>
                    <a:sym typeface="Arial"/>
                  </a:endParaRPr>
                </a:p>
              </p:txBody>
            </p:sp>
            <p:sp>
              <p:nvSpPr>
                <p:cNvPr id="4780" name="Google Shape;4780;p190"/>
                <p:cNvSpPr/>
                <p:nvPr/>
              </p:nvSpPr>
              <p:spPr>
                <a:xfrm>
                  <a:off x="-5670314" y="5238030"/>
                  <a:ext cx="1114301" cy="386647"/>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a:t>
                  </a:r>
                  <a:r>
                    <a:rPr b="0" i="0" lang="en-US" sz="1200" u="none" cap="none" strike="noStrike">
                      <a:solidFill>
                        <a:srgbClr val="0043B2"/>
                      </a:solidFill>
                      <a:latin typeface="Arial"/>
                      <a:ea typeface="Arial"/>
                      <a:cs typeface="Arial"/>
                      <a:sym typeface="Arial"/>
                    </a:rPr>
                    <a:t> 3</a:t>
                  </a:r>
                  <a:endParaRPr b="0" i="0" sz="1200" u="none" cap="none" strike="noStrike">
                    <a:solidFill>
                      <a:srgbClr val="0043B2"/>
                    </a:solidFill>
                    <a:latin typeface="Arial"/>
                    <a:ea typeface="Arial"/>
                    <a:cs typeface="Arial"/>
                    <a:sym typeface="Arial"/>
                  </a:endParaRPr>
                </a:p>
              </p:txBody>
            </p:sp>
          </p:grpSp>
          <p:grpSp>
            <p:nvGrpSpPr>
              <p:cNvPr id="4781" name="Google Shape;4781;p190"/>
              <p:cNvGrpSpPr/>
              <p:nvPr/>
            </p:nvGrpSpPr>
            <p:grpSpPr>
              <a:xfrm>
                <a:off x="4735686" y="4280541"/>
                <a:ext cx="1398349" cy="1816571"/>
                <a:chOff x="-5818008" y="3899100"/>
                <a:chExt cx="1398349" cy="1816571"/>
              </a:xfrm>
            </p:grpSpPr>
            <p:sp>
              <p:nvSpPr>
                <p:cNvPr id="4782" name="Google Shape;4782;p190"/>
                <p:cNvSpPr/>
                <p:nvPr/>
              </p:nvSpPr>
              <p:spPr>
                <a:xfrm>
                  <a:off x="-5818008" y="3899100"/>
                  <a:ext cx="1398349" cy="1816571"/>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 B</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83" name="Google Shape;4783;p190"/>
                <p:cNvSpPr/>
                <p:nvPr/>
              </p:nvSpPr>
              <p:spPr>
                <a:xfrm>
                  <a:off x="-5670314" y="4312663"/>
                  <a:ext cx="1114301" cy="386647"/>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a:t>
                  </a:r>
                  <a:r>
                    <a:rPr b="0" i="0" lang="en-US" sz="1200" u="none" cap="none" strike="noStrike">
                      <a:solidFill>
                        <a:srgbClr val="0043B2"/>
                      </a:solidFill>
                      <a:latin typeface="Arial"/>
                      <a:ea typeface="Arial"/>
                      <a:cs typeface="Arial"/>
                      <a:sym typeface="Arial"/>
                    </a:rPr>
                    <a:t> 1</a:t>
                  </a:r>
                  <a:endParaRPr b="0" i="0" sz="1200" u="none" cap="none" strike="noStrike">
                    <a:solidFill>
                      <a:srgbClr val="0043B2"/>
                    </a:solidFill>
                    <a:latin typeface="Arial"/>
                    <a:ea typeface="Arial"/>
                    <a:cs typeface="Arial"/>
                    <a:sym typeface="Arial"/>
                  </a:endParaRPr>
                </a:p>
              </p:txBody>
            </p:sp>
            <p:sp>
              <p:nvSpPr>
                <p:cNvPr id="4784" name="Google Shape;4784;p190"/>
                <p:cNvSpPr/>
                <p:nvPr/>
              </p:nvSpPr>
              <p:spPr>
                <a:xfrm>
                  <a:off x="-5670314" y="4771929"/>
                  <a:ext cx="1114301" cy="386647"/>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a:t>
                  </a:r>
                  <a:r>
                    <a:rPr b="0" i="0" lang="en-US" sz="1200" u="none" cap="none" strike="noStrike">
                      <a:solidFill>
                        <a:srgbClr val="0043B2"/>
                      </a:solidFill>
                      <a:latin typeface="Arial"/>
                      <a:ea typeface="Arial"/>
                      <a:cs typeface="Arial"/>
                      <a:sym typeface="Arial"/>
                    </a:rPr>
                    <a:t> 2</a:t>
                  </a:r>
                  <a:endParaRPr b="0" i="0" sz="1200" u="none" cap="none" strike="noStrike">
                    <a:solidFill>
                      <a:srgbClr val="0043B2"/>
                    </a:solidFill>
                    <a:latin typeface="Arial"/>
                    <a:ea typeface="Arial"/>
                    <a:cs typeface="Arial"/>
                    <a:sym typeface="Arial"/>
                  </a:endParaRPr>
                </a:p>
              </p:txBody>
            </p:sp>
            <p:sp>
              <p:nvSpPr>
                <p:cNvPr id="4785" name="Google Shape;4785;p190"/>
                <p:cNvSpPr/>
                <p:nvPr/>
              </p:nvSpPr>
              <p:spPr>
                <a:xfrm>
                  <a:off x="-5670314" y="5238030"/>
                  <a:ext cx="1114301" cy="386647"/>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a:t>
                  </a:r>
                  <a:r>
                    <a:rPr b="0" i="0" lang="en-US" sz="1200" u="none" cap="none" strike="noStrike">
                      <a:solidFill>
                        <a:srgbClr val="0043B2"/>
                      </a:solidFill>
                      <a:latin typeface="Arial"/>
                      <a:ea typeface="Arial"/>
                      <a:cs typeface="Arial"/>
                      <a:sym typeface="Arial"/>
                    </a:rPr>
                    <a:t> 3</a:t>
                  </a:r>
                  <a:endParaRPr b="0" i="0" sz="1200" u="none" cap="none" strike="noStrike">
                    <a:solidFill>
                      <a:srgbClr val="0043B2"/>
                    </a:solidFill>
                    <a:latin typeface="Arial"/>
                    <a:ea typeface="Arial"/>
                    <a:cs typeface="Arial"/>
                    <a:sym typeface="Arial"/>
                  </a:endParaRPr>
                </a:p>
              </p:txBody>
            </p:sp>
          </p:grpSp>
          <p:grpSp>
            <p:nvGrpSpPr>
              <p:cNvPr id="4786" name="Google Shape;4786;p190"/>
              <p:cNvGrpSpPr/>
              <p:nvPr/>
            </p:nvGrpSpPr>
            <p:grpSpPr>
              <a:xfrm>
                <a:off x="6362761" y="4280541"/>
                <a:ext cx="1398349" cy="1816571"/>
                <a:chOff x="-5818008" y="3899100"/>
                <a:chExt cx="1398349" cy="1816571"/>
              </a:xfrm>
            </p:grpSpPr>
            <p:sp>
              <p:nvSpPr>
                <p:cNvPr id="4787" name="Google Shape;4787;p190"/>
                <p:cNvSpPr/>
                <p:nvPr/>
              </p:nvSpPr>
              <p:spPr>
                <a:xfrm>
                  <a:off x="-5818008" y="3899100"/>
                  <a:ext cx="1398349" cy="1816571"/>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 C</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88" name="Google Shape;4788;p190"/>
                <p:cNvSpPr/>
                <p:nvPr/>
              </p:nvSpPr>
              <p:spPr>
                <a:xfrm>
                  <a:off x="-5670314" y="4312663"/>
                  <a:ext cx="1114301" cy="386647"/>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Phân</a:t>
                  </a:r>
                  <a:r>
                    <a:rPr b="0" i="0" lang="en-US" sz="1200" u="none" cap="none" strike="noStrike">
                      <a:solidFill>
                        <a:srgbClr val="0043B2"/>
                      </a:solidFill>
                      <a:latin typeface="Arial"/>
                      <a:ea typeface="Arial"/>
                      <a:cs typeface="Arial"/>
                      <a:sym typeface="Arial"/>
                    </a:rPr>
                    <a:t> vùng</a:t>
                  </a:r>
                  <a:r>
                    <a:rPr b="0" i="0" lang="en-US" sz="1200" u="none" cap="none" strike="noStrike">
                      <a:solidFill>
                        <a:srgbClr val="0043B2"/>
                      </a:solidFill>
                      <a:latin typeface="Arial"/>
                      <a:ea typeface="Arial"/>
                      <a:cs typeface="Arial"/>
                      <a:sym typeface="Arial"/>
                    </a:rPr>
                    <a:t> 1</a:t>
                  </a:r>
                  <a:endParaRPr b="0" i="0" sz="1200" u="none" cap="none" strike="noStrike">
                    <a:solidFill>
                      <a:srgbClr val="0043B2"/>
                    </a:solidFill>
                    <a:latin typeface="Arial"/>
                    <a:ea typeface="Arial"/>
                    <a:cs typeface="Arial"/>
                    <a:sym typeface="Arial"/>
                  </a:endParaRPr>
                </a:p>
              </p:txBody>
            </p:sp>
            <p:sp>
              <p:nvSpPr>
                <p:cNvPr id="4789" name="Google Shape;4789;p190"/>
                <p:cNvSpPr/>
                <p:nvPr/>
              </p:nvSpPr>
              <p:spPr>
                <a:xfrm>
                  <a:off x="-5670314" y="4771929"/>
                  <a:ext cx="1114301" cy="386647"/>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Phân</a:t>
                  </a:r>
                  <a:r>
                    <a:rPr b="0" i="0" lang="en-US" sz="1200" u="none" cap="none" strike="noStrike">
                      <a:solidFill>
                        <a:srgbClr val="0043B2"/>
                      </a:solidFill>
                      <a:latin typeface="Arial"/>
                      <a:ea typeface="Arial"/>
                      <a:cs typeface="Arial"/>
                      <a:sym typeface="Arial"/>
                    </a:rPr>
                    <a:t> vùng</a:t>
                  </a:r>
                  <a:r>
                    <a:rPr b="0" i="0" lang="en-US" sz="1200" u="none" cap="none" strike="noStrike">
                      <a:solidFill>
                        <a:srgbClr val="0043B2"/>
                      </a:solidFill>
                      <a:latin typeface="Arial"/>
                      <a:ea typeface="Arial"/>
                      <a:cs typeface="Arial"/>
                      <a:sym typeface="Arial"/>
                    </a:rPr>
                    <a:t> 2</a:t>
                  </a:r>
                  <a:endParaRPr b="0" i="0" sz="1200" u="none" cap="none" strike="noStrike">
                    <a:solidFill>
                      <a:srgbClr val="0043B2"/>
                    </a:solidFill>
                    <a:latin typeface="Arial"/>
                    <a:ea typeface="Arial"/>
                    <a:cs typeface="Arial"/>
                    <a:sym typeface="Arial"/>
                  </a:endParaRPr>
                </a:p>
              </p:txBody>
            </p:sp>
            <p:sp>
              <p:nvSpPr>
                <p:cNvPr id="4790" name="Google Shape;4790;p190"/>
                <p:cNvSpPr/>
                <p:nvPr/>
              </p:nvSpPr>
              <p:spPr>
                <a:xfrm>
                  <a:off x="-5670314" y="5238030"/>
                  <a:ext cx="1114301" cy="386647"/>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Phân</a:t>
                  </a:r>
                  <a:r>
                    <a:rPr b="0" i="0" lang="en-US" sz="1200" u="none" cap="none" strike="noStrike">
                      <a:solidFill>
                        <a:srgbClr val="0043B2"/>
                      </a:solidFill>
                      <a:latin typeface="Arial"/>
                      <a:ea typeface="Arial"/>
                      <a:cs typeface="Arial"/>
                      <a:sym typeface="Arial"/>
                    </a:rPr>
                    <a:t> vùng</a:t>
                  </a:r>
                  <a:r>
                    <a:rPr b="0" i="0" lang="en-US" sz="1200" u="none" cap="none" strike="noStrike">
                      <a:solidFill>
                        <a:srgbClr val="0043B2"/>
                      </a:solidFill>
                      <a:latin typeface="Arial"/>
                      <a:ea typeface="Arial"/>
                      <a:cs typeface="Arial"/>
                      <a:sym typeface="Arial"/>
                    </a:rPr>
                    <a:t> 3</a:t>
                  </a:r>
                  <a:endParaRPr b="0" i="0" sz="1200" u="none" cap="none" strike="noStrike">
                    <a:solidFill>
                      <a:srgbClr val="0043B2"/>
                    </a:solidFill>
                    <a:latin typeface="Arial"/>
                    <a:ea typeface="Arial"/>
                    <a:cs typeface="Arial"/>
                    <a:sym typeface="Arial"/>
                  </a:endParaRPr>
                </a:p>
              </p:txBody>
            </p:sp>
          </p:grpSp>
        </p:grpSp>
      </p:grpSp>
      <p:sp>
        <p:nvSpPr>
          <p:cNvPr id="4791" name="Google Shape;4791;p190"/>
          <p:cNvSpPr/>
          <p:nvPr/>
        </p:nvSpPr>
        <p:spPr>
          <a:xfrm>
            <a:off x="1503948" y="4510940"/>
            <a:ext cx="1218710" cy="386647"/>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Lãnh</a:t>
            </a:r>
            <a:r>
              <a:rPr b="0" i="0" lang="en-US" sz="1200" u="none" cap="none" strike="noStrike">
                <a:solidFill>
                  <a:srgbClr val="0043B2"/>
                </a:solidFill>
                <a:latin typeface="Arial"/>
                <a:ea typeface="Arial"/>
                <a:cs typeface="Arial"/>
                <a:sym typeface="Arial"/>
              </a:rPr>
              <a:t> đạo</a:t>
            </a:r>
            <a:endParaRPr b="0" i="0" sz="1200" u="none" cap="none" strike="noStrike">
              <a:solidFill>
                <a:srgbClr val="0043B2"/>
              </a:solidFill>
              <a:latin typeface="Arial"/>
              <a:ea typeface="Arial"/>
              <a:cs typeface="Arial"/>
              <a:sym typeface="Arial"/>
            </a:endParaRPr>
          </a:p>
        </p:txBody>
      </p:sp>
      <p:sp>
        <p:nvSpPr>
          <p:cNvPr id="4792" name="Google Shape;4792;p190"/>
          <p:cNvSpPr/>
          <p:nvPr/>
        </p:nvSpPr>
        <p:spPr>
          <a:xfrm>
            <a:off x="1503948" y="4970206"/>
            <a:ext cx="1218710" cy="386647"/>
          </a:xfrm>
          <a:prstGeom prst="roundRect">
            <a:avLst>
              <a:gd fmla="val 19066"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Người</a:t>
            </a:r>
            <a:r>
              <a:rPr b="0" i="0" lang="en-US" sz="1200" u="none" cap="none" strike="noStrike">
                <a:solidFill>
                  <a:srgbClr val="0043B2"/>
                </a:solidFill>
                <a:latin typeface="Arial"/>
                <a:ea typeface="Arial"/>
                <a:cs typeface="Arial"/>
                <a:sym typeface="Arial"/>
              </a:rPr>
              <a:t> theo dõi</a:t>
            </a:r>
            <a:endParaRPr b="0" i="0" sz="1200" u="none" cap="none" strike="noStrike">
              <a:solidFill>
                <a:srgbClr val="0043B2"/>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7" name="Shape 4797"/>
        <p:cNvGrpSpPr/>
        <p:nvPr/>
      </p:nvGrpSpPr>
      <p:grpSpPr>
        <a:xfrm>
          <a:off x="0" y="0"/>
          <a:ext cx="0" cy="0"/>
          <a:chOff x="0" y="0"/>
          <a:chExt cx="0" cy="0"/>
        </a:xfrm>
      </p:grpSpPr>
      <p:sp>
        <p:nvSpPr>
          <p:cNvPr id="4798" name="Google Shape;4798;p19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799" name="Google Shape;4799;p19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Xác nhận sao chép chủ đề (1/3)</a:t>
            </a:r>
            <a:endParaRPr/>
          </a:p>
        </p:txBody>
      </p:sp>
      <p:sp>
        <p:nvSpPr>
          <p:cNvPr id="4800" name="Google Shape;4800;p19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801" name="Google Shape;4801;p19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Độ bền có thể được định cấu hình bằng cấu hình của nhà sản xuất </a:t>
            </a:r>
            <a:r>
              <a:rPr b="1" i="1" lang="en-US"/>
              <a:t>request.required.acks</a:t>
            </a:r>
            <a:endParaRPr b="1" i="1">
              <a:solidFill>
                <a:srgbClr val="002A43"/>
              </a:solidFill>
              <a:latin typeface="Arial"/>
              <a:ea typeface="Arial"/>
              <a:cs typeface="Arial"/>
              <a:sym typeface="Arial"/>
            </a:endParaRPr>
          </a:p>
          <a:p>
            <a:pPr indent="-182563" lvl="1" marL="360363" rtl="0" algn="l">
              <a:lnSpc>
                <a:spcPct val="138461"/>
              </a:lnSpc>
              <a:spcBef>
                <a:spcPts val="500"/>
              </a:spcBef>
              <a:spcAft>
                <a:spcPts val="0"/>
              </a:spcAft>
              <a:buClr>
                <a:srgbClr val="002A43"/>
              </a:buClr>
              <a:buSzPts val="1040"/>
              <a:buChar char="•"/>
            </a:pPr>
            <a:r>
              <a:rPr i="1" lang="en-US">
                <a:solidFill>
                  <a:srgbClr val="002A43"/>
                </a:solidFill>
                <a:latin typeface="Arial"/>
                <a:ea typeface="Arial"/>
                <a:cs typeface="Arial"/>
                <a:sym typeface="Arial"/>
              </a:rPr>
              <a:t>0  </a:t>
            </a:r>
            <a:r>
              <a:rPr lang="en-US">
                <a:solidFill>
                  <a:srgbClr val="002A43"/>
                </a:solidFill>
                <a:latin typeface="Arial"/>
                <a:ea typeface="Arial"/>
                <a:cs typeface="Arial"/>
                <a:sym typeface="Arial"/>
              </a:rPr>
              <a:t>Nhà sản xuất không bao giờ đợi ack</a:t>
            </a:r>
            <a:endParaRPr/>
          </a:p>
          <a:p>
            <a:pPr indent="-182563" lvl="1" marL="360363" rtl="0" algn="l">
              <a:lnSpc>
                <a:spcPct val="138461"/>
              </a:lnSpc>
              <a:spcBef>
                <a:spcPts val="500"/>
              </a:spcBef>
              <a:spcAft>
                <a:spcPts val="0"/>
              </a:spcAft>
              <a:buClr>
                <a:srgbClr val="002A43"/>
              </a:buClr>
              <a:buSzPts val="1040"/>
              <a:buChar char="•"/>
            </a:pPr>
            <a:r>
              <a:rPr i="1" lang="en-US">
                <a:solidFill>
                  <a:srgbClr val="002A43"/>
                </a:solidFill>
                <a:latin typeface="Arial"/>
                <a:ea typeface="Arial"/>
                <a:cs typeface="Arial"/>
                <a:sym typeface="Arial"/>
              </a:rPr>
              <a:t>1  </a:t>
            </a:r>
            <a:r>
              <a:rPr lang="en-US">
                <a:solidFill>
                  <a:srgbClr val="002A43"/>
                </a:solidFill>
                <a:latin typeface="Arial"/>
                <a:ea typeface="Arial"/>
                <a:cs typeface="Arial"/>
                <a:sym typeface="Arial"/>
              </a:rPr>
              <a:t>Nhà sản xuất nhận được xác nhận sau khi bản sao chính đã nhận được dữ liệu</a:t>
            </a:r>
            <a:endParaRPr/>
          </a:p>
          <a:p>
            <a:pPr indent="-182563" lvl="1" marL="360363" rtl="0" algn="l">
              <a:lnSpc>
                <a:spcPct val="138461"/>
              </a:lnSpc>
              <a:spcBef>
                <a:spcPts val="500"/>
              </a:spcBef>
              <a:spcAft>
                <a:spcPts val="0"/>
              </a:spcAft>
              <a:buClr>
                <a:srgbClr val="002A43"/>
              </a:buClr>
              <a:buSzPts val="1040"/>
              <a:buChar char="•"/>
            </a:pPr>
            <a:r>
              <a:rPr i="1" lang="en-US">
                <a:solidFill>
                  <a:srgbClr val="002A43"/>
                </a:solidFill>
                <a:latin typeface="Arial"/>
                <a:ea typeface="Arial"/>
                <a:cs typeface="Arial"/>
                <a:sym typeface="Arial"/>
              </a:rPr>
              <a:t>-1  </a:t>
            </a:r>
            <a:r>
              <a:rPr lang="en-US">
                <a:solidFill>
                  <a:srgbClr val="002A43"/>
                </a:solidFill>
                <a:latin typeface="Arial"/>
                <a:ea typeface="Arial"/>
                <a:cs typeface="Arial"/>
                <a:sym typeface="Arial"/>
              </a:rPr>
              <a:t>Nhà sản xuất nhận được xác nhận sau khi tất cả các ISR nhận được dữ liệu</a:t>
            </a:r>
            <a:endParaRPr>
              <a:latin typeface="Arial"/>
              <a:ea typeface="Arial"/>
              <a:cs typeface="Arial"/>
              <a:sym typeface="Arial"/>
            </a:endParaRPr>
          </a:p>
          <a:p>
            <a:pPr indent="-177800" lvl="0" marL="177800" rtl="0" algn="l">
              <a:lnSpc>
                <a:spcPct val="128571"/>
              </a:lnSpc>
              <a:spcBef>
                <a:spcPts val="1000"/>
              </a:spcBef>
              <a:spcAft>
                <a:spcPts val="0"/>
              </a:spcAft>
              <a:buClr>
                <a:srgbClr val="262626"/>
              </a:buClr>
              <a:buSzPts val="1400"/>
              <a:buFont typeface="Arial"/>
              <a:buChar char="•"/>
            </a:pPr>
            <a:r>
              <a:rPr lang="en-US"/>
              <a:t>request.required.acks = 0</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4802" name="Google Shape;4802;p191"/>
          <p:cNvGrpSpPr/>
          <p:nvPr/>
        </p:nvGrpSpPr>
        <p:grpSpPr>
          <a:xfrm>
            <a:off x="685800" y="3741821"/>
            <a:ext cx="8646600" cy="2780713"/>
            <a:chOff x="1340428" y="4028002"/>
            <a:chExt cx="7304773" cy="2536161"/>
          </a:xfrm>
        </p:grpSpPr>
        <p:sp>
          <p:nvSpPr>
            <p:cNvPr id="4803" name="Google Shape;4803;p191"/>
            <p:cNvSpPr/>
            <p:nvPr/>
          </p:nvSpPr>
          <p:spPr>
            <a:xfrm>
              <a:off x="2627039" y="5485141"/>
              <a:ext cx="162070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Mất dữ liệu tiềm năng</a:t>
              </a:r>
              <a:endParaRPr b="0" i="0" sz="1400" u="none" cap="none" strike="noStrike">
                <a:solidFill>
                  <a:srgbClr val="FF0000"/>
                </a:solidFill>
                <a:latin typeface="Arial"/>
                <a:ea typeface="Arial"/>
                <a:cs typeface="Arial"/>
                <a:sym typeface="Arial"/>
              </a:endParaRPr>
            </a:p>
          </p:txBody>
        </p:sp>
        <p:sp>
          <p:nvSpPr>
            <p:cNvPr id="4804" name="Google Shape;4804;p191"/>
            <p:cNvSpPr/>
            <p:nvPr/>
          </p:nvSpPr>
          <p:spPr>
            <a:xfrm>
              <a:off x="1479049" y="4325388"/>
              <a:ext cx="1995068" cy="1063172"/>
            </a:xfrm>
            <a:prstGeom prst="roundRect">
              <a:avLst>
                <a:gd fmla="val 7678" name="adj"/>
              </a:avLst>
            </a:prstGeom>
            <a:solidFill>
              <a:srgbClr val="FFFFFF"/>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Topic1_logs</a:t>
              </a:r>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a:p>
              <a:pPr indent="0" lvl="0" marL="0" marR="0" rtl="0" algn="l">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Phân</a:t>
              </a:r>
              <a:r>
                <a:rPr b="0" i="0" lang="en-US" sz="1200" u="none" cap="none" strike="noStrike">
                  <a:solidFill>
                    <a:srgbClr val="0043B2"/>
                  </a:solidFill>
                  <a:latin typeface="Arial"/>
                  <a:ea typeface="Arial"/>
                  <a:cs typeface="Arial"/>
                  <a:sym typeface="Arial"/>
                </a:rPr>
                <a:t> vùng</a:t>
              </a:r>
              <a:r>
                <a:rPr b="0" i="0" lang="en-US" sz="1200" u="none" cap="none" strike="noStrike">
                  <a:solidFill>
                    <a:srgbClr val="0043B2"/>
                  </a:solidFill>
                  <a:latin typeface="Arial"/>
                  <a:ea typeface="Arial"/>
                  <a:cs typeface="Arial"/>
                  <a:sym typeface="Arial"/>
                </a:rPr>
                <a:t>#0 – </a:t>
              </a:r>
              <a:r>
                <a:rPr b="0" i="0" lang="en-US" sz="1400" u="none" cap="none" strike="noStrike">
                  <a:solidFill>
                    <a:srgbClr val="0043B2"/>
                  </a:solidFill>
                  <a:latin typeface="Arial"/>
                  <a:ea typeface="Arial"/>
                  <a:cs typeface="Arial"/>
                  <a:sym typeface="Arial"/>
                </a:rPr>
                <a:t>Lãnh</a:t>
              </a:r>
              <a:r>
                <a:rPr b="0" i="0" lang="en-US" sz="1400" u="none" cap="none" strike="noStrike">
                  <a:solidFill>
                    <a:srgbClr val="0043B2"/>
                  </a:solidFill>
                  <a:latin typeface="Arial"/>
                  <a:ea typeface="Arial"/>
                  <a:cs typeface="Arial"/>
                  <a:sym typeface="Arial"/>
                </a:rPr>
                <a:t> đạo</a:t>
              </a:r>
              <a:endParaRPr b="0" i="0" sz="1400" u="none" cap="none" strike="noStrike">
                <a:solidFill>
                  <a:srgbClr val="0043B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4805" name="Google Shape;4805;p191"/>
            <p:cNvSpPr/>
            <p:nvPr/>
          </p:nvSpPr>
          <p:spPr>
            <a:xfrm>
              <a:off x="1453048" y="4028002"/>
              <a:ext cx="14526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Kafka broker #1</a:t>
              </a:r>
              <a:endParaRPr b="0" i="0" sz="1400" u="none" cap="none" strike="noStrike">
                <a:solidFill>
                  <a:srgbClr val="000000"/>
                </a:solidFill>
                <a:latin typeface="Arial"/>
                <a:ea typeface="Arial"/>
                <a:cs typeface="Arial"/>
                <a:sym typeface="Arial"/>
              </a:endParaRPr>
            </a:p>
          </p:txBody>
        </p:sp>
        <p:sp>
          <p:nvSpPr>
            <p:cNvPr id="4806" name="Google Shape;4806;p191"/>
            <p:cNvSpPr/>
            <p:nvPr/>
          </p:nvSpPr>
          <p:spPr>
            <a:xfrm>
              <a:off x="1588748" y="4992542"/>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4807" name="Google Shape;4807;p191"/>
            <p:cNvSpPr/>
            <p:nvPr/>
          </p:nvSpPr>
          <p:spPr>
            <a:xfrm>
              <a:off x="3913613" y="4325388"/>
              <a:ext cx="2102462" cy="1063172"/>
            </a:xfrm>
            <a:prstGeom prst="roundRect">
              <a:avLst>
                <a:gd fmla="val 7678" name="adj"/>
              </a:avLst>
            </a:prstGeom>
            <a:solidFill>
              <a:srgbClr val="FFFFFF"/>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a:p>
              <a:pPr indent="0" lvl="0" marL="0" marR="0" rtl="0" algn="l">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Phân</a:t>
              </a:r>
              <a:r>
                <a:rPr b="0" i="0" lang="en-US" sz="1200" u="none" cap="none" strike="noStrike">
                  <a:solidFill>
                    <a:srgbClr val="0043B2"/>
                  </a:solidFill>
                  <a:latin typeface="Arial"/>
                  <a:ea typeface="Arial"/>
                  <a:cs typeface="Arial"/>
                  <a:sym typeface="Arial"/>
                </a:rPr>
                <a:t> vùng</a:t>
              </a:r>
              <a:r>
                <a:rPr b="0" i="0" lang="en-US" sz="1200" u="none" cap="none" strike="noStrike">
                  <a:solidFill>
                    <a:srgbClr val="0043B2"/>
                  </a:solidFill>
                  <a:latin typeface="Arial"/>
                  <a:ea typeface="Arial"/>
                  <a:cs typeface="Arial"/>
                  <a:sym typeface="Arial"/>
                </a:rPr>
                <a:t>#0 – </a:t>
              </a:r>
              <a:r>
                <a:rPr lang="en-US" sz="1400">
                  <a:solidFill>
                    <a:srgbClr val="0043B2"/>
                  </a:solidFill>
                  <a:latin typeface="Arial"/>
                  <a:ea typeface="Arial"/>
                  <a:cs typeface="Arial"/>
                  <a:sym typeface="Arial"/>
                </a:rPr>
                <a:t>Người theo dõi</a:t>
              </a:r>
              <a:endParaRPr b="0" i="0" sz="1400" u="none" cap="none" strike="noStrike">
                <a:solidFill>
                  <a:srgbClr val="0043B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4808" name="Google Shape;4808;p191"/>
            <p:cNvSpPr/>
            <p:nvPr/>
          </p:nvSpPr>
          <p:spPr>
            <a:xfrm>
              <a:off x="3951432" y="4028002"/>
              <a:ext cx="14654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Kafka broker #2</a:t>
              </a:r>
              <a:endParaRPr b="0" i="0" sz="1400" u="none" cap="none" strike="noStrike">
                <a:solidFill>
                  <a:srgbClr val="000000"/>
                </a:solidFill>
                <a:latin typeface="Arial"/>
                <a:ea typeface="Arial"/>
                <a:cs typeface="Arial"/>
                <a:sym typeface="Arial"/>
              </a:endParaRPr>
            </a:p>
          </p:txBody>
        </p:sp>
        <p:sp>
          <p:nvSpPr>
            <p:cNvPr id="4809" name="Google Shape;4809;p191"/>
            <p:cNvSpPr/>
            <p:nvPr/>
          </p:nvSpPr>
          <p:spPr>
            <a:xfrm>
              <a:off x="4087132" y="4992542"/>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4810" name="Google Shape;4810;p191"/>
            <p:cNvSpPr/>
            <p:nvPr/>
          </p:nvSpPr>
          <p:spPr>
            <a:xfrm>
              <a:off x="6454525" y="4325388"/>
              <a:ext cx="2120270" cy="1063172"/>
            </a:xfrm>
            <a:prstGeom prst="roundRect">
              <a:avLst>
                <a:gd fmla="val 7678" name="adj"/>
              </a:avLst>
            </a:prstGeom>
            <a:solidFill>
              <a:srgbClr val="FFFFFF"/>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a:p>
              <a:pPr indent="0" lvl="0" marL="0" marR="0" rtl="0" algn="l">
                <a:lnSpc>
                  <a:spcPct val="100000"/>
                </a:lnSpc>
                <a:spcBef>
                  <a:spcPts val="0"/>
                </a:spcBef>
                <a:spcAft>
                  <a:spcPts val="0"/>
                </a:spcAft>
                <a:buClr>
                  <a:srgbClr val="0043B2"/>
                </a:buClr>
                <a:buSzPts val="1200"/>
                <a:buFont typeface="Arial"/>
                <a:buNone/>
              </a:pPr>
              <a:r>
                <a:rPr lang="en-US" sz="1200">
                  <a:solidFill>
                    <a:srgbClr val="0043B2"/>
                  </a:solidFill>
                  <a:latin typeface="Arial"/>
                  <a:ea typeface="Arial"/>
                  <a:cs typeface="Arial"/>
                  <a:sym typeface="Arial"/>
                </a:rPr>
                <a:t>Phân vùng</a:t>
              </a:r>
              <a:r>
                <a:rPr b="0" i="0" lang="en-US" sz="1200" u="none" cap="none" strike="noStrike">
                  <a:solidFill>
                    <a:srgbClr val="0043B2"/>
                  </a:solidFill>
                  <a:latin typeface="Arial"/>
                  <a:ea typeface="Arial"/>
                  <a:cs typeface="Arial"/>
                  <a:sym typeface="Arial"/>
                </a:rPr>
                <a:t>#0 – </a:t>
              </a:r>
              <a:r>
                <a:rPr lang="en-US" sz="1400">
                  <a:solidFill>
                    <a:srgbClr val="0043B2"/>
                  </a:solidFill>
                  <a:latin typeface="Arial"/>
                  <a:ea typeface="Arial"/>
                  <a:cs typeface="Arial"/>
                  <a:sym typeface="Arial"/>
                </a:rPr>
                <a:t>Người theo dõi</a:t>
              </a:r>
              <a:endParaRPr sz="1400">
                <a:solidFill>
                  <a:srgbClr val="0043B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4811" name="Google Shape;4811;p191"/>
            <p:cNvSpPr/>
            <p:nvPr/>
          </p:nvSpPr>
          <p:spPr>
            <a:xfrm>
              <a:off x="6454525" y="4028002"/>
              <a:ext cx="14702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Kafka broker #3</a:t>
              </a:r>
              <a:endParaRPr b="0" i="0" sz="1400" u="none" cap="none" strike="noStrike">
                <a:solidFill>
                  <a:srgbClr val="000000"/>
                </a:solidFill>
                <a:latin typeface="Arial"/>
                <a:ea typeface="Arial"/>
                <a:cs typeface="Arial"/>
                <a:sym typeface="Arial"/>
              </a:endParaRPr>
            </a:p>
          </p:txBody>
        </p:sp>
        <p:sp>
          <p:nvSpPr>
            <p:cNvPr id="4812" name="Google Shape;4812;p191"/>
            <p:cNvSpPr/>
            <p:nvPr/>
          </p:nvSpPr>
          <p:spPr>
            <a:xfrm>
              <a:off x="6590225" y="4992542"/>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4813" name="Google Shape;4813;p191"/>
            <p:cNvSpPr/>
            <p:nvPr/>
          </p:nvSpPr>
          <p:spPr>
            <a:xfrm>
              <a:off x="1340428" y="4668097"/>
              <a:ext cx="7304773" cy="682726"/>
            </a:xfrm>
            <a:prstGeom prst="roundRect">
              <a:avLst>
                <a:gd fmla="val 33778" name="adj"/>
              </a:avLst>
            </a:prstGeom>
            <a:noFill/>
            <a:ln cap="flat" cmpd="sng" w="38100">
              <a:solidFill>
                <a:srgbClr val="CADEFE">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4814" name="Google Shape;4814;p191"/>
            <p:cNvSpPr/>
            <p:nvPr/>
          </p:nvSpPr>
          <p:spPr>
            <a:xfrm>
              <a:off x="6467165" y="5744251"/>
              <a:ext cx="2107630" cy="290494"/>
            </a:xfrm>
            <a:prstGeom prst="roundRect">
              <a:avLst>
                <a:gd fmla="val 7678" name="adj"/>
              </a:avLst>
            </a:prstGeom>
            <a:solidFill>
              <a:srgbClr val="FFFFFF"/>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Kafka broker-client Producer</a:t>
              </a:r>
              <a:endParaRPr b="0" i="0" sz="1200" u="none" cap="none" strike="noStrike">
                <a:solidFill>
                  <a:srgbClr val="FFFFFF"/>
                </a:solidFill>
                <a:latin typeface="Arial"/>
                <a:ea typeface="Arial"/>
                <a:cs typeface="Arial"/>
                <a:sym typeface="Arial"/>
              </a:endParaRPr>
            </a:p>
          </p:txBody>
        </p:sp>
        <p:sp>
          <p:nvSpPr>
            <p:cNvPr id="4815" name="Google Shape;4815;p191"/>
            <p:cNvSpPr/>
            <p:nvPr/>
          </p:nvSpPr>
          <p:spPr>
            <a:xfrm>
              <a:off x="6497439" y="6040943"/>
              <a:ext cx="210763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lang="en-US" sz="1400">
                  <a:solidFill>
                    <a:srgbClr val="FF0000"/>
                  </a:solidFill>
                  <a:latin typeface="Arial"/>
                  <a:ea typeface="Arial"/>
                  <a:cs typeface="Arial"/>
                  <a:sym typeface="Arial"/>
                </a:rPr>
                <a:t>request.required.a</a:t>
              </a:r>
              <a:r>
                <a:rPr b="0" i="0" lang="en-US" sz="1400" u="none" cap="none" strike="noStrike">
                  <a:solidFill>
                    <a:srgbClr val="FF0000"/>
                  </a:solidFill>
                  <a:latin typeface="Arial"/>
                  <a:ea typeface="Arial"/>
                  <a:cs typeface="Arial"/>
                  <a:sym typeface="Arial"/>
                </a:rPr>
                <a:t>cks=0</a:t>
              </a:r>
              <a:endParaRPr b="0" i="0" sz="1400" u="none" cap="none" strike="noStrike">
                <a:solidFill>
                  <a:srgbClr val="FF0000"/>
                </a:solidFill>
                <a:latin typeface="Arial"/>
                <a:ea typeface="Arial"/>
                <a:cs typeface="Arial"/>
                <a:sym typeface="Arial"/>
              </a:endParaRPr>
            </a:p>
          </p:txBody>
        </p:sp>
        <p:cxnSp>
          <p:nvCxnSpPr>
            <p:cNvPr id="4816" name="Google Shape;4816;p191"/>
            <p:cNvCxnSpPr>
              <a:stCxn id="4814" idx="1"/>
              <a:endCxn id="4806" idx="2"/>
            </p:cNvCxnSpPr>
            <p:nvPr/>
          </p:nvCxnSpPr>
          <p:spPr>
            <a:xfrm rot="10800000">
              <a:off x="2487065" y="5263398"/>
              <a:ext cx="3980100" cy="626100"/>
            </a:xfrm>
            <a:prstGeom prst="bentConnector2">
              <a:avLst/>
            </a:prstGeom>
            <a:noFill/>
            <a:ln cap="flat" cmpd="sng" w="28575">
              <a:solidFill>
                <a:srgbClr val="66A1FE"/>
              </a:solidFill>
              <a:prstDash val="dash"/>
              <a:miter lim="800000"/>
              <a:headEnd len="sm" w="sm" type="none"/>
              <a:tailEnd len="med" w="med" type="triangle"/>
            </a:ln>
          </p:spPr>
        </p:cxnSp>
        <p:sp>
          <p:nvSpPr>
            <p:cNvPr id="4817" name="Google Shape;4817;p191"/>
            <p:cNvSpPr/>
            <p:nvPr/>
          </p:nvSpPr>
          <p:spPr>
            <a:xfrm>
              <a:off x="4667148" y="5895176"/>
              <a:ext cx="90060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Yêu</a:t>
              </a:r>
              <a:r>
                <a:rPr b="0" i="0" lang="en-US" sz="1400" u="none" cap="none" strike="noStrike">
                  <a:solidFill>
                    <a:srgbClr val="0043B2"/>
                  </a:solidFill>
                  <a:latin typeface="Arial"/>
                  <a:ea typeface="Arial"/>
                  <a:cs typeface="Arial"/>
                  <a:sym typeface="Arial"/>
                </a:rPr>
                <a:t> cầu</a:t>
              </a:r>
              <a:endParaRPr b="0" i="0" sz="1400" u="none" cap="none" strike="noStrike">
                <a:solidFill>
                  <a:srgbClr val="0043B2"/>
                </a:solidFill>
                <a:latin typeface="Arial"/>
                <a:ea typeface="Arial"/>
                <a:cs typeface="Arial"/>
                <a:sym typeface="Arial"/>
              </a:endParaRPr>
            </a:p>
          </p:txBody>
        </p:sp>
      </p:grpSp>
      <p:pic>
        <p:nvPicPr>
          <p:cNvPr descr="136,364 Fire Icon Stock Photos, Pictures &amp;amp; Royalty-Free Images - iStock" id="4818" name="Google Shape;4818;p191"/>
          <p:cNvPicPr preferRelativeResize="0"/>
          <p:nvPr/>
        </p:nvPicPr>
        <p:blipFill rotWithShape="1">
          <a:blip r:embed="rId3">
            <a:alphaModFix/>
          </a:blip>
          <a:srcRect b="29262" l="39745" r="39666" t="26136"/>
          <a:stretch/>
        </p:blipFill>
        <p:spPr>
          <a:xfrm>
            <a:off x="4183240" y="5579543"/>
            <a:ext cx="272964" cy="4222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9"/>
          <p:cNvSpPr txBox="1"/>
          <p:nvPr/>
        </p:nvSpPr>
        <p:spPr>
          <a:xfrm>
            <a:off x="711199" y="3535215"/>
            <a:ext cx="7812000" cy="1455885"/>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--fields-terminated-by '\t'</a:t>
            </a:r>
            <a:endParaRPr/>
          </a:p>
        </p:txBody>
      </p:sp>
      <p:sp>
        <p:nvSpPr>
          <p:cNvPr id="362" name="Google Shape;362;p1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363" name="Google Shape;363;p1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Chỉ định dấu tách văn bản</a:t>
            </a:r>
            <a:endParaRPr/>
          </a:p>
        </p:txBody>
      </p:sp>
      <p:sp>
        <p:nvSpPr>
          <p:cNvPr id="364" name="Google Shape;364;p1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365" name="Google Shape;365;p1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Sqoop lưu dưới dạng tệp văn bản được phân cách bằng dấu phẩy theo mặc định</a:t>
            </a:r>
            <a:endParaRPr/>
          </a:p>
          <a:p>
            <a:pPr indent="-177800" lvl="0" marL="177800" rtl="0" algn="l">
              <a:lnSpc>
                <a:spcPct val="128571"/>
              </a:lnSpc>
              <a:spcBef>
                <a:spcPts val="1000"/>
              </a:spcBef>
              <a:spcAft>
                <a:spcPts val="0"/>
              </a:spcAft>
              <a:buClr>
                <a:srgbClr val="262626"/>
              </a:buClr>
              <a:buSzPts val="1400"/>
              <a:buFont typeface="Arial"/>
              <a:buChar char="•"/>
            </a:pPr>
            <a:r>
              <a:rPr lang="en-US"/>
              <a:t>Chúng ta có thể chỉ định các dấu phân cách khác</a:t>
            </a:r>
            <a:endParaRPr/>
          </a:p>
          <a:p>
            <a:pPr indent="-182563" lvl="1" marL="360363" rtl="0" algn="l">
              <a:lnSpc>
                <a:spcPct val="138461"/>
              </a:lnSpc>
              <a:spcBef>
                <a:spcPts val="500"/>
              </a:spcBef>
              <a:spcAft>
                <a:spcPts val="0"/>
              </a:spcAft>
              <a:buClr>
                <a:srgbClr val="262626"/>
              </a:buClr>
              <a:buSzPts val="1040"/>
              <a:buChar char="•"/>
            </a:pPr>
            <a:r>
              <a:rPr lang="en-US"/>
              <a:t>Sử dụng đối số </a:t>
            </a:r>
            <a:r>
              <a:rPr b="1" lang="en-US"/>
              <a:t>–-fields-terminated-by </a:t>
            </a:r>
            <a:r>
              <a:rPr lang="en-US"/>
              <a:t>với ký tự phân cách</a:t>
            </a:r>
            <a:endParaRPr/>
          </a:p>
          <a:p>
            <a:pPr indent="-182563" lvl="1" marL="360363" rtl="0" algn="l">
              <a:lnSpc>
                <a:spcPct val="138461"/>
              </a:lnSpc>
              <a:spcBef>
                <a:spcPts val="500"/>
              </a:spcBef>
              <a:spcAft>
                <a:spcPts val="0"/>
              </a:spcAft>
              <a:buClr>
                <a:srgbClr val="262626"/>
              </a:buClr>
              <a:buSzPts val="1040"/>
              <a:buChar char="•"/>
            </a:pPr>
            <a:r>
              <a:rPr lang="en-US"/>
              <a:t>Ví dụ: có thể chúng ta muốn sử dụng các tab làm dấu phân cách</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3" name="Shape 4823"/>
        <p:cNvGrpSpPr/>
        <p:nvPr/>
      </p:nvGrpSpPr>
      <p:grpSpPr>
        <a:xfrm>
          <a:off x="0" y="0"/>
          <a:ext cx="0" cy="0"/>
          <a:chOff x="0" y="0"/>
          <a:chExt cx="0" cy="0"/>
        </a:xfrm>
      </p:grpSpPr>
      <p:sp>
        <p:nvSpPr>
          <p:cNvPr id="4824" name="Google Shape;4824;p19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825" name="Google Shape;4825;p19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Xác nhận sao chép chủ đề (2/3)</a:t>
            </a:r>
            <a:endParaRPr/>
          </a:p>
        </p:txBody>
      </p:sp>
      <p:sp>
        <p:nvSpPr>
          <p:cNvPr id="4826" name="Google Shape;4826;p19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827" name="Google Shape;4827;p19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request.required.acks = 1</a:t>
            </a:r>
            <a:endParaRPr/>
          </a:p>
          <a:p>
            <a:pPr indent="0" lvl="0" marL="0" rtl="0" algn="l">
              <a:lnSpc>
                <a:spcPct val="128571"/>
              </a:lnSpc>
              <a:spcBef>
                <a:spcPts val="1000"/>
              </a:spcBef>
              <a:spcAft>
                <a:spcPts val="0"/>
              </a:spcAft>
              <a:buClr>
                <a:srgbClr val="262626"/>
              </a:buClr>
              <a:buSzPts val="1400"/>
              <a:buNone/>
            </a:pPr>
            <a:r>
              <a:t/>
            </a:r>
            <a:endParaRPr/>
          </a:p>
        </p:txBody>
      </p:sp>
      <p:grpSp>
        <p:nvGrpSpPr>
          <p:cNvPr id="4828" name="Google Shape;4828;p192"/>
          <p:cNvGrpSpPr/>
          <p:nvPr/>
        </p:nvGrpSpPr>
        <p:grpSpPr>
          <a:xfrm>
            <a:off x="625642" y="3240465"/>
            <a:ext cx="8706758" cy="2616973"/>
            <a:chOff x="1306494" y="3350708"/>
            <a:chExt cx="7304773" cy="2210393"/>
          </a:xfrm>
        </p:grpSpPr>
        <p:sp>
          <p:nvSpPr>
            <p:cNvPr id="4829" name="Google Shape;4829;p192"/>
            <p:cNvSpPr/>
            <p:nvPr/>
          </p:nvSpPr>
          <p:spPr>
            <a:xfrm>
              <a:off x="2404018" y="4928498"/>
              <a:ext cx="192548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Mất dữ liệu tiềm năng</a:t>
              </a:r>
              <a:endParaRPr sz="1400">
                <a:solidFill>
                  <a:srgbClr val="FF0000"/>
                </a:solidFill>
                <a:latin typeface="Arial"/>
                <a:ea typeface="Arial"/>
                <a:cs typeface="Arial"/>
                <a:sym typeface="Arial"/>
              </a:endParaRPr>
            </a:p>
          </p:txBody>
        </p:sp>
        <p:sp>
          <p:nvSpPr>
            <p:cNvPr id="4830" name="Google Shape;4830;p192"/>
            <p:cNvSpPr/>
            <p:nvPr/>
          </p:nvSpPr>
          <p:spPr>
            <a:xfrm>
              <a:off x="1445115" y="3648094"/>
              <a:ext cx="1995068"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Topic1_logs</a:t>
              </a:r>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Lãnh đạo</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31" name="Google Shape;4831;p192"/>
            <p:cNvSpPr/>
            <p:nvPr/>
          </p:nvSpPr>
          <p:spPr>
            <a:xfrm>
              <a:off x="1419114" y="3350708"/>
              <a:ext cx="14526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#1</a:t>
              </a:r>
              <a:endParaRPr sz="1400">
                <a:solidFill>
                  <a:schemeClr val="dk1"/>
                </a:solidFill>
                <a:latin typeface="Arial"/>
                <a:ea typeface="Arial"/>
                <a:cs typeface="Arial"/>
                <a:sym typeface="Arial"/>
              </a:endParaRPr>
            </a:p>
          </p:txBody>
        </p:sp>
        <p:sp>
          <p:nvSpPr>
            <p:cNvPr id="4832" name="Google Shape;4832;p192"/>
            <p:cNvSpPr/>
            <p:nvPr/>
          </p:nvSpPr>
          <p:spPr>
            <a:xfrm>
              <a:off x="1554814"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33" name="Google Shape;4833;p192"/>
            <p:cNvSpPr/>
            <p:nvPr/>
          </p:nvSpPr>
          <p:spPr>
            <a:xfrm>
              <a:off x="3875302" y="3648094"/>
              <a:ext cx="2104605"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Người theo dõi</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34" name="Google Shape;4834;p192"/>
            <p:cNvSpPr/>
            <p:nvPr/>
          </p:nvSpPr>
          <p:spPr>
            <a:xfrm>
              <a:off x="3917498" y="3350708"/>
              <a:ext cx="146546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#2</a:t>
              </a:r>
              <a:endParaRPr sz="1400">
                <a:solidFill>
                  <a:schemeClr val="dk1"/>
                </a:solidFill>
                <a:latin typeface="Arial"/>
                <a:ea typeface="Arial"/>
                <a:cs typeface="Arial"/>
                <a:sym typeface="Arial"/>
              </a:endParaRPr>
            </a:p>
          </p:txBody>
        </p:sp>
        <p:sp>
          <p:nvSpPr>
            <p:cNvPr id="4835" name="Google Shape;4835;p192"/>
            <p:cNvSpPr/>
            <p:nvPr/>
          </p:nvSpPr>
          <p:spPr>
            <a:xfrm>
              <a:off x="4053198"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36" name="Google Shape;4836;p192"/>
            <p:cNvSpPr/>
            <p:nvPr/>
          </p:nvSpPr>
          <p:spPr>
            <a:xfrm>
              <a:off x="6369144" y="3648094"/>
              <a:ext cx="2121878"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Người theo dõi</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37" name="Google Shape;4837;p192"/>
            <p:cNvSpPr/>
            <p:nvPr/>
          </p:nvSpPr>
          <p:spPr>
            <a:xfrm>
              <a:off x="6420591" y="3350708"/>
              <a:ext cx="14702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#3</a:t>
              </a:r>
              <a:endParaRPr sz="1400">
                <a:solidFill>
                  <a:schemeClr val="dk1"/>
                </a:solidFill>
                <a:latin typeface="Arial"/>
                <a:ea typeface="Arial"/>
                <a:cs typeface="Arial"/>
                <a:sym typeface="Arial"/>
              </a:endParaRPr>
            </a:p>
          </p:txBody>
        </p:sp>
        <p:sp>
          <p:nvSpPr>
            <p:cNvPr id="4838" name="Google Shape;4838;p192"/>
            <p:cNvSpPr/>
            <p:nvPr/>
          </p:nvSpPr>
          <p:spPr>
            <a:xfrm>
              <a:off x="6556291"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39" name="Google Shape;4839;p192"/>
            <p:cNvSpPr/>
            <p:nvPr/>
          </p:nvSpPr>
          <p:spPr>
            <a:xfrm>
              <a:off x="1306494" y="3990803"/>
              <a:ext cx="7304773" cy="682726"/>
            </a:xfrm>
            <a:prstGeom prst="roundRect">
              <a:avLst>
                <a:gd fmla="val 33778" name="adj"/>
              </a:avLst>
            </a:prstGeom>
            <a:noFill/>
            <a:ln cap="flat" cmpd="sng" w="38100">
              <a:solidFill>
                <a:srgbClr val="CADEFE">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40" name="Google Shape;4840;p192"/>
            <p:cNvSpPr/>
            <p:nvPr/>
          </p:nvSpPr>
          <p:spPr>
            <a:xfrm>
              <a:off x="6433231" y="5066957"/>
              <a:ext cx="2107630" cy="290494"/>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Kafka broker-client Producer</a:t>
              </a:r>
              <a:endParaRPr sz="1200">
                <a:solidFill>
                  <a:schemeClr val="lt1"/>
                </a:solidFill>
                <a:latin typeface="Arial"/>
                <a:ea typeface="Arial"/>
                <a:cs typeface="Arial"/>
                <a:sym typeface="Arial"/>
              </a:endParaRPr>
            </a:p>
          </p:txBody>
        </p:sp>
        <p:cxnSp>
          <p:nvCxnSpPr>
            <p:cNvPr id="4841" name="Google Shape;4841;p192"/>
            <p:cNvCxnSpPr>
              <a:endCxn id="4832" idx="2"/>
            </p:cNvCxnSpPr>
            <p:nvPr/>
          </p:nvCxnSpPr>
          <p:spPr>
            <a:xfrm rot="10800000">
              <a:off x="2453040" y="4586063"/>
              <a:ext cx="3980100" cy="694800"/>
            </a:xfrm>
            <a:prstGeom prst="bentConnector2">
              <a:avLst/>
            </a:prstGeom>
            <a:noFill/>
            <a:ln cap="flat" cmpd="sng" w="28575">
              <a:solidFill>
                <a:srgbClr val="66A1FE"/>
              </a:solidFill>
              <a:prstDash val="dash"/>
              <a:miter lim="800000"/>
              <a:headEnd len="sm" w="sm" type="none"/>
              <a:tailEnd len="med" w="med" type="triangle"/>
            </a:ln>
          </p:spPr>
        </p:cxnSp>
        <p:sp>
          <p:nvSpPr>
            <p:cNvPr id="4842" name="Google Shape;4842;p192"/>
            <p:cNvSpPr/>
            <p:nvPr/>
          </p:nvSpPr>
          <p:spPr>
            <a:xfrm>
              <a:off x="3875302" y="5253324"/>
              <a:ext cx="90060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Yêu cầu</a:t>
              </a:r>
              <a:endParaRPr sz="1400">
                <a:solidFill>
                  <a:srgbClr val="0043B2"/>
                </a:solidFill>
                <a:latin typeface="Arial"/>
                <a:ea typeface="Arial"/>
                <a:cs typeface="Arial"/>
                <a:sym typeface="Arial"/>
              </a:endParaRPr>
            </a:p>
          </p:txBody>
        </p:sp>
        <p:cxnSp>
          <p:nvCxnSpPr>
            <p:cNvPr id="4843" name="Google Shape;4843;p192"/>
            <p:cNvCxnSpPr/>
            <p:nvPr/>
          </p:nvCxnSpPr>
          <p:spPr>
            <a:xfrm>
              <a:off x="2603500" y="4645753"/>
              <a:ext cx="3812382" cy="550744"/>
            </a:xfrm>
            <a:prstGeom prst="bentConnector3">
              <a:avLst>
                <a:gd fmla="val 9671" name="adj1"/>
              </a:avLst>
            </a:prstGeom>
            <a:noFill/>
            <a:ln cap="flat" cmpd="sng" w="28575">
              <a:solidFill>
                <a:srgbClr val="66A1FE"/>
              </a:solidFill>
              <a:prstDash val="dash"/>
              <a:miter lim="800000"/>
              <a:headEnd len="sm" w="sm" type="none"/>
              <a:tailEnd len="med" w="med" type="triangle"/>
            </a:ln>
          </p:spPr>
        </p:cxnSp>
        <p:cxnSp>
          <p:nvCxnSpPr>
            <p:cNvPr id="4844" name="Google Shape;4844;p192"/>
            <p:cNvCxnSpPr/>
            <p:nvPr/>
          </p:nvCxnSpPr>
          <p:spPr>
            <a:xfrm>
              <a:off x="3174316" y="4592412"/>
              <a:ext cx="4543042" cy="12700"/>
            </a:xfrm>
            <a:prstGeom prst="bentConnector4">
              <a:avLst>
                <a:gd fmla="val 5835" name="adj1"/>
                <a:gd fmla="val 1135730" name="adj2"/>
              </a:avLst>
            </a:prstGeom>
            <a:noFill/>
            <a:ln cap="flat" cmpd="sng" w="28575">
              <a:solidFill>
                <a:srgbClr val="66A1FE"/>
              </a:solidFill>
              <a:prstDash val="dot"/>
              <a:miter lim="800000"/>
              <a:headEnd len="sm" w="sm" type="none"/>
              <a:tailEnd len="med" w="med" type="triangle"/>
            </a:ln>
          </p:spPr>
        </p:cxnSp>
        <p:cxnSp>
          <p:nvCxnSpPr>
            <p:cNvPr id="4845" name="Google Shape;4845;p192"/>
            <p:cNvCxnSpPr>
              <a:endCxn id="4835" idx="2"/>
            </p:cNvCxnSpPr>
            <p:nvPr/>
          </p:nvCxnSpPr>
          <p:spPr>
            <a:xfrm>
              <a:off x="3032024" y="4585463"/>
              <a:ext cx="1919400" cy="600"/>
            </a:xfrm>
            <a:prstGeom prst="bentConnector4">
              <a:avLst>
                <a:gd fmla="val 15398" name="adj1"/>
                <a:gd fmla="val 837299712" name="adj2"/>
              </a:avLst>
            </a:prstGeom>
            <a:noFill/>
            <a:ln cap="flat" cmpd="sng" w="28575">
              <a:solidFill>
                <a:srgbClr val="66A1FE"/>
              </a:solidFill>
              <a:prstDash val="dot"/>
              <a:miter lim="800000"/>
              <a:headEnd len="sm" w="sm" type="none"/>
              <a:tailEnd len="med" w="med" type="triangle"/>
            </a:ln>
          </p:spPr>
        </p:cxnSp>
        <p:sp>
          <p:nvSpPr>
            <p:cNvPr id="4846" name="Google Shape;4846;p192"/>
            <p:cNvSpPr/>
            <p:nvPr/>
          </p:nvSpPr>
          <p:spPr>
            <a:xfrm rot="2700000">
              <a:off x="3429854" y="4620541"/>
              <a:ext cx="350850" cy="350850"/>
            </a:xfrm>
            <a:prstGeom prst="plus">
              <a:avLst>
                <a:gd fmla="val 43662"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7" name="Google Shape;4847;p192"/>
            <p:cNvSpPr/>
            <p:nvPr/>
          </p:nvSpPr>
          <p:spPr>
            <a:xfrm rot="2700000">
              <a:off x="4969799" y="4694819"/>
              <a:ext cx="350850" cy="350850"/>
            </a:xfrm>
            <a:prstGeom prst="plus">
              <a:avLst>
                <a:gd fmla="val 43662"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8" name="Google Shape;4848;p192"/>
            <p:cNvSpPr/>
            <p:nvPr/>
          </p:nvSpPr>
          <p:spPr>
            <a:xfrm>
              <a:off x="5468542" y="4919922"/>
              <a:ext cx="90060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Phản hồi</a:t>
              </a:r>
              <a:endParaRPr sz="1400">
                <a:solidFill>
                  <a:srgbClr val="0043B2"/>
                </a:solidFill>
                <a:latin typeface="Arial"/>
                <a:ea typeface="Arial"/>
                <a:cs typeface="Arial"/>
                <a:sym typeface="Arial"/>
              </a:endParaRPr>
            </a:p>
          </p:txBody>
        </p:sp>
      </p:grpSp>
      <p:sp>
        <p:nvSpPr>
          <p:cNvPr id="4849" name="Google Shape;4849;p192"/>
          <p:cNvSpPr/>
          <p:nvPr/>
        </p:nvSpPr>
        <p:spPr>
          <a:xfrm>
            <a:off x="6396212" y="5659233"/>
            <a:ext cx="210763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lang="en-US" sz="1400">
                <a:solidFill>
                  <a:srgbClr val="FF0000"/>
                </a:solidFill>
                <a:latin typeface="Arial"/>
                <a:ea typeface="Arial"/>
                <a:cs typeface="Arial"/>
                <a:sym typeface="Arial"/>
              </a:rPr>
              <a:t>request.required.a</a:t>
            </a:r>
            <a:r>
              <a:rPr b="0" i="0" lang="en-US" sz="1400" u="none" cap="none" strike="noStrike">
                <a:solidFill>
                  <a:srgbClr val="FF0000"/>
                </a:solidFill>
                <a:latin typeface="Arial"/>
                <a:ea typeface="Arial"/>
                <a:cs typeface="Arial"/>
                <a:sym typeface="Arial"/>
              </a:rPr>
              <a:t>cks=1</a:t>
            </a:r>
            <a:endParaRPr b="0" i="0" sz="1400" u="none" cap="none" strike="noStrike">
              <a:solidFill>
                <a:srgbClr val="FF0000"/>
              </a:solidFill>
              <a:latin typeface="Arial"/>
              <a:ea typeface="Arial"/>
              <a:cs typeface="Arial"/>
              <a:sym typeface="Arial"/>
            </a:endParaRPr>
          </a:p>
        </p:txBody>
      </p:sp>
      <p:pic>
        <p:nvPicPr>
          <p:cNvPr descr="136,364 Fire Icon Stock Photos, Pictures &amp;amp; Royalty-Free Images - iStock" id="4850" name="Google Shape;4850;p192"/>
          <p:cNvPicPr preferRelativeResize="0"/>
          <p:nvPr/>
        </p:nvPicPr>
        <p:blipFill rotWithShape="1">
          <a:blip r:embed="rId3">
            <a:alphaModFix/>
          </a:blip>
          <a:srcRect b="29262" l="39745" r="39666" t="26136"/>
          <a:stretch/>
        </p:blipFill>
        <p:spPr>
          <a:xfrm>
            <a:off x="1971559" y="4563208"/>
            <a:ext cx="272964" cy="42225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5" name="Shape 4855"/>
        <p:cNvGrpSpPr/>
        <p:nvPr/>
      </p:nvGrpSpPr>
      <p:grpSpPr>
        <a:xfrm>
          <a:off x="0" y="0"/>
          <a:ext cx="0" cy="0"/>
          <a:chOff x="0" y="0"/>
          <a:chExt cx="0" cy="0"/>
        </a:xfrm>
      </p:grpSpPr>
      <p:sp>
        <p:nvSpPr>
          <p:cNvPr id="4856" name="Google Shape;4856;p19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857" name="Google Shape;4857;p19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Xác nhận sao chép chủ đề (3/3)</a:t>
            </a:r>
            <a:endParaRPr/>
          </a:p>
        </p:txBody>
      </p:sp>
      <p:sp>
        <p:nvSpPr>
          <p:cNvPr id="4858" name="Google Shape;4858;p19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859" name="Google Shape;4859;p19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request.required.acks = All (-1)</a:t>
            </a:r>
            <a:endParaRPr/>
          </a:p>
          <a:p>
            <a:pPr indent="-177800" lvl="0" marL="177800" rtl="0" algn="l">
              <a:lnSpc>
                <a:spcPct val="128571"/>
              </a:lnSpc>
              <a:spcBef>
                <a:spcPts val="1000"/>
              </a:spcBef>
              <a:spcAft>
                <a:spcPts val="0"/>
              </a:spcAft>
              <a:buClr>
                <a:srgbClr val="262626"/>
              </a:buClr>
              <a:buSzPts val="1400"/>
              <a:buFont typeface="Arial"/>
              <a:buChar char="•"/>
            </a:pPr>
            <a:r>
              <a:rPr lang="en-US"/>
              <a:t>Với RF = N, có thể xử lý tổn thất N-1</a:t>
            </a:r>
            <a:endParaRPr/>
          </a:p>
        </p:txBody>
      </p:sp>
      <p:grpSp>
        <p:nvGrpSpPr>
          <p:cNvPr id="4860" name="Google Shape;4860;p193"/>
          <p:cNvGrpSpPr/>
          <p:nvPr/>
        </p:nvGrpSpPr>
        <p:grpSpPr>
          <a:xfrm>
            <a:off x="535872" y="3140968"/>
            <a:ext cx="8796528" cy="3199673"/>
            <a:chOff x="1306494" y="3350708"/>
            <a:chExt cx="7304773" cy="2529963"/>
          </a:xfrm>
        </p:grpSpPr>
        <p:sp>
          <p:nvSpPr>
            <p:cNvPr id="4861" name="Google Shape;4861;p193"/>
            <p:cNvSpPr/>
            <p:nvPr/>
          </p:nvSpPr>
          <p:spPr>
            <a:xfrm>
              <a:off x="1445115" y="3648094"/>
              <a:ext cx="1995068"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Topic1_log</a:t>
              </a:r>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Lãnh đạo</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62" name="Google Shape;4862;p193"/>
            <p:cNvSpPr/>
            <p:nvPr/>
          </p:nvSpPr>
          <p:spPr>
            <a:xfrm>
              <a:off x="1419114" y="3350708"/>
              <a:ext cx="14526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#1</a:t>
              </a:r>
              <a:endParaRPr sz="1400">
                <a:solidFill>
                  <a:schemeClr val="dk1"/>
                </a:solidFill>
                <a:latin typeface="Arial"/>
                <a:ea typeface="Arial"/>
                <a:cs typeface="Arial"/>
                <a:sym typeface="Arial"/>
              </a:endParaRPr>
            </a:p>
          </p:txBody>
        </p:sp>
        <p:sp>
          <p:nvSpPr>
            <p:cNvPr id="4863" name="Google Shape;4863;p193"/>
            <p:cNvSpPr/>
            <p:nvPr/>
          </p:nvSpPr>
          <p:spPr>
            <a:xfrm>
              <a:off x="1554814"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64" name="Google Shape;4864;p193"/>
            <p:cNvSpPr/>
            <p:nvPr/>
          </p:nvSpPr>
          <p:spPr>
            <a:xfrm>
              <a:off x="3909383" y="3648094"/>
              <a:ext cx="2070522"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Người theo dõi</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65" name="Google Shape;4865;p193"/>
            <p:cNvSpPr/>
            <p:nvPr/>
          </p:nvSpPr>
          <p:spPr>
            <a:xfrm>
              <a:off x="3917498" y="3350708"/>
              <a:ext cx="146546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#2</a:t>
              </a:r>
              <a:endParaRPr sz="1400">
                <a:solidFill>
                  <a:schemeClr val="dk1"/>
                </a:solidFill>
                <a:latin typeface="Arial"/>
                <a:ea typeface="Arial"/>
                <a:cs typeface="Arial"/>
                <a:sym typeface="Arial"/>
              </a:endParaRPr>
            </a:p>
          </p:txBody>
        </p:sp>
        <p:sp>
          <p:nvSpPr>
            <p:cNvPr id="4866" name="Google Shape;4866;p193"/>
            <p:cNvSpPr/>
            <p:nvPr/>
          </p:nvSpPr>
          <p:spPr>
            <a:xfrm>
              <a:off x="4053198"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67" name="Google Shape;4867;p193"/>
            <p:cNvSpPr/>
            <p:nvPr/>
          </p:nvSpPr>
          <p:spPr>
            <a:xfrm>
              <a:off x="6446592" y="3648094"/>
              <a:ext cx="1995068"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Partition#0 – </a:t>
              </a:r>
              <a:r>
                <a:rPr lang="en-US" sz="1400">
                  <a:solidFill>
                    <a:srgbClr val="0043B2"/>
                  </a:solidFill>
                  <a:latin typeface="Arial"/>
                  <a:ea typeface="Arial"/>
                  <a:cs typeface="Arial"/>
                  <a:sym typeface="Arial"/>
                </a:rPr>
                <a:t>Người theo dõi</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68" name="Google Shape;4868;p193"/>
            <p:cNvSpPr/>
            <p:nvPr/>
          </p:nvSpPr>
          <p:spPr>
            <a:xfrm>
              <a:off x="6420591" y="3350708"/>
              <a:ext cx="14702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#3</a:t>
              </a:r>
              <a:endParaRPr sz="1400">
                <a:solidFill>
                  <a:schemeClr val="dk1"/>
                </a:solidFill>
                <a:latin typeface="Arial"/>
                <a:ea typeface="Arial"/>
                <a:cs typeface="Arial"/>
                <a:sym typeface="Arial"/>
              </a:endParaRPr>
            </a:p>
          </p:txBody>
        </p:sp>
        <p:sp>
          <p:nvSpPr>
            <p:cNvPr id="4869" name="Google Shape;4869;p193"/>
            <p:cNvSpPr/>
            <p:nvPr/>
          </p:nvSpPr>
          <p:spPr>
            <a:xfrm>
              <a:off x="6556291"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70" name="Google Shape;4870;p193"/>
            <p:cNvSpPr/>
            <p:nvPr/>
          </p:nvSpPr>
          <p:spPr>
            <a:xfrm>
              <a:off x="1306494" y="3990803"/>
              <a:ext cx="7304773" cy="682726"/>
            </a:xfrm>
            <a:prstGeom prst="roundRect">
              <a:avLst>
                <a:gd fmla="val 33778" name="adj"/>
              </a:avLst>
            </a:prstGeom>
            <a:noFill/>
            <a:ln cap="flat" cmpd="sng" w="38100">
              <a:solidFill>
                <a:srgbClr val="CADEFE">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71" name="Google Shape;4871;p193"/>
            <p:cNvSpPr/>
            <p:nvPr/>
          </p:nvSpPr>
          <p:spPr>
            <a:xfrm>
              <a:off x="6433231" y="5066957"/>
              <a:ext cx="2107630" cy="290494"/>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Kafka broker-client Producer</a:t>
              </a:r>
              <a:endParaRPr sz="1200">
                <a:solidFill>
                  <a:schemeClr val="lt1"/>
                </a:solidFill>
                <a:latin typeface="Arial"/>
                <a:ea typeface="Arial"/>
                <a:cs typeface="Arial"/>
                <a:sym typeface="Arial"/>
              </a:endParaRPr>
            </a:p>
          </p:txBody>
        </p:sp>
        <p:sp>
          <p:nvSpPr>
            <p:cNvPr id="4872" name="Google Shape;4872;p193"/>
            <p:cNvSpPr/>
            <p:nvPr/>
          </p:nvSpPr>
          <p:spPr>
            <a:xfrm>
              <a:off x="6464764" y="5357451"/>
              <a:ext cx="210763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request.required.acks=all</a:t>
              </a:r>
              <a:endParaRPr sz="1400">
                <a:solidFill>
                  <a:srgbClr val="FF0000"/>
                </a:solidFill>
                <a:latin typeface="Arial"/>
                <a:ea typeface="Arial"/>
                <a:cs typeface="Arial"/>
                <a:sym typeface="Arial"/>
              </a:endParaRPr>
            </a:p>
          </p:txBody>
        </p:sp>
        <p:cxnSp>
          <p:nvCxnSpPr>
            <p:cNvPr id="4873" name="Google Shape;4873;p193"/>
            <p:cNvCxnSpPr>
              <a:endCxn id="4863" idx="2"/>
            </p:cNvCxnSpPr>
            <p:nvPr/>
          </p:nvCxnSpPr>
          <p:spPr>
            <a:xfrm rot="10800000">
              <a:off x="2453040" y="4586063"/>
              <a:ext cx="3980100" cy="694800"/>
            </a:xfrm>
            <a:prstGeom prst="bentConnector2">
              <a:avLst/>
            </a:prstGeom>
            <a:noFill/>
            <a:ln cap="flat" cmpd="sng" w="28575">
              <a:solidFill>
                <a:srgbClr val="66A1FE"/>
              </a:solidFill>
              <a:prstDash val="dash"/>
              <a:miter lim="800000"/>
              <a:headEnd len="sm" w="sm" type="none"/>
              <a:tailEnd len="med" w="med" type="triangle"/>
            </a:ln>
          </p:spPr>
        </p:cxnSp>
        <p:sp>
          <p:nvSpPr>
            <p:cNvPr id="4874" name="Google Shape;4874;p193"/>
            <p:cNvSpPr/>
            <p:nvPr/>
          </p:nvSpPr>
          <p:spPr>
            <a:xfrm>
              <a:off x="3405402" y="5253324"/>
              <a:ext cx="900603" cy="2567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Yêu cầu</a:t>
              </a:r>
              <a:endParaRPr sz="1400">
                <a:solidFill>
                  <a:srgbClr val="0043B2"/>
                </a:solidFill>
                <a:latin typeface="Arial"/>
                <a:ea typeface="Arial"/>
                <a:cs typeface="Arial"/>
                <a:sym typeface="Arial"/>
              </a:endParaRPr>
            </a:p>
          </p:txBody>
        </p:sp>
        <p:cxnSp>
          <p:nvCxnSpPr>
            <p:cNvPr id="4875" name="Google Shape;4875;p193"/>
            <p:cNvCxnSpPr/>
            <p:nvPr/>
          </p:nvCxnSpPr>
          <p:spPr>
            <a:xfrm>
              <a:off x="2597150" y="4592413"/>
              <a:ext cx="3818732" cy="611704"/>
            </a:xfrm>
            <a:prstGeom prst="bentConnector3">
              <a:avLst>
                <a:gd fmla="val 10706" name="adj1"/>
              </a:avLst>
            </a:prstGeom>
            <a:noFill/>
            <a:ln cap="flat" cmpd="sng" w="28575">
              <a:solidFill>
                <a:srgbClr val="66A1FE"/>
              </a:solidFill>
              <a:prstDash val="dash"/>
              <a:miter lim="800000"/>
              <a:headEnd len="sm" w="sm" type="none"/>
              <a:tailEnd len="med" w="med" type="triangle"/>
            </a:ln>
          </p:spPr>
        </p:cxnSp>
        <p:sp>
          <p:nvSpPr>
            <p:cNvPr id="4876" name="Google Shape;4876;p193"/>
            <p:cNvSpPr/>
            <p:nvPr/>
          </p:nvSpPr>
          <p:spPr>
            <a:xfrm>
              <a:off x="4998642" y="4919922"/>
              <a:ext cx="900603" cy="2433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Phản hồi</a:t>
              </a:r>
              <a:endParaRPr sz="1400">
                <a:solidFill>
                  <a:srgbClr val="0043B2"/>
                </a:solidFill>
                <a:latin typeface="Arial"/>
                <a:ea typeface="Arial"/>
                <a:cs typeface="Arial"/>
                <a:sym typeface="Arial"/>
              </a:endParaRPr>
            </a:p>
          </p:txBody>
        </p:sp>
      </p:grpSp>
      <p:cxnSp>
        <p:nvCxnSpPr>
          <p:cNvPr id="4877" name="Google Shape;4877;p193"/>
          <p:cNvCxnSpPr/>
          <p:nvPr/>
        </p:nvCxnSpPr>
        <p:spPr>
          <a:xfrm>
            <a:off x="3177078" y="4842255"/>
            <a:ext cx="4542900" cy="12600"/>
          </a:xfrm>
          <a:prstGeom prst="bentConnector4">
            <a:avLst>
              <a:gd fmla="val -141" name="adj1"/>
              <a:gd fmla="val 2293056" name="adj2"/>
            </a:avLst>
          </a:prstGeom>
          <a:noFill/>
          <a:ln cap="flat" cmpd="sng" w="28575">
            <a:solidFill>
              <a:srgbClr val="66A1FE"/>
            </a:solidFill>
            <a:prstDash val="dot"/>
            <a:miter lim="800000"/>
            <a:headEnd len="med" w="med" type="stealth"/>
            <a:tailEnd len="med" w="med" type="stealth"/>
          </a:ln>
        </p:spPr>
      </p:cxnSp>
      <p:cxnSp>
        <p:nvCxnSpPr>
          <p:cNvPr id="4878" name="Google Shape;4878;p193"/>
          <p:cNvCxnSpPr/>
          <p:nvPr/>
        </p:nvCxnSpPr>
        <p:spPr>
          <a:xfrm>
            <a:off x="3034781" y="4835905"/>
            <a:ext cx="1919400" cy="600"/>
          </a:xfrm>
          <a:prstGeom prst="bentConnector4">
            <a:avLst>
              <a:gd fmla="val 135" name="adj1"/>
              <a:gd fmla="val 38100167" name="adj2"/>
            </a:avLst>
          </a:prstGeom>
          <a:noFill/>
          <a:ln cap="flat" cmpd="sng" w="28575">
            <a:solidFill>
              <a:schemeClr val="accent1"/>
            </a:solidFill>
            <a:prstDash val="dot"/>
            <a:miter lim="800000"/>
            <a:headEnd len="med" w="med" type="stealth"/>
            <a:tailEnd len="med" w="med" type="stealth"/>
          </a:ln>
        </p:spPr>
      </p:cxnSp>
      <p:pic>
        <p:nvPicPr>
          <p:cNvPr descr="136,364 Fire Icon Stock Photos, Pictures &amp;amp; Royalty-Free Images - iStock" id="4879" name="Google Shape;4879;p193"/>
          <p:cNvPicPr preferRelativeResize="0"/>
          <p:nvPr/>
        </p:nvPicPr>
        <p:blipFill rotWithShape="1">
          <a:blip r:embed="rId3">
            <a:alphaModFix/>
          </a:blip>
          <a:srcRect b="29262" l="39745" r="39666" t="26136"/>
          <a:stretch/>
        </p:blipFill>
        <p:spPr>
          <a:xfrm flipH="1">
            <a:off x="1860988" y="4305319"/>
            <a:ext cx="287125" cy="444165"/>
          </a:xfrm>
          <a:prstGeom prst="rect">
            <a:avLst/>
          </a:prstGeom>
          <a:noFill/>
          <a:ln>
            <a:noFill/>
          </a:ln>
        </p:spPr>
      </p:pic>
      <p:pic>
        <p:nvPicPr>
          <p:cNvPr descr="136,364 Fire Icon Stock Photos, Pictures &amp;amp; Royalty-Free Images - iStock" id="4880" name="Google Shape;4880;p193"/>
          <p:cNvPicPr preferRelativeResize="0"/>
          <p:nvPr/>
        </p:nvPicPr>
        <p:blipFill rotWithShape="1">
          <a:blip r:embed="rId3">
            <a:alphaModFix/>
          </a:blip>
          <a:srcRect b="29262" l="39745" r="39666" t="26136"/>
          <a:stretch/>
        </p:blipFill>
        <p:spPr>
          <a:xfrm>
            <a:off x="7316478" y="4615243"/>
            <a:ext cx="272964" cy="42225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5" name="Shape 4885"/>
        <p:cNvGrpSpPr/>
        <p:nvPr/>
      </p:nvGrpSpPr>
      <p:grpSpPr>
        <a:xfrm>
          <a:off x="0" y="0"/>
          <a:ext cx="0" cy="0"/>
          <a:chOff x="0" y="0"/>
          <a:chExt cx="0" cy="0"/>
        </a:xfrm>
      </p:grpSpPr>
      <p:sp>
        <p:nvSpPr>
          <p:cNvPr id="4886" name="Google Shape;4886;p19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887" name="Google Shape;4887;p19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Bản sao đồng bộ hóa tối thiểu (1/2)</a:t>
            </a:r>
            <a:endParaRPr/>
          </a:p>
        </p:txBody>
      </p:sp>
      <p:sp>
        <p:nvSpPr>
          <p:cNvPr id="4888" name="Google Shape;4888;p19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4889" name="Google Shape;4889;p19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Số bản sao không đồng bộ tối thiểu chỉ định số lượng bản sao cần có để nhà sản xuất gửi thành công các bản ghi đến một phân vùng.</a:t>
            </a:r>
            <a:endParaRPr/>
          </a:p>
          <a:p>
            <a:pPr indent="-182563" lvl="1" marL="360363" rtl="0" algn="l">
              <a:lnSpc>
                <a:spcPct val="138461"/>
              </a:lnSpc>
              <a:spcBef>
                <a:spcPts val="500"/>
              </a:spcBef>
              <a:spcAft>
                <a:spcPts val="0"/>
              </a:spcAft>
              <a:buClr>
                <a:srgbClr val="262626"/>
              </a:buClr>
              <a:buSzPts val="1040"/>
              <a:buChar char="•"/>
            </a:pPr>
            <a:r>
              <a:rPr lang="en-US"/>
              <a:t>request.required.acks =all, sử dụng thuộc tính min.insync.replicas</a:t>
            </a:r>
            <a:endParaRPr/>
          </a:p>
          <a:p>
            <a:pPr indent="-182563" lvl="1" marL="360363" rtl="0" algn="l">
              <a:lnSpc>
                <a:spcPct val="138461"/>
              </a:lnSpc>
              <a:spcBef>
                <a:spcPts val="500"/>
              </a:spcBef>
              <a:spcAft>
                <a:spcPts val="0"/>
              </a:spcAft>
              <a:buClr>
                <a:srgbClr val="262626"/>
              </a:buClr>
              <a:buSzPts val="1040"/>
              <a:buChar char="•"/>
            </a:pPr>
            <a:r>
              <a:rPr lang="en-US"/>
              <a:t>Số lượng bản sao trong chủ đề của bạn do bạn chỉ định khi tạo chủ đề.</a:t>
            </a:r>
            <a:endParaRPr/>
          </a:p>
          <a:p>
            <a:pPr indent="-182563" lvl="1" marL="360363" rtl="0" algn="l">
              <a:lnSpc>
                <a:spcPct val="138461"/>
              </a:lnSpc>
              <a:spcBef>
                <a:spcPts val="500"/>
              </a:spcBef>
              <a:spcAft>
                <a:spcPts val="0"/>
              </a:spcAft>
              <a:buClr>
                <a:srgbClr val="262626"/>
              </a:buClr>
              <a:buSzPts val="1040"/>
              <a:buChar char="•"/>
            </a:pPr>
            <a:r>
              <a:rPr lang="en-US"/>
              <a:t>Nếu min.insync.replicas là 1, thì có khả năng mất dữ liệu cho đến khi người theo dõi hoàn thành sao chép</a:t>
            </a:r>
            <a:endParaRPr/>
          </a:p>
        </p:txBody>
      </p:sp>
      <p:sp>
        <p:nvSpPr>
          <p:cNvPr id="4890" name="Google Shape;4890;p194"/>
          <p:cNvSpPr/>
          <p:nvPr/>
        </p:nvSpPr>
        <p:spPr>
          <a:xfrm>
            <a:off x="3029009" y="5600953"/>
            <a:ext cx="259492" cy="222160"/>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891" name="Google Shape;4891;p194"/>
          <p:cNvSpPr/>
          <p:nvPr/>
        </p:nvSpPr>
        <p:spPr>
          <a:xfrm>
            <a:off x="3124582" y="4957829"/>
            <a:ext cx="259492" cy="222160"/>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1800">
              <a:solidFill>
                <a:schemeClr val="dk1"/>
              </a:solidFill>
              <a:latin typeface="Arial"/>
              <a:ea typeface="Arial"/>
              <a:cs typeface="Arial"/>
              <a:sym typeface="Arial"/>
            </a:endParaRPr>
          </a:p>
        </p:txBody>
      </p:sp>
      <p:sp>
        <p:nvSpPr>
          <p:cNvPr id="4892" name="Google Shape;4892;p194"/>
          <p:cNvSpPr/>
          <p:nvPr/>
        </p:nvSpPr>
        <p:spPr>
          <a:xfrm>
            <a:off x="6467448" y="5018735"/>
            <a:ext cx="259492" cy="222160"/>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a:t>
            </a:r>
            <a:endParaRPr sz="1800">
              <a:solidFill>
                <a:schemeClr val="dk1"/>
              </a:solidFill>
              <a:latin typeface="Arial"/>
              <a:ea typeface="Arial"/>
              <a:cs typeface="Arial"/>
              <a:sym typeface="Arial"/>
            </a:endParaRPr>
          </a:p>
        </p:txBody>
      </p:sp>
      <p:sp>
        <p:nvSpPr>
          <p:cNvPr id="4893" name="Google Shape;4893;p194"/>
          <p:cNvSpPr/>
          <p:nvPr/>
        </p:nvSpPr>
        <p:spPr>
          <a:xfrm>
            <a:off x="4785964" y="5207576"/>
            <a:ext cx="259492" cy="222160"/>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4</a:t>
            </a:r>
            <a:endParaRPr sz="1800">
              <a:solidFill>
                <a:schemeClr val="dk1"/>
              </a:solidFill>
              <a:latin typeface="Arial"/>
              <a:ea typeface="Arial"/>
              <a:cs typeface="Arial"/>
              <a:sym typeface="Arial"/>
            </a:endParaRPr>
          </a:p>
        </p:txBody>
      </p:sp>
      <p:grpSp>
        <p:nvGrpSpPr>
          <p:cNvPr id="4894" name="Google Shape;4894;p194"/>
          <p:cNvGrpSpPr/>
          <p:nvPr/>
        </p:nvGrpSpPr>
        <p:grpSpPr>
          <a:xfrm>
            <a:off x="684008" y="3653028"/>
            <a:ext cx="8722895" cy="2494749"/>
            <a:chOff x="1306494" y="3350708"/>
            <a:chExt cx="7516231" cy="2494749"/>
          </a:xfrm>
        </p:grpSpPr>
        <p:sp>
          <p:nvSpPr>
            <p:cNvPr id="4895" name="Google Shape;4895;p194"/>
            <p:cNvSpPr/>
            <p:nvPr/>
          </p:nvSpPr>
          <p:spPr>
            <a:xfrm>
              <a:off x="1445115" y="3648094"/>
              <a:ext cx="1995068"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Topic1_log</a:t>
              </a:r>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Lãnh đạo</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96" name="Google Shape;4896;p194"/>
            <p:cNvSpPr/>
            <p:nvPr/>
          </p:nvSpPr>
          <p:spPr>
            <a:xfrm>
              <a:off x="1419114" y="3350708"/>
              <a:ext cx="14526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#1</a:t>
              </a:r>
              <a:endParaRPr sz="1400">
                <a:solidFill>
                  <a:schemeClr val="dk1"/>
                </a:solidFill>
                <a:latin typeface="Arial"/>
                <a:ea typeface="Arial"/>
                <a:cs typeface="Arial"/>
                <a:sym typeface="Arial"/>
              </a:endParaRPr>
            </a:p>
          </p:txBody>
        </p:sp>
        <p:sp>
          <p:nvSpPr>
            <p:cNvPr id="4897" name="Google Shape;4897;p194"/>
            <p:cNvSpPr/>
            <p:nvPr/>
          </p:nvSpPr>
          <p:spPr>
            <a:xfrm>
              <a:off x="1554814"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98" name="Google Shape;4898;p194"/>
            <p:cNvSpPr/>
            <p:nvPr/>
          </p:nvSpPr>
          <p:spPr>
            <a:xfrm>
              <a:off x="3825416" y="3648094"/>
              <a:ext cx="2232663"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Người theo dõi</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899" name="Google Shape;4899;p194"/>
            <p:cNvSpPr/>
            <p:nvPr/>
          </p:nvSpPr>
          <p:spPr>
            <a:xfrm>
              <a:off x="3844923" y="3350708"/>
              <a:ext cx="146546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#2</a:t>
              </a:r>
              <a:endParaRPr sz="1400">
                <a:solidFill>
                  <a:schemeClr val="dk1"/>
                </a:solidFill>
                <a:latin typeface="Arial"/>
                <a:ea typeface="Arial"/>
                <a:cs typeface="Arial"/>
                <a:sym typeface="Arial"/>
              </a:endParaRPr>
            </a:p>
          </p:txBody>
        </p:sp>
        <p:sp>
          <p:nvSpPr>
            <p:cNvPr id="4900" name="Google Shape;4900;p194"/>
            <p:cNvSpPr/>
            <p:nvPr/>
          </p:nvSpPr>
          <p:spPr>
            <a:xfrm>
              <a:off x="4011729"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01" name="Google Shape;4901;p194"/>
            <p:cNvSpPr/>
            <p:nvPr/>
          </p:nvSpPr>
          <p:spPr>
            <a:xfrm>
              <a:off x="6415881" y="3648094"/>
              <a:ext cx="2124979"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Người theo dõi</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02" name="Google Shape;4902;p194"/>
            <p:cNvSpPr/>
            <p:nvPr/>
          </p:nvSpPr>
          <p:spPr>
            <a:xfrm>
              <a:off x="6420591" y="3350708"/>
              <a:ext cx="14702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#3</a:t>
              </a:r>
              <a:endParaRPr sz="1400">
                <a:solidFill>
                  <a:schemeClr val="dk1"/>
                </a:solidFill>
                <a:latin typeface="Arial"/>
                <a:ea typeface="Arial"/>
                <a:cs typeface="Arial"/>
                <a:sym typeface="Arial"/>
              </a:endParaRPr>
            </a:p>
          </p:txBody>
        </p:sp>
        <p:sp>
          <p:nvSpPr>
            <p:cNvPr id="4903" name="Google Shape;4903;p194"/>
            <p:cNvSpPr/>
            <p:nvPr/>
          </p:nvSpPr>
          <p:spPr>
            <a:xfrm>
              <a:off x="6556291"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04" name="Google Shape;4904;p194"/>
            <p:cNvSpPr/>
            <p:nvPr/>
          </p:nvSpPr>
          <p:spPr>
            <a:xfrm>
              <a:off x="1306494" y="3990803"/>
              <a:ext cx="7304773" cy="682726"/>
            </a:xfrm>
            <a:prstGeom prst="roundRect">
              <a:avLst>
                <a:gd fmla="val 33778" name="adj"/>
              </a:avLst>
            </a:prstGeom>
            <a:noFill/>
            <a:ln cap="flat" cmpd="sng" w="38100">
              <a:solidFill>
                <a:srgbClr val="CADEFE">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05" name="Google Shape;4905;p194"/>
            <p:cNvSpPr/>
            <p:nvPr/>
          </p:nvSpPr>
          <p:spPr>
            <a:xfrm>
              <a:off x="6433231" y="5066957"/>
              <a:ext cx="2107630" cy="290494"/>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Kafka broker-client Producer</a:t>
              </a:r>
              <a:endParaRPr sz="1200">
                <a:solidFill>
                  <a:schemeClr val="lt1"/>
                </a:solidFill>
                <a:latin typeface="Arial"/>
                <a:ea typeface="Arial"/>
                <a:cs typeface="Arial"/>
                <a:sym typeface="Arial"/>
              </a:endParaRPr>
            </a:p>
          </p:txBody>
        </p:sp>
        <p:sp>
          <p:nvSpPr>
            <p:cNvPr id="4906" name="Google Shape;4906;p194"/>
            <p:cNvSpPr/>
            <p:nvPr/>
          </p:nvSpPr>
          <p:spPr>
            <a:xfrm>
              <a:off x="6240163" y="5322237"/>
              <a:ext cx="258256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Ack=all, RF=3</a:t>
              </a:r>
              <a:endParaRPr/>
            </a:p>
            <a:p>
              <a:pPr indent="0" lvl="0" marL="0" marR="0" rtl="0" algn="ctr">
                <a:spcBef>
                  <a:spcPts val="0"/>
                </a:spcBef>
                <a:spcAft>
                  <a:spcPts val="0"/>
                </a:spcAft>
                <a:buNone/>
              </a:pPr>
              <a:r>
                <a:rPr lang="en-US" sz="1400">
                  <a:solidFill>
                    <a:srgbClr val="FF0000"/>
                  </a:solidFill>
                  <a:latin typeface="Arial"/>
                  <a:ea typeface="Arial"/>
                  <a:cs typeface="Arial"/>
                  <a:sym typeface="Arial"/>
                </a:rPr>
                <a:t>min.insync.replicas = 1</a:t>
              </a:r>
              <a:endParaRPr sz="1400">
                <a:solidFill>
                  <a:srgbClr val="FF0000"/>
                </a:solidFill>
                <a:latin typeface="Arial"/>
                <a:ea typeface="Arial"/>
                <a:cs typeface="Arial"/>
                <a:sym typeface="Arial"/>
              </a:endParaRPr>
            </a:p>
          </p:txBody>
        </p:sp>
        <p:cxnSp>
          <p:nvCxnSpPr>
            <p:cNvPr id="4907" name="Google Shape;4907;p194"/>
            <p:cNvCxnSpPr>
              <a:endCxn id="4897" idx="2"/>
            </p:cNvCxnSpPr>
            <p:nvPr/>
          </p:nvCxnSpPr>
          <p:spPr>
            <a:xfrm rot="10800000">
              <a:off x="2453040" y="4586063"/>
              <a:ext cx="3980100" cy="694800"/>
            </a:xfrm>
            <a:prstGeom prst="bentConnector2">
              <a:avLst/>
            </a:prstGeom>
            <a:noFill/>
            <a:ln cap="flat" cmpd="sng" w="28575">
              <a:solidFill>
                <a:srgbClr val="66A1FE"/>
              </a:solidFill>
              <a:prstDash val="dash"/>
              <a:miter lim="800000"/>
              <a:headEnd len="sm" w="sm" type="none"/>
              <a:tailEnd len="med" w="med" type="triangle"/>
            </a:ln>
          </p:spPr>
        </p:cxnSp>
        <p:sp>
          <p:nvSpPr>
            <p:cNvPr id="4908" name="Google Shape;4908;p194"/>
            <p:cNvSpPr/>
            <p:nvPr/>
          </p:nvSpPr>
          <p:spPr>
            <a:xfrm>
              <a:off x="3405402" y="5253324"/>
              <a:ext cx="90060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Yêu cầu</a:t>
              </a:r>
              <a:endParaRPr sz="1400">
                <a:solidFill>
                  <a:srgbClr val="0043B2"/>
                </a:solidFill>
                <a:latin typeface="Arial"/>
                <a:ea typeface="Arial"/>
                <a:cs typeface="Arial"/>
                <a:sym typeface="Arial"/>
              </a:endParaRPr>
            </a:p>
          </p:txBody>
        </p:sp>
        <p:cxnSp>
          <p:nvCxnSpPr>
            <p:cNvPr id="4909" name="Google Shape;4909;p194"/>
            <p:cNvCxnSpPr/>
            <p:nvPr/>
          </p:nvCxnSpPr>
          <p:spPr>
            <a:xfrm>
              <a:off x="2597150" y="4592413"/>
              <a:ext cx="3818732" cy="611704"/>
            </a:xfrm>
            <a:prstGeom prst="bentConnector3">
              <a:avLst>
                <a:gd fmla="val 9039" name="adj1"/>
              </a:avLst>
            </a:prstGeom>
            <a:noFill/>
            <a:ln cap="flat" cmpd="sng" w="28575">
              <a:solidFill>
                <a:srgbClr val="66A1FE"/>
              </a:solidFill>
              <a:prstDash val="dash"/>
              <a:miter lim="800000"/>
              <a:headEnd len="sm" w="sm" type="none"/>
              <a:tailEnd len="med" w="med" type="triangle"/>
            </a:ln>
          </p:spPr>
        </p:cxnSp>
        <p:sp>
          <p:nvSpPr>
            <p:cNvPr id="4910" name="Google Shape;4910;p194"/>
            <p:cNvSpPr/>
            <p:nvPr/>
          </p:nvSpPr>
          <p:spPr>
            <a:xfrm>
              <a:off x="4998642" y="4919922"/>
              <a:ext cx="90060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Phản hồi</a:t>
              </a:r>
              <a:endParaRPr sz="1400">
                <a:solidFill>
                  <a:srgbClr val="0043B2"/>
                </a:solidFill>
                <a:latin typeface="Arial"/>
                <a:ea typeface="Arial"/>
                <a:cs typeface="Arial"/>
                <a:sym typeface="Arial"/>
              </a:endParaRPr>
            </a:p>
          </p:txBody>
        </p:sp>
      </p:grpSp>
      <p:sp>
        <p:nvSpPr>
          <p:cNvPr id="4911" name="Google Shape;4911;p194"/>
          <p:cNvSpPr/>
          <p:nvPr/>
        </p:nvSpPr>
        <p:spPr>
          <a:xfrm rot="2700000">
            <a:off x="3392934" y="4908558"/>
            <a:ext cx="350850" cy="350850"/>
          </a:xfrm>
          <a:prstGeom prst="plus">
            <a:avLst>
              <a:gd fmla="val 43662"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12" name="Google Shape;4912;p194"/>
          <p:cNvSpPr/>
          <p:nvPr/>
        </p:nvSpPr>
        <p:spPr>
          <a:xfrm rot="2700000">
            <a:off x="6722077" y="4973067"/>
            <a:ext cx="350850" cy="350850"/>
          </a:xfrm>
          <a:prstGeom prst="plus">
            <a:avLst>
              <a:gd fmla="val 43662"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913" name="Google Shape;4913;p194"/>
          <p:cNvCxnSpPr/>
          <p:nvPr/>
        </p:nvCxnSpPr>
        <p:spPr>
          <a:xfrm>
            <a:off x="2826371" y="4856921"/>
            <a:ext cx="4542900" cy="12600"/>
          </a:xfrm>
          <a:prstGeom prst="bentConnector4">
            <a:avLst>
              <a:gd fmla="val -141" name="adj1"/>
              <a:gd fmla="val 2293056" name="adj2"/>
            </a:avLst>
          </a:prstGeom>
          <a:noFill/>
          <a:ln cap="flat" cmpd="sng" w="28575">
            <a:solidFill>
              <a:srgbClr val="66A1FE"/>
            </a:solidFill>
            <a:prstDash val="dot"/>
            <a:miter lim="800000"/>
            <a:headEnd len="med" w="med" type="stealth"/>
            <a:tailEnd len="med" w="med" type="stealth"/>
          </a:ln>
        </p:spPr>
      </p:cxnSp>
      <p:cxnSp>
        <p:nvCxnSpPr>
          <p:cNvPr id="4914" name="Google Shape;4914;p194"/>
          <p:cNvCxnSpPr/>
          <p:nvPr/>
        </p:nvCxnSpPr>
        <p:spPr>
          <a:xfrm>
            <a:off x="2684074" y="4850571"/>
            <a:ext cx="1919400" cy="600"/>
          </a:xfrm>
          <a:prstGeom prst="bentConnector4">
            <a:avLst>
              <a:gd fmla="val 135" name="adj1"/>
              <a:gd fmla="val 38100167" name="adj2"/>
            </a:avLst>
          </a:prstGeom>
          <a:noFill/>
          <a:ln cap="flat" cmpd="sng" w="28575">
            <a:solidFill>
              <a:schemeClr val="accent1"/>
            </a:solidFill>
            <a:prstDash val="dot"/>
            <a:miter lim="800000"/>
            <a:headEnd len="med" w="med" type="stealth"/>
            <a:tailEnd len="med" w="med" type="stealth"/>
          </a:ln>
        </p:spPr>
      </p:cxnSp>
      <p:sp>
        <p:nvSpPr>
          <p:cNvPr id="4915" name="Google Shape;4915;p194"/>
          <p:cNvSpPr/>
          <p:nvPr/>
        </p:nvSpPr>
        <p:spPr>
          <a:xfrm>
            <a:off x="2406780" y="5224835"/>
            <a:ext cx="192548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Mất dữ liệu tiềm năng</a:t>
            </a:r>
            <a:endParaRPr sz="1400">
              <a:solidFill>
                <a:srgbClr val="FF0000"/>
              </a:solidFill>
              <a:latin typeface="Arial"/>
              <a:ea typeface="Arial"/>
              <a:cs typeface="Arial"/>
              <a:sym typeface="Arial"/>
            </a:endParaRPr>
          </a:p>
        </p:txBody>
      </p:sp>
      <p:pic>
        <p:nvPicPr>
          <p:cNvPr descr="136,364 Fire Icon Stock Photos, Pictures &amp;amp; Royalty-Free Images - iStock" id="4916" name="Google Shape;4916;p194"/>
          <p:cNvPicPr preferRelativeResize="0"/>
          <p:nvPr/>
        </p:nvPicPr>
        <p:blipFill rotWithShape="1">
          <a:blip r:embed="rId3">
            <a:alphaModFix/>
          </a:blip>
          <a:srcRect b="29262" l="39745" r="39666" t="26136"/>
          <a:stretch/>
        </p:blipFill>
        <p:spPr>
          <a:xfrm>
            <a:off x="1978736" y="4632366"/>
            <a:ext cx="272964" cy="422259"/>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1" name="Shape 4921"/>
        <p:cNvGrpSpPr/>
        <p:nvPr/>
      </p:nvGrpSpPr>
      <p:grpSpPr>
        <a:xfrm>
          <a:off x="0" y="0"/>
          <a:ext cx="0" cy="0"/>
          <a:chOff x="0" y="0"/>
          <a:chExt cx="0" cy="0"/>
        </a:xfrm>
      </p:grpSpPr>
      <p:sp>
        <p:nvSpPr>
          <p:cNvPr id="4922" name="Google Shape;4922;p19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923" name="Google Shape;4923;p19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Bản sao đồng bộ tối thiểu (2/2)</a:t>
            </a:r>
            <a:endParaRPr/>
          </a:p>
        </p:txBody>
      </p:sp>
      <p:sp>
        <p:nvSpPr>
          <p:cNvPr id="4924" name="Google Shape;4924;p19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4925" name="Google Shape;4925;p195"/>
          <p:cNvSpPr txBox="1"/>
          <p:nvPr>
            <p:ph idx="4" type="body"/>
          </p:nvPr>
        </p:nvSpPr>
        <p:spPr>
          <a:xfrm>
            <a:off x="56647" y="2095192"/>
            <a:ext cx="8796600" cy="250950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Ack = All (-1)</a:t>
            </a:r>
            <a:endParaRPr/>
          </a:p>
          <a:p>
            <a:pPr indent="-177800" lvl="0" marL="177800" rtl="0" algn="l">
              <a:lnSpc>
                <a:spcPct val="128571"/>
              </a:lnSpc>
              <a:spcBef>
                <a:spcPts val="1000"/>
              </a:spcBef>
              <a:spcAft>
                <a:spcPts val="0"/>
              </a:spcAft>
              <a:buClr>
                <a:srgbClr val="262626"/>
              </a:buClr>
              <a:buSzPts val="1400"/>
              <a:buFont typeface="Arial"/>
              <a:buChar char="•"/>
            </a:pPr>
            <a:r>
              <a:rPr lang="en-US"/>
              <a:t>Hệ số sao chép = 3</a:t>
            </a:r>
            <a:endParaRPr/>
          </a:p>
          <a:p>
            <a:pPr indent="-177800" lvl="0" marL="177800" rtl="0" algn="l">
              <a:lnSpc>
                <a:spcPct val="128571"/>
              </a:lnSpc>
              <a:spcBef>
                <a:spcPts val="1000"/>
              </a:spcBef>
              <a:spcAft>
                <a:spcPts val="0"/>
              </a:spcAft>
              <a:buClr>
                <a:srgbClr val="262626"/>
              </a:buClr>
              <a:buSzPts val="1400"/>
              <a:buFont typeface="Arial"/>
              <a:buChar char="•"/>
            </a:pPr>
            <a:r>
              <a:rPr lang="en-US"/>
              <a:t>min.insync.replicas=2</a:t>
            </a:r>
            <a:endParaRPr/>
          </a:p>
        </p:txBody>
      </p:sp>
      <p:sp>
        <p:nvSpPr>
          <p:cNvPr id="4926" name="Google Shape;4926;p195"/>
          <p:cNvSpPr/>
          <p:nvPr/>
        </p:nvSpPr>
        <p:spPr>
          <a:xfrm>
            <a:off x="3221520" y="5600953"/>
            <a:ext cx="259492" cy="222160"/>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927" name="Google Shape;4927;p195"/>
          <p:cNvSpPr/>
          <p:nvPr/>
        </p:nvSpPr>
        <p:spPr>
          <a:xfrm>
            <a:off x="3461475" y="4957829"/>
            <a:ext cx="259492" cy="222160"/>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1800">
              <a:solidFill>
                <a:schemeClr val="dk1"/>
              </a:solidFill>
              <a:latin typeface="Arial"/>
              <a:ea typeface="Arial"/>
              <a:cs typeface="Arial"/>
              <a:sym typeface="Arial"/>
            </a:endParaRPr>
          </a:p>
        </p:txBody>
      </p:sp>
      <p:sp>
        <p:nvSpPr>
          <p:cNvPr id="4928" name="Google Shape;4928;p195"/>
          <p:cNvSpPr/>
          <p:nvPr/>
        </p:nvSpPr>
        <p:spPr>
          <a:xfrm>
            <a:off x="6467448" y="5018735"/>
            <a:ext cx="259492" cy="222160"/>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a:t>
            </a:r>
            <a:endParaRPr sz="1800">
              <a:solidFill>
                <a:schemeClr val="dk1"/>
              </a:solidFill>
              <a:latin typeface="Arial"/>
              <a:ea typeface="Arial"/>
              <a:cs typeface="Arial"/>
              <a:sym typeface="Arial"/>
            </a:endParaRPr>
          </a:p>
        </p:txBody>
      </p:sp>
      <p:sp>
        <p:nvSpPr>
          <p:cNvPr id="4929" name="Google Shape;4929;p195"/>
          <p:cNvSpPr/>
          <p:nvPr/>
        </p:nvSpPr>
        <p:spPr>
          <a:xfrm>
            <a:off x="4785964" y="5207576"/>
            <a:ext cx="259492" cy="222160"/>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4</a:t>
            </a:r>
            <a:endParaRPr sz="1800">
              <a:solidFill>
                <a:schemeClr val="dk1"/>
              </a:solidFill>
              <a:latin typeface="Arial"/>
              <a:ea typeface="Arial"/>
              <a:cs typeface="Arial"/>
              <a:sym typeface="Arial"/>
            </a:endParaRPr>
          </a:p>
        </p:txBody>
      </p:sp>
      <p:grpSp>
        <p:nvGrpSpPr>
          <p:cNvPr id="4930" name="Google Shape;4930;p195"/>
          <p:cNvGrpSpPr/>
          <p:nvPr/>
        </p:nvGrpSpPr>
        <p:grpSpPr>
          <a:xfrm>
            <a:off x="992777" y="3517288"/>
            <a:ext cx="8339623" cy="2637234"/>
            <a:chOff x="1306494" y="3350708"/>
            <a:chExt cx="7516231" cy="2494749"/>
          </a:xfrm>
        </p:grpSpPr>
        <p:sp>
          <p:nvSpPr>
            <p:cNvPr id="4931" name="Google Shape;4931;p195"/>
            <p:cNvSpPr/>
            <p:nvPr/>
          </p:nvSpPr>
          <p:spPr>
            <a:xfrm>
              <a:off x="1445115" y="3648094"/>
              <a:ext cx="1995068"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Topic1_log</a:t>
              </a:r>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Lãnh đạo</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32" name="Google Shape;4932;p195"/>
            <p:cNvSpPr/>
            <p:nvPr/>
          </p:nvSpPr>
          <p:spPr>
            <a:xfrm>
              <a:off x="1419114" y="3350708"/>
              <a:ext cx="14526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#1</a:t>
              </a:r>
              <a:endParaRPr sz="1400">
                <a:solidFill>
                  <a:schemeClr val="dk1"/>
                </a:solidFill>
                <a:latin typeface="Arial"/>
                <a:ea typeface="Arial"/>
                <a:cs typeface="Arial"/>
                <a:sym typeface="Arial"/>
              </a:endParaRPr>
            </a:p>
          </p:txBody>
        </p:sp>
        <p:sp>
          <p:nvSpPr>
            <p:cNvPr id="4933" name="Google Shape;4933;p195"/>
            <p:cNvSpPr/>
            <p:nvPr/>
          </p:nvSpPr>
          <p:spPr>
            <a:xfrm>
              <a:off x="1554814"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34" name="Google Shape;4934;p195"/>
            <p:cNvSpPr/>
            <p:nvPr/>
          </p:nvSpPr>
          <p:spPr>
            <a:xfrm>
              <a:off x="3798806" y="3648094"/>
              <a:ext cx="2221270"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a:t>
              </a:r>
              <a:r>
                <a:rPr lang="en-US" sz="1400">
                  <a:solidFill>
                    <a:srgbClr val="0043B2"/>
                  </a:solidFill>
                  <a:latin typeface="Arial"/>
                  <a:ea typeface="Arial"/>
                  <a:cs typeface="Arial"/>
                  <a:sym typeface="Arial"/>
                </a:rPr>
                <a:t>Người theo dõi</a:t>
              </a:r>
              <a:endParaRPr sz="14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35" name="Google Shape;4935;p195"/>
            <p:cNvSpPr/>
            <p:nvPr/>
          </p:nvSpPr>
          <p:spPr>
            <a:xfrm>
              <a:off x="3917498" y="3350708"/>
              <a:ext cx="146546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#2</a:t>
              </a:r>
              <a:endParaRPr sz="1400">
                <a:solidFill>
                  <a:schemeClr val="dk1"/>
                </a:solidFill>
                <a:latin typeface="Arial"/>
                <a:ea typeface="Arial"/>
                <a:cs typeface="Arial"/>
                <a:sym typeface="Arial"/>
              </a:endParaRPr>
            </a:p>
          </p:txBody>
        </p:sp>
        <p:sp>
          <p:nvSpPr>
            <p:cNvPr id="4936" name="Google Shape;4936;p195"/>
            <p:cNvSpPr/>
            <p:nvPr/>
          </p:nvSpPr>
          <p:spPr>
            <a:xfrm>
              <a:off x="4053198"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37" name="Google Shape;4937;p195"/>
            <p:cNvSpPr/>
            <p:nvPr/>
          </p:nvSpPr>
          <p:spPr>
            <a:xfrm>
              <a:off x="6378698" y="3648094"/>
              <a:ext cx="2062962" cy="1063172"/>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l">
                <a:spcBef>
                  <a:spcPts val="0"/>
                </a:spcBef>
                <a:spcAft>
                  <a:spcPts val="0"/>
                </a:spcAft>
                <a:buNone/>
              </a:pPr>
              <a:r>
                <a:rPr lang="en-US" sz="1200">
                  <a:solidFill>
                    <a:srgbClr val="0043B2"/>
                  </a:solidFill>
                  <a:latin typeface="Arial"/>
                  <a:ea typeface="Arial"/>
                  <a:cs typeface="Arial"/>
                  <a:sym typeface="Arial"/>
                </a:rPr>
                <a:t>Phân vùng#0 – Người theo dõi</a:t>
              </a:r>
              <a:endParaRPr sz="1200">
                <a:solidFill>
                  <a:srgbClr val="0043B2"/>
                </a:solidFill>
                <a:latin typeface="Arial"/>
                <a:ea typeface="Arial"/>
                <a:cs typeface="Arial"/>
                <a:sym typeface="Arial"/>
              </a:endParaRPr>
            </a:p>
            <a:p>
              <a:pPr indent="0" lvl="0" marL="0" marR="0" rtl="0" algn="l">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38" name="Google Shape;4938;p195"/>
            <p:cNvSpPr/>
            <p:nvPr/>
          </p:nvSpPr>
          <p:spPr>
            <a:xfrm>
              <a:off x="6420591" y="3350708"/>
              <a:ext cx="14702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Kafka broker #3</a:t>
              </a:r>
              <a:endParaRPr sz="1400">
                <a:solidFill>
                  <a:schemeClr val="dk1"/>
                </a:solidFill>
                <a:latin typeface="Arial"/>
                <a:ea typeface="Arial"/>
                <a:cs typeface="Arial"/>
                <a:sym typeface="Arial"/>
              </a:endParaRPr>
            </a:p>
          </p:txBody>
        </p:sp>
        <p:sp>
          <p:nvSpPr>
            <p:cNvPr id="4939" name="Google Shape;4939;p195"/>
            <p:cNvSpPr/>
            <p:nvPr/>
          </p:nvSpPr>
          <p:spPr>
            <a:xfrm>
              <a:off x="6556291" y="4315248"/>
              <a:ext cx="1796452" cy="27081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40" name="Google Shape;4940;p195"/>
            <p:cNvSpPr/>
            <p:nvPr/>
          </p:nvSpPr>
          <p:spPr>
            <a:xfrm>
              <a:off x="1306494" y="3990803"/>
              <a:ext cx="7304773" cy="682726"/>
            </a:xfrm>
            <a:prstGeom prst="roundRect">
              <a:avLst>
                <a:gd fmla="val 33778" name="adj"/>
              </a:avLst>
            </a:prstGeom>
            <a:noFill/>
            <a:ln cap="flat" cmpd="sng" w="38100">
              <a:solidFill>
                <a:srgbClr val="CADEFE">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4941" name="Google Shape;4941;p195"/>
            <p:cNvSpPr/>
            <p:nvPr/>
          </p:nvSpPr>
          <p:spPr>
            <a:xfrm>
              <a:off x="6433231" y="5066957"/>
              <a:ext cx="2107630" cy="290494"/>
            </a:xfrm>
            <a:prstGeom prst="roundRect">
              <a:avLst>
                <a:gd fmla="val 7678" name="adj"/>
              </a:avLst>
            </a:prstGeom>
            <a:solidFill>
              <a:schemeClr val="lt1"/>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Kafka broker-client Producer</a:t>
              </a:r>
              <a:endParaRPr sz="1200">
                <a:solidFill>
                  <a:schemeClr val="lt1"/>
                </a:solidFill>
                <a:latin typeface="Arial"/>
                <a:ea typeface="Arial"/>
                <a:cs typeface="Arial"/>
                <a:sym typeface="Arial"/>
              </a:endParaRPr>
            </a:p>
          </p:txBody>
        </p:sp>
        <p:sp>
          <p:nvSpPr>
            <p:cNvPr id="4942" name="Google Shape;4942;p195"/>
            <p:cNvSpPr/>
            <p:nvPr/>
          </p:nvSpPr>
          <p:spPr>
            <a:xfrm>
              <a:off x="6240163" y="5322237"/>
              <a:ext cx="258256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Ack=all, RF=3</a:t>
              </a:r>
              <a:endParaRPr/>
            </a:p>
            <a:p>
              <a:pPr indent="0" lvl="0" marL="0" marR="0" rtl="0" algn="ctr">
                <a:spcBef>
                  <a:spcPts val="0"/>
                </a:spcBef>
                <a:spcAft>
                  <a:spcPts val="0"/>
                </a:spcAft>
                <a:buNone/>
              </a:pPr>
              <a:r>
                <a:rPr lang="en-US" sz="1400">
                  <a:solidFill>
                    <a:srgbClr val="FF0000"/>
                  </a:solidFill>
                  <a:latin typeface="Arial"/>
                  <a:ea typeface="Arial"/>
                  <a:cs typeface="Arial"/>
                  <a:sym typeface="Arial"/>
                </a:rPr>
                <a:t>min.insync.replicas = 2</a:t>
              </a:r>
              <a:endParaRPr sz="1400">
                <a:solidFill>
                  <a:srgbClr val="FF0000"/>
                </a:solidFill>
                <a:latin typeface="Arial"/>
                <a:ea typeface="Arial"/>
                <a:cs typeface="Arial"/>
                <a:sym typeface="Arial"/>
              </a:endParaRPr>
            </a:p>
          </p:txBody>
        </p:sp>
        <p:cxnSp>
          <p:nvCxnSpPr>
            <p:cNvPr id="4943" name="Google Shape;4943;p195"/>
            <p:cNvCxnSpPr>
              <a:endCxn id="4933" idx="2"/>
            </p:cNvCxnSpPr>
            <p:nvPr/>
          </p:nvCxnSpPr>
          <p:spPr>
            <a:xfrm rot="10800000">
              <a:off x="2453040" y="4586063"/>
              <a:ext cx="3980100" cy="694800"/>
            </a:xfrm>
            <a:prstGeom prst="bentConnector2">
              <a:avLst/>
            </a:prstGeom>
            <a:noFill/>
            <a:ln cap="flat" cmpd="sng" w="28575">
              <a:solidFill>
                <a:srgbClr val="66A1FE"/>
              </a:solidFill>
              <a:prstDash val="dash"/>
              <a:miter lim="800000"/>
              <a:headEnd len="sm" w="sm" type="none"/>
              <a:tailEnd len="med" w="med" type="triangle"/>
            </a:ln>
          </p:spPr>
        </p:cxnSp>
        <p:sp>
          <p:nvSpPr>
            <p:cNvPr id="4944" name="Google Shape;4944;p195"/>
            <p:cNvSpPr/>
            <p:nvPr/>
          </p:nvSpPr>
          <p:spPr>
            <a:xfrm>
              <a:off x="3405402" y="5298852"/>
              <a:ext cx="900603" cy="2911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Yêu cầu</a:t>
              </a:r>
              <a:endParaRPr sz="1400">
                <a:solidFill>
                  <a:srgbClr val="0043B2"/>
                </a:solidFill>
                <a:latin typeface="Arial"/>
                <a:ea typeface="Arial"/>
                <a:cs typeface="Arial"/>
                <a:sym typeface="Arial"/>
              </a:endParaRPr>
            </a:p>
          </p:txBody>
        </p:sp>
        <p:cxnSp>
          <p:nvCxnSpPr>
            <p:cNvPr id="4945" name="Google Shape;4945;p195"/>
            <p:cNvCxnSpPr/>
            <p:nvPr/>
          </p:nvCxnSpPr>
          <p:spPr>
            <a:xfrm>
              <a:off x="2597150" y="4592413"/>
              <a:ext cx="3818732" cy="611704"/>
            </a:xfrm>
            <a:prstGeom prst="bentConnector3">
              <a:avLst>
                <a:gd fmla="val 3720" name="adj1"/>
              </a:avLst>
            </a:prstGeom>
            <a:noFill/>
            <a:ln cap="flat" cmpd="sng" w="28575">
              <a:solidFill>
                <a:srgbClr val="66A1FE"/>
              </a:solidFill>
              <a:prstDash val="dash"/>
              <a:miter lim="800000"/>
              <a:headEnd len="sm" w="sm" type="none"/>
              <a:tailEnd len="med" w="med" type="triangle"/>
            </a:ln>
          </p:spPr>
        </p:cxnSp>
        <p:sp>
          <p:nvSpPr>
            <p:cNvPr id="4946" name="Google Shape;4946;p195"/>
            <p:cNvSpPr/>
            <p:nvPr/>
          </p:nvSpPr>
          <p:spPr>
            <a:xfrm>
              <a:off x="4901046" y="4908540"/>
              <a:ext cx="900603" cy="2911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Phản hồi</a:t>
              </a:r>
              <a:endParaRPr sz="1400">
                <a:solidFill>
                  <a:srgbClr val="0043B2"/>
                </a:solidFill>
                <a:latin typeface="Arial"/>
                <a:ea typeface="Arial"/>
                <a:cs typeface="Arial"/>
                <a:sym typeface="Arial"/>
              </a:endParaRPr>
            </a:p>
          </p:txBody>
        </p:sp>
      </p:grpSp>
      <p:sp>
        <p:nvSpPr>
          <p:cNvPr id="4947" name="Google Shape;4947;p195"/>
          <p:cNvSpPr/>
          <p:nvPr/>
        </p:nvSpPr>
        <p:spPr>
          <a:xfrm rot="2700000">
            <a:off x="6722077" y="4973067"/>
            <a:ext cx="350850" cy="350850"/>
          </a:xfrm>
          <a:prstGeom prst="plus">
            <a:avLst>
              <a:gd fmla="val 43662"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948" name="Google Shape;4948;p195"/>
          <p:cNvCxnSpPr/>
          <p:nvPr/>
        </p:nvCxnSpPr>
        <p:spPr>
          <a:xfrm>
            <a:off x="3177078" y="4842255"/>
            <a:ext cx="4542900" cy="12600"/>
          </a:xfrm>
          <a:prstGeom prst="bentConnector4">
            <a:avLst>
              <a:gd fmla="val -141" name="adj1"/>
              <a:gd fmla="val 2293056" name="adj2"/>
            </a:avLst>
          </a:prstGeom>
          <a:noFill/>
          <a:ln cap="flat" cmpd="sng" w="28575">
            <a:solidFill>
              <a:srgbClr val="66A1FE"/>
            </a:solidFill>
            <a:prstDash val="dot"/>
            <a:miter lim="800000"/>
            <a:headEnd len="med" w="med" type="stealth"/>
            <a:tailEnd len="med" w="med" type="stealth"/>
          </a:ln>
        </p:spPr>
      </p:cxnSp>
      <p:cxnSp>
        <p:nvCxnSpPr>
          <p:cNvPr id="4949" name="Google Shape;4949;p195"/>
          <p:cNvCxnSpPr/>
          <p:nvPr/>
        </p:nvCxnSpPr>
        <p:spPr>
          <a:xfrm>
            <a:off x="3034781" y="4835905"/>
            <a:ext cx="1919400" cy="600"/>
          </a:xfrm>
          <a:prstGeom prst="bentConnector4">
            <a:avLst>
              <a:gd fmla="val 135" name="adj1"/>
              <a:gd fmla="val 38100167" name="adj2"/>
            </a:avLst>
          </a:prstGeom>
          <a:noFill/>
          <a:ln cap="flat" cmpd="sng" w="28575">
            <a:solidFill>
              <a:schemeClr val="accent1"/>
            </a:solidFill>
            <a:prstDash val="dot"/>
            <a:miter lim="800000"/>
            <a:headEnd len="med" w="med" type="stealth"/>
            <a:tailEnd len="med" w="med" type="stealth"/>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4" name="Shape 4954"/>
        <p:cNvGrpSpPr/>
        <p:nvPr/>
      </p:nvGrpSpPr>
      <p:grpSpPr>
        <a:xfrm>
          <a:off x="0" y="0"/>
          <a:ext cx="0" cy="0"/>
          <a:chOff x="0" y="0"/>
          <a:chExt cx="0" cy="0"/>
        </a:xfrm>
      </p:grpSpPr>
      <p:sp>
        <p:nvSpPr>
          <p:cNvPr id="4955" name="Google Shape;4955;p19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4.1. Nguyên tắc cơ bản của Apache Kafka</a:t>
            </a:r>
            <a:endParaRPr/>
          </a:p>
        </p:txBody>
      </p:sp>
      <p:sp>
        <p:nvSpPr>
          <p:cNvPr id="4956" name="Google Shape;4956;p19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Đặt tên chủ đề</a:t>
            </a:r>
            <a:endParaRPr/>
          </a:p>
        </p:txBody>
      </p:sp>
      <p:sp>
        <p:nvSpPr>
          <p:cNvPr id="4957" name="Google Shape;4957;p19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4958" name="Google Shape;4958;p19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Không trộn lẫn chữ hoa và chữ thường</a:t>
            </a:r>
            <a:endParaRPr/>
          </a:p>
          <a:p>
            <a:pPr indent="-182563" lvl="1" marL="360363" rtl="0" algn="l">
              <a:lnSpc>
                <a:spcPct val="138461"/>
              </a:lnSpc>
              <a:spcBef>
                <a:spcPts val="300"/>
              </a:spcBef>
              <a:spcAft>
                <a:spcPts val="0"/>
              </a:spcAft>
              <a:buClr>
                <a:srgbClr val="262626"/>
              </a:buClr>
              <a:buSzPts val="1040"/>
              <a:buChar char="•"/>
            </a:pPr>
            <a:r>
              <a:rPr lang="en-US"/>
              <a:t>Dễ xảy ra lỗi của con người hơn</a:t>
            </a:r>
            <a:endParaRPr/>
          </a:p>
          <a:p>
            <a:pPr indent="-177800" lvl="0" marL="177800" rtl="0" algn="l">
              <a:lnSpc>
                <a:spcPct val="128571"/>
              </a:lnSpc>
              <a:spcBef>
                <a:spcPts val="1000"/>
              </a:spcBef>
              <a:spcAft>
                <a:spcPts val="0"/>
              </a:spcAft>
              <a:buClr>
                <a:srgbClr val="262626"/>
              </a:buClr>
              <a:buSzPts val="1400"/>
              <a:buFont typeface="Arial"/>
              <a:buChar char="•"/>
            </a:pPr>
            <a:r>
              <a:rPr lang="en-US"/>
              <a:t>Không trộn lẫn dấu chấm và gạch dưới</a:t>
            </a:r>
            <a:endParaRPr/>
          </a:p>
          <a:p>
            <a:pPr indent="-182563" lvl="1" marL="360363" rtl="0" algn="l">
              <a:lnSpc>
                <a:spcPct val="138461"/>
              </a:lnSpc>
              <a:spcBef>
                <a:spcPts val="300"/>
              </a:spcBef>
              <a:spcAft>
                <a:spcPts val="0"/>
              </a:spcAft>
              <a:buClr>
                <a:srgbClr val="262626"/>
              </a:buClr>
              <a:buSzPts val="1040"/>
              <a:buChar char="•"/>
            </a:pPr>
            <a:r>
              <a:rPr lang="en-US"/>
              <a:t>Trộn dấu chấm và dấu gạch dưới có thể gây ra xung đột với tên được sử dụng trong Kafka.</a:t>
            </a:r>
            <a:endParaRPr/>
          </a:p>
          <a:p>
            <a:pPr indent="-177800" lvl="0" marL="177800" rtl="0" algn="l">
              <a:lnSpc>
                <a:spcPct val="128571"/>
              </a:lnSpc>
              <a:spcBef>
                <a:spcPts val="1000"/>
              </a:spcBef>
              <a:spcAft>
                <a:spcPts val="0"/>
              </a:spcAft>
              <a:buClr>
                <a:srgbClr val="262626"/>
              </a:buClr>
              <a:buSzPts val="1400"/>
              <a:buFont typeface="Arial"/>
              <a:buChar char="•"/>
            </a:pPr>
            <a:r>
              <a:rPr lang="en-US"/>
              <a:t>Quản trị viên cụm Kafka để thiết lập và phổ biến các quy tắc</a:t>
            </a:r>
            <a:endParaRPr/>
          </a:p>
          <a:p>
            <a:pPr indent="-182563" lvl="1" marL="360363" rtl="0" algn="l">
              <a:lnSpc>
                <a:spcPct val="138461"/>
              </a:lnSpc>
              <a:spcBef>
                <a:spcPts val="300"/>
              </a:spcBef>
              <a:spcAft>
                <a:spcPts val="0"/>
              </a:spcAft>
              <a:buClr>
                <a:srgbClr val="262626"/>
              </a:buClr>
              <a:buSzPts val="1040"/>
              <a:buChar char="•"/>
            </a:pPr>
            <a:r>
              <a:rPr lang="en-US"/>
              <a:t>Đặt các quy tắc như &lt;tên nhóm&gt;- &lt;tên ứng dụng&gt;-&lt;cách sử dụng&gt;-&lt;môi trường&gt;</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3" name="Shape 4963"/>
        <p:cNvGrpSpPr/>
        <p:nvPr/>
      </p:nvGrpSpPr>
      <p:grpSpPr>
        <a:xfrm>
          <a:off x="0" y="0"/>
          <a:ext cx="0" cy="0"/>
          <a:chOff x="0" y="0"/>
          <a:chExt cx="0" cy="0"/>
        </a:xfrm>
      </p:grpSpPr>
      <p:sp>
        <p:nvSpPr>
          <p:cNvPr id="4964" name="Google Shape;4964;p197"/>
          <p:cNvSpPr txBox="1"/>
          <p:nvPr>
            <p:ph idx="1" type="body"/>
          </p:nvPr>
        </p:nvSpPr>
        <p:spPr>
          <a:xfrm>
            <a:off x="850835" y="3044359"/>
            <a:ext cx="8348472" cy="67665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None/>
            </a:pPr>
            <a:r>
              <a:rPr lang="en-US"/>
              <a:t>Apache Kafka</a:t>
            </a:r>
            <a:endParaRPr/>
          </a:p>
        </p:txBody>
      </p:sp>
      <p:sp>
        <p:nvSpPr>
          <p:cNvPr id="4965" name="Google Shape;4965;p197"/>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4</a:t>
            </a:r>
            <a:endParaRPr/>
          </a:p>
        </p:txBody>
      </p:sp>
      <p:sp>
        <p:nvSpPr>
          <p:cNvPr id="4966" name="Google Shape;4966;p197"/>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Nguyên tắc cơ bản của Apache Kafka</a:t>
            </a:r>
            <a:endParaRPr sz="1800">
              <a:solidFill>
                <a:srgbClr val="A5A5A5"/>
              </a:solidFill>
              <a:latin typeface="Arial"/>
              <a:ea typeface="Arial"/>
              <a:cs typeface="Arial"/>
              <a:sym typeface="Arial"/>
            </a:endParaRPr>
          </a:p>
        </p:txBody>
      </p:sp>
      <p:sp>
        <p:nvSpPr>
          <p:cNvPr id="4967" name="Google Shape;4967;p197"/>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4968" name="Google Shape;4968;p197"/>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4.2. Nhà sản xuất và người tiêu dùng</a:t>
            </a:r>
            <a:endParaRPr sz="1800">
              <a:solidFill>
                <a:srgbClr val="3F3F3F"/>
              </a:solidFill>
              <a:latin typeface="Arial"/>
              <a:ea typeface="Arial"/>
              <a:cs typeface="Arial"/>
              <a:sym typeface="Arial"/>
            </a:endParaRPr>
          </a:p>
        </p:txBody>
      </p:sp>
      <p:sp>
        <p:nvSpPr>
          <p:cNvPr id="4969" name="Google Shape;4969;p197"/>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4" name="Shape 4974"/>
        <p:cNvGrpSpPr/>
        <p:nvPr/>
      </p:nvGrpSpPr>
      <p:grpSpPr>
        <a:xfrm>
          <a:off x="0" y="0"/>
          <a:ext cx="0" cy="0"/>
          <a:chOff x="0" y="0"/>
          <a:chExt cx="0" cy="0"/>
        </a:xfrm>
      </p:grpSpPr>
      <p:sp>
        <p:nvSpPr>
          <p:cNvPr id="4975" name="Google Shape;4975;p19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4976" name="Google Shape;4976;p19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Tổng quan về kiến trúc Kafka</a:t>
            </a:r>
            <a:endParaRPr/>
          </a:p>
        </p:txBody>
      </p:sp>
      <p:sp>
        <p:nvSpPr>
          <p:cNvPr id="4977" name="Google Shape;4977;p19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4978" name="Google Shape;4978;p19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cụm Kafka bao gồm một hoặc nhiều máy chủ chạy trình nền của Kafka broker (Broker)</a:t>
            </a:r>
            <a:endParaRPr/>
          </a:p>
          <a:p>
            <a:pPr indent="-177800" lvl="0" marL="177800" rtl="0" algn="l">
              <a:lnSpc>
                <a:spcPct val="128571"/>
              </a:lnSpc>
              <a:spcBef>
                <a:spcPts val="1000"/>
              </a:spcBef>
              <a:spcAft>
                <a:spcPts val="0"/>
              </a:spcAft>
              <a:buClr>
                <a:srgbClr val="262626"/>
              </a:buClr>
              <a:buSzPts val="1400"/>
              <a:buFont typeface="Arial"/>
              <a:buChar char="•"/>
            </a:pPr>
            <a:r>
              <a:rPr lang="en-US"/>
              <a:t>Kafka phụ thuộc vào dịch vụ Apache Zookeeper để phối hợp</a:t>
            </a:r>
            <a:endParaRPr/>
          </a:p>
        </p:txBody>
      </p:sp>
      <p:grpSp>
        <p:nvGrpSpPr>
          <p:cNvPr id="4979" name="Google Shape;4979;p198"/>
          <p:cNvGrpSpPr/>
          <p:nvPr/>
        </p:nvGrpSpPr>
        <p:grpSpPr>
          <a:xfrm>
            <a:off x="1420958" y="2934693"/>
            <a:ext cx="7255042" cy="3306791"/>
            <a:chOff x="2298783" y="3027681"/>
            <a:chExt cx="5587973" cy="3306791"/>
          </a:xfrm>
        </p:grpSpPr>
        <p:grpSp>
          <p:nvGrpSpPr>
            <p:cNvPr id="4980" name="Google Shape;4980;p198"/>
            <p:cNvGrpSpPr/>
            <p:nvPr/>
          </p:nvGrpSpPr>
          <p:grpSpPr>
            <a:xfrm>
              <a:off x="3245222" y="3027681"/>
              <a:ext cx="1197651" cy="401320"/>
              <a:chOff x="593462" y="3027681"/>
              <a:chExt cx="1197651" cy="401320"/>
            </a:xfrm>
          </p:grpSpPr>
          <p:grpSp>
            <p:nvGrpSpPr>
              <p:cNvPr id="4981" name="Google Shape;4981;p198"/>
              <p:cNvGrpSpPr/>
              <p:nvPr/>
            </p:nvGrpSpPr>
            <p:grpSpPr>
              <a:xfrm>
                <a:off x="593462" y="3027681"/>
                <a:ext cx="1197651" cy="221920"/>
                <a:chOff x="5568277" y="2231329"/>
                <a:chExt cx="1895129" cy="309225"/>
              </a:xfrm>
            </p:grpSpPr>
            <p:sp>
              <p:nvSpPr>
                <p:cNvPr id="4982" name="Google Shape;4982;p198"/>
                <p:cNvSpPr/>
                <p:nvPr/>
              </p:nvSpPr>
              <p:spPr>
                <a:xfrm>
                  <a:off x="5568277" y="2231330"/>
                  <a:ext cx="1895129" cy="306948"/>
                </a:xfrm>
                <a:prstGeom prst="roundRect">
                  <a:avLst>
                    <a:gd fmla="val 15938" name="adj"/>
                  </a:avLst>
                </a:prstGeom>
                <a:solidFill>
                  <a:schemeClr val="lt1"/>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Nhà sản xuất</a:t>
                  </a:r>
                  <a:endParaRPr sz="1000">
                    <a:solidFill>
                      <a:srgbClr val="0043B2"/>
                    </a:solidFill>
                    <a:latin typeface="Arial"/>
                    <a:ea typeface="Arial"/>
                    <a:cs typeface="Arial"/>
                    <a:sym typeface="Arial"/>
                  </a:endParaRPr>
                </a:p>
              </p:txBody>
            </p:sp>
            <p:sp>
              <p:nvSpPr>
                <p:cNvPr id="4983" name="Google Shape;4983;p198"/>
                <p:cNvSpPr/>
                <p:nvPr/>
              </p:nvSpPr>
              <p:spPr>
                <a:xfrm>
                  <a:off x="5941125" y="2231329"/>
                  <a:ext cx="1193078"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cxnSp>
            <p:nvCxnSpPr>
              <p:cNvPr id="4984" name="Google Shape;4984;p198"/>
              <p:cNvCxnSpPr>
                <a:stCxn id="4983" idx="2"/>
              </p:cNvCxnSpPr>
              <p:nvPr/>
            </p:nvCxnSpPr>
            <p:spPr>
              <a:xfrm>
                <a:off x="1206079" y="3249601"/>
                <a:ext cx="0" cy="179400"/>
              </a:xfrm>
              <a:prstGeom prst="straightConnector1">
                <a:avLst/>
              </a:prstGeom>
              <a:noFill/>
              <a:ln cap="flat" cmpd="sng" w="12700">
                <a:solidFill>
                  <a:srgbClr val="0043B2"/>
                </a:solidFill>
                <a:prstDash val="solid"/>
                <a:miter lim="800000"/>
                <a:headEnd len="sm" w="sm" type="none"/>
                <a:tailEnd len="med" w="med" type="triangle"/>
              </a:ln>
            </p:spPr>
          </p:cxnSp>
        </p:grpSp>
        <p:grpSp>
          <p:nvGrpSpPr>
            <p:cNvPr id="4985" name="Google Shape;4985;p198"/>
            <p:cNvGrpSpPr/>
            <p:nvPr/>
          </p:nvGrpSpPr>
          <p:grpSpPr>
            <a:xfrm>
              <a:off x="4244341" y="3027682"/>
              <a:ext cx="1246283" cy="401320"/>
              <a:chOff x="589281" y="3027682"/>
              <a:chExt cx="1246283" cy="401320"/>
            </a:xfrm>
          </p:grpSpPr>
          <p:grpSp>
            <p:nvGrpSpPr>
              <p:cNvPr id="4986" name="Google Shape;4986;p198"/>
              <p:cNvGrpSpPr/>
              <p:nvPr/>
            </p:nvGrpSpPr>
            <p:grpSpPr>
              <a:xfrm>
                <a:off x="589281" y="3027682"/>
                <a:ext cx="1246283" cy="234165"/>
                <a:chOff x="5561659" y="2231329"/>
                <a:chExt cx="1972082" cy="326287"/>
              </a:xfrm>
            </p:grpSpPr>
            <p:sp>
              <p:nvSpPr>
                <p:cNvPr id="4987" name="Google Shape;4987;p198"/>
                <p:cNvSpPr/>
                <p:nvPr/>
              </p:nvSpPr>
              <p:spPr>
                <a:xfrm>
                  <a:off x="5561659" y="2244041"/>
                  <a:ext cx="1972082" cy="313575"/>
                </a:xfrm>
                <a:prstGeom prst="roundRect">
                  <a:avLst>
                    <a:gd fmla="val 15938" name="adj"/>
                  </a:avLst>
                </a:prstGeom>
                <a:solidFill>
                  <a:schemeClr val="lt1"/>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Nhà sản xuất</a:t>
                  </a:r>
                  <a:endParaRPr sz="1000">
                    <a:solidFill>
                      <a:srgbClr val="0043B2"/>
                    </a:solidFill>
                    <a:latin typeface="Arial"/>
                    <a:ea typeface="Arial"/>
                    <a:cs typeface="Arial"/>
                    <a:sym typeface="Arial"/>
                  </a:endParaRPr>
                </a:p>
              </p:txBody>
            </p:sp>
            <p:sp>
              <p:nvSpPr>
                <p:cNvPr id="4988" name="Google Shape;4988;p198"/>
                <p:cNvSpPr/>
                <p:nvPr/>
              </p:nvSpPr>
              <p:spPr>
                <a:xfrm>
                  <a:off x="5941125" y="2231329"/>
                  <a:ext cx="1193078"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cxnSp>
            <p:nvCxnSpPr>
              <p:cNvPr id="4989" name="Google Shape;4989;p198"/>
              <p:cNvCxnSpPr>
                <a:stCxn id="4988" idx="2"/>
              </p:cNvCxnSpPr>
              <p:nvPr/>
            </p:nvCxnSpPr>
            <p:spPr>
              <a:xfrm>
                <a:off x="1206080" y="3249602"/>
                <a:ext cx="0" cy="179400"/>
              </a:xfrm>
              <a:prstGeom prst="straightConnector1">
                <a:avLst/>
              </a:prstGeom>
              <a:noFill/>
              <a:ln cap="flat" cmpd="sng" w="12700">
                <a:solidFill>
                  <a:srgbClr val="0043B2"/>
                </a:solidFill>
                <a:prstDash val="solid"/>
                <a:miter lim="800000"/>
                <a:headEnd len="sm" w="sm" type="none"/>
                <a:tailEnd len="med" w="med" type="triangle"/>
              </a:ln>
            </p:spPr>
          </p:cxnSp>
        </p:grpSp>
        <p:grpSp>
          <p:nvGrpSpPr>
            <p:cNvPr id="4990" name="Google Shape;4990;p198"/>
            <p:cNvGrpSpPr/>
            <p:nvPr/>
          </p:nvGrpSpPr>
          <p:grpSpPr>
            <a:xfrm>
              <a:off x="5279404" y="3027686"/>
              <a:ext cx="1171837" cy="401321"/>
              <a:chOff x="627378" y="3027686"/>
              <a:chExt cx="1171837" cy="401321"/>
            </a:xfrm>
          </p:grpSpPr>
          <p:grpSp>
            <p:nvGrpSpPr>
              <p:cNvPr id="4991" name="Google Shape;4991;p198"/>
              <p:cNvGrpSpPr/>
              <p:nvPr/>
            </p:nvGrpSpPr>
            <p:grpSpPr>
              <a:xfrm>
                <a:off x="627378" y="3027686"/>
                <a:ext cx="1171837" cy="257827"/>
                <a:chOff x="5621944" y="2231329"/>
                <a:chExt cx="1854281" cy="359257"/>
              </a:xfrm>
            </p:grpSpPr>
            <p:sp>
              <p:nvSpPr>
                <p:cNvPr id="4992" name="Google Shape;4992;p198"/>
                <p:cNvSpPr/>
                <p:nvPr/>
              </p:nvSpPr>
              <p:spPr>
                <a:xfrm>
                  <a:off x="5621944" y="2244041"/>
                  <a:ext cx="1854281" cy="346545"/>
                </a:xfrm>
                <a:prstGeom prst="roundRect">
                  <a:avLst>
                    <a:gd fmla="val 15938" name="adj"/>
                  </a:avLst>
                </a:prstGeom>
                <a:solidFill>
                  <a:schemeClr val="lt1"/>
                </a:solidFill>
                <a:ln cap="flat" cmpd="sng" w="1270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Nhà sản xuất</a:t>
                  </a:r>
                  <a:endParaRPr sz="1000">
                    <a:solidFill>
                      <a:srgbClr val="0043B2"/>
                    </a:solidFill>
                    <a:latin typeface="Arial"/>
                    <a:ea typeface="Arial"/>
                    <a:cs typeface="Arial"/>
                    <a:sym typeface="Arial"/>
                  </a:endParaRPr>
                </a:p>
              </p:txBody>
            </p:sp>
            <p:sp>
              <p:nvSpPr>
                <p:cNvPr id="4993" name="Google Shape;4993;p198"/>
                <p:cNvSpPr/>
                <p:nvPr/>
              </p:nvSpPr>
              <p:spPr>
                <a:xfrm>
                  <a:off x="5941125" y="2231329"/>
                  <a:ext cx="1193078"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cxnSp>
            <p:nvCxnSpPr>
              <p:cNvPr id="4994" name="Google Shape;4994;p198"/>
              <p:cNvCxnSpPr>
                <a:stCxn id="4993" idx="2"/>
              </p:cNvCxnSpPr>
              <p:nvPr/>
            </p:nvCxnSpPr>
            <p:spPr>
              <a:xfrm>
                <a:off x="1206079" y="3249607"/>
                <a:ext cx="0" cy="179400"/>
              </a:xfrm>
              <a:prstGeom prst="straightConnector1">
                <a:avLst/>
              </a:prstGeom>
              <a:noFill/>
              <a:ln cap="flat" cmpd="sng" w="12700">
                <a:solidFill>
                  <a:srgbClr val="0043B2"/>
                </a:solidFill>
                <a:prstDash val="solid"/>
                <a:miter lim="800000"/>
                <a:headEnd len="sm" w="sm" type="none"/>
                <a:tailEnd len="med" w="med" type="triangle"/>
              </a:ln>
            </p:spPr>
          </p:cxnSp>
        </p:grpSp>
        <p:sp>
          <p:nvSpPr>
            <p:cNvPr id="4995" name="Google Shape;4995;p198"/>
            <p:cNvSpPr/>
            <p:nvPr/>
          </p:nvSpPr>
          <p:spPr>
            <a:xfrm>
              <a:off x="3007360" y="3444241"/>
              <a:ext cx="3647440" cy="2260284"/>
            </a:xfrm>
            <a:prstGeom prst="roundRect">
              <a:avLst>
                <a:gd fmla="val 3697" name="adj"/>
              </a:avLst>
            </a:prstGeom>
            <a:noFill/>
            <a:ln cap="flat" cmpd="sng" w="12700">
              <a:solidFill>
                <a:srgbClr val="0043B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96" name="Google Shape;4996;p198"/>
            <p:cNvSpPr/>
            <p:nvPr/>
          </p:nvSpPr>
          <p:spPr>
            <a:xfrm>
              <a:off x="3134136" y="3629758"/>
              <a:ext cx="777149" cy="1701233"/>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4997" name="Google Shape;4997;p198"/>
            <p:cNvSpPr/>
            <p:nvPr/>
          </p:nvSpPr>
          <p:spPr>
            <a:xfrm>
              <a:off x="3208278" y="3685202"/>
              <a:ext cx="628864" cy="195353"/>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Wiken–P1</a:t>
              </a:r>
              <a:endParaRPr sz="800">
                <a:solidFill>
                  <a:schemeClr val="lt1"/>
                </a:solidFill>
                <a:latin typeface="Arial"/>
                <a:ea typeface="Arial"/>
                <a:cs typeface="Arial"/>
                <a:sym typeface="Arial"/>
              </a:endParaRPr>
            </a:p>
          </p:txBody>
        </p:sp>
        <p:sp>
          <p:nvSpPr>
            <p:cNvPr id="4998" name="Google Shape;4998;p198"/>
            <p:cNvSpPr/>
            <p:nvPr/>
          </p:nvSpPr>
          <p:spPr>
            <a:xfrm>
              <a:off x="3208278" y="3925285"/>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Wiken–P2</a:t>
              </a:r>
              <a:endParaRPr sz="800">
                <a:solidFill>
                  <a:srgbClr val="0043B2"/>
                </a:solidFill>
                <a:latin typeface="Arial"/>
                <a:ea typeface="Arial"/>
                <a:cs typeface="Arial"/>
                <a:sym typeface="Arial"/>
              </a:endParaRPr>
            </a:p>
          </p:txBody>
        </p:sp>
        <p:sp>
          <p:nvSpPr>
            <p:cNvPr id="4999" name="Google Shape;4999;p198"/>
            <p:cNvSpPr/>
            <p:nvPr/>
          </p:nvSpPr>
          <p:spPr>
            <a:xfrm>
              <a:off x="3208278" y="4165368"/>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Wiken–P3</a:t>
              </a:r>
              <a:endParaRPr sz="800">
                <a:solidFill>
                  <a:srgbClr val="0043B2"/>
                </a:solidFill>
                <a:latin typeface="Arial"/>
                <a:ea typeface="Arial"/>
                <a:cs typeface="Arial"/>
                <a:sym typeface="Arial"/>
              </a:endParaRPr>
            </a:p>
          </p:txBody>
        </p:sp>
        <p:sp>
          <p:nvSpPr>
            <p:cNvPr id="5000" name="Google Shape;5000;p198"/>
            <p:cNvSpPr/>
            <p:nvPr/>
          </p:nvSpPr>
          <p:spPr>
            <a:xfrm>
              <a:off x="3208278" y="4593871"/>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Tbl-P1</a:t>
              </a:r>
              <a:endParaRPr sz="800">
                <a:solidFill>
                  <a:srgbClr val="0043B2"/>
                </a:solidFill>
                <a:latin typeface="Arial"/>
                <a:ea typeface="Arial"/>
                <a:cs typeface="Arial"/>
                <a:sym typeface="Arial"/>
              </a:endParaRPr>
            </a:p>
          </p:txBody>
        </p:sp>
        <p:sp>
          <p:nvSpPr>
            <p:cNvPr id="5001" name="Google Shape;5001;p198"/>
            <p:cNvSpPr/>
            <p:nvPr/>
          </p:nvSpPr>
          <p:spPr>
            <a:xfrm>
              <a:off x="3208278" y="4833954"/>
              <a:ext cx="628864" cy="195353"/>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Tbl-P2</a:t>
              </a:r>
              <a:endParaRPr sz="800">
                <a:solidFill>
                  <a:schemeClr val="lt1"/>
                </a:solidFill>
                <a:latin typeface="Arial"/>
                <a:ea typeface="Arial"/>
                <a:cs typeface="Arial"/>
                <a:sym typeface="Arial"/>
              </a:endParaRPr>
            </a:p>
          </p:txBody>
        </p:sp>
        <p:sp>
          <p:nvSpPr>
            <p:cNvPr id="5002" name="Google Shape;5002;p198"/>
            <p:cNvSpPr/>
            <p:nvPr/>
          </p:nvSpPr>
          <p:spPr>
            <a:xfrm>
              <a:off x="3208278" y="5074037"/>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Tbl-P3</a:t>
              </a:r>
              <a:endParaRPr sz="800">
                <a:solidFill>
                  <a:srgbClr val="0043B2"/>
                </a:solidFill>
                <a:latin typeface="Arial"/>
                <a:ea typeface="Arial"/>
                <a:cs typeface="Arial"/>
                <a:sym typeface="Arial"/>
              </a:endParaRPr>
            </a:p>
          </p:txBody>
        </p:sp>
        <p:sp>
          <p:nvSpPr>
            <p:cNvPr id="5003" name="Google Shape;5003;p198"/>
            <p:cNvSpPr/>
            <p:nvPr/>
          </p:nvSpPr>
          <p:spPr>
            <a:xfrm>
              <a:off x="3288000" y="4368377"/>
              <a:ext cx="469419"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Broker 1</a:t>
              </a:r>
              <a:endParaRPr sz="900">
                <a:solidFill>
                  <a:schemeClr val="dk1"/>
                </a:solidFill>
                <a:latin typeface="Arial"/>
                <a:ea typeface="Arial"/>
                <a:cs typeface="Arial"/>
                <a:sym typeface="Arial"/>
              </a:endParaRPr>
            </a:p>
          </p:txBody>
        </p:sp>
        <p:sp>
          <p:nvSpPr>
            <p:cNvPr id="5004" name="Google Shape;5004;p198"/>
            <p:cNvSpPr/>
            <p:nvPr/>
          </p:nvSpPr>
          <p:spPr>
            <a:xfrm>
              <a:off x="3134136" y="5335397"/>
              <a:ext cx="780525" cy="245294"/>
            </a:xfrm>
            <a:prstGeom prst="roundRect">
              <a:avLst>
                <a:gd fmla="val 19066" name="adj"/>
              </a:avLst>
            </a:prstGeom>
            <a:solidFill>
              <a:srgbClr val="66A1FE"/>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Zookeeper</a:t>
              </a:r>
              <a:endParaRPr sz="800">
                <a:solidFill>
                  <a:schemeClr val="lt1"/>
                </a:solidFill>
                <a:latin typeface="Arial"/>
                <a:ea typeface="Arial"/>
                <a:cs typeface="Arial"/>
                <a:sym typeface="Arial"/>
              </a:endParaRPr>
            </a:p>
          </p:txBody>
        </p:sp>
        <p:sp>
          <p:nvSpPr>
            <p:cNvPr id="5005" name="Google Shape;5005;p198"/>
            <p:cNvSpPr/>
            <p:nvPr/>
          </p:nvSpPr>
          <p:spPr>
            <a:xfrm>
              <a:off x="4442874" y="3627010"/>
              <a:ext cx="777149" cy="1701233"/>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5006" name="Google Shape;5006;p198"/>
            <p:cNvSpPr/>
            <p:nvPr/>
          </p:nvSpPr>
          <p:spPr>
            <a:xfrm>
              <a:off x="4517016" y="3682454"/>
              <a:ext cx="628864" cy="195353"/>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Wiken–P1</a:t>
              </a:r>
              <a:endParaRPr sz="800">
                <a:solidFill>
                  <a:schemeClr val="lt1"/>
                </a:solidFill>
                <a:latin typeface="Arial"/>
                <a:ea typeface="Arial"/>
                <a:cs typeface="Arial"/>
                <a:sym typeface="Arial"/>
              </a:endParaRPr>
            </a:p>
          </p:txBody>
        </p:sp>
        <p:sp>
          <p:nvSpPr>
            <p:cNvPr id="5007" name="Google Shape;5007;p198"/>
            <p:cNvSpPr/>
            <p:nvPr/>
          </p:nvSpPr>
          <p:spPr>
            <a:xfrm>
              <a:off x="4517016" y="3922537"/>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Wiken–P2</a:t>
              </a:r>
              <a:endParaRPr sz="800">
                <a:solidFill>
                  <a:srgbClr val="0043B2"/>
                </a:solidFill>
                <a:latin typeface="Arial"/>
                <a:ea typeface="Arial"/>
                <a:cs typeface="Arial"/>
                <a:sym typeface="Arial"/>
              </a:endParaRPr>
            </a:p>
          </p:txBody>
        </p:sp>
        <p:sp>
          <p:nvSpPr>
            <p:cNvPr id="5008" name="Google Shape;5008;p198"/>
            <p:cNvSpPr/>
            <p:nvPr/>
          </p:nvSpPr>
          <p:spPr>
            <a:xfrm>
              <a:off x="4517016" y="4162620"/>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Wiken–P3</a:t>
              </a:r>
              <a:endParaRPr sz="800">
                <a:solidFill>
                  <a:srgbClr val="0043B2"/>
                </a:solidFill>
                <a:latin typeface="Arial"/>
                <a:ea typeface="Arial"/>
                <a:cs typeface="Arial"/>
                <a:sym typeface="Arial"/>
              </a:endParaRPr>
            </a:p>
          </p:txBody>
        </p:sp>
        <p:sp>
          <p:nvSpPr>
            <p:cNvPr id="5009" name="Google Shape;5009;p198"/>
            <p:cNvSpPr/>
            <p:nvPr/>
          </p:nvSpPr>
          <p:spPr>
            <a:xfrm>
              <a:off x="4517016" y="4591123"/>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Tbl-P1</a:t>
              </a:r>
              <a:endParaRPr sz="800">
                <a:solidFill>
                  <a:srgbClr val="0043B2"/>
                </a:solidFill>
                <a:latin typeface="Arial"/>
                <a:ea typeface="Arial"/>
                <a:cs typeface="Arial"/>
                <a:sym typeface="Arial"/>
              </a:endParaRPr>
            </a:p>
          </p:txBody>
        </p:sp>
        <p:sp>
          <p:nvSpPr>
            <p:cNvPr id="5010" name="Google Shape;5010;p198"/>
            <p:cNvSpPr/>
            <p:nvPr/>
          </p:nvSpPr>
          <p:spPr>
            <a:xfrm>
              <a:off x="4517016" y="4831206"/>
              <a:ext cx="628864" cy="195353"/>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Tbl-P2</a:t>
              </a:r>
              <a:endParaRPr sz="800">
                <a:solidFill>
                  <a:schemeClr val="lt1"/>
                </a:solidFill>
                <a:latin typeface="Arial"/>
                <a:ea typeface="Arial"/>
                <a:cs typeface="Arial"/>
                <a:sym typeface="Arial"/>
              </a:endParaRPr>
            </a:p>
          </p:txBody>
        </p:sp>
        <p:sp>
          <p:nvSpPr>
            <p:cNvPr id="5011" name="Google Shape;5011;p198"/>
            <p:cNvSpPr/>
            <p:nvPr/>
          </p:nvSpPr>
          <p:spPr>
            <a:xfrm>
              <a:off x="4517016" y="5071289"/>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Tbl-P3</a:t>
              </a:r>
              <a:endParaRPr sz="800">
                <a:solidFill>
                  <a:srgbClr val="0043B2"/>
                </a:solidFill>
                <a:latin typeface="Arial"/>
                <a:ea typeface="Arial"/>
                <a:cs typeface="Arial"/>
                <a:sym typeface="Arial"/>
              </a:endParaRPr>
            </a:p>
          </p:txBody>
        </p:sp>
        <p:sp>
          <p:nvSpPr>
            <p:cNvPr id="5012" name="Google Shape;5012;p198"/>
            <p:cNvSpPr/>
            <p:nvPr/>
          </p:nvSpPr>
          <p:spPr>
            <a:xfrm>
              <a:off x="4591964" y="4364323"/>
              <a:ext cx="475593"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Broker 2</a:t>
              </a:r>
              <a:endParaRPr sz="900">
                <a:solidFill>
                  <a:schemeClr val="dk1"/>
                </a:solidFill>
                <a:latin typeface="Arial"/>
                <a:ea typeface="Arial"/>
                <a:cs typeface="Arial"/>
                <a:sym typeface="Arial"/>
              </a:endParaRPr>
            </a:p>
          </p:txBody>
        </p:sp>
        <p:sp>
          <p:nvSpPr>
            <p:cNvPr id="5013" name="Google Shape;5013;p198"/>
            <p:cNvSpPr/>
            <p:nvPr/>
          </p:nvSpPr>
          <p:spPr>
            <a:xfrm>
              <a:off x="4442874" y="5332649"/>
              <a:ext cx="780525" cy="245294"/>
            </a:xfrm>
            <a:prstGeom prst="roundRect">
              <a:avLst>
                <a:gd fmla="val 19066" name="adj"/>
              </a:avLst>
            </a:prstGeom>
            <a:solidFill>
              <a:srgbClr val="66A1FE"/>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Zookeeper</a:t>
              </a:r>
              <a:endParaRPr sz="800">
                <a:solidFill>
                  <a:schemeClr val="lt1"/>
                </a:solidFill>
                <a:latin typeface="Arial"/>
                <a:ea typeface="Arial"/>
                <a:cs typeface="Arial"/>
                <a:sym typeface="Arial"/>
              </a:endParaRPr>
            </a:p>
          </p:txBody>
        </p:sp>
        <p:sp>
          <p:nvSpPr>
            <p:cNvPr id="5014" name="Google Shape;5014;p198"/>
            <p:cNvSpPr/>
            <p:nvPr/>
          </p:nvSpPr>
          <p:spPr>
            <a:xfrm>
              <a:off x="5746489" y="3627010"/>
              <a:ext cx="777149" cy="1701233"/>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5015" name="Google Shape;5015;p198"/>
            <p:cNvSpPr/>
            <p:nvPr/>
          </p:nvSpPr>
          <p:spPr>
            <a:xfrm>
              <a:off x="5822378" y="3682454"/>
              <a:ext cx="628864" cy="195353"/>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Wiken–P1</a:t>
              </a:r>
              <a:endParaRPr sz="800">
                <a:solidFill>
                  <a:schemeClr val="lt1"/>
                </a:solidFill>
                <a:latin typeface="Arial"/>
                <a:ea typeface="Arial"/>
                <a:cs typeface="Arial"/>
                <a:sym typeface="Arial"/>
              </a:endParaRPr>
            </a:p>
          </p:txBody>
        </p:sp>
        <p:sp>
          <p:nvSpPr>
            <p:cNvPr id="5016" name="Google Shape;5016;p198"/>
            <p:cNvSpPr/>
            <p:nvPr/>
          </p:nvSpPr>
          <p:spPr>
            <a:xfrm>
              <a:off x="5822378" y="3922537"/>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Wiken–P2</a:t>
              </a:r>
              <a:endParaRPr sz="800">
                <a:solidFill>
                  <a:srgbClr val="0043B2"/>
                </a:solidFill>
                <a:latin typeface="Arial"/>
                <a:ea typeface="Arial"/>
                <a:cs typeface="Arial"/>
                <a:sym typeface="Arial"/>
              </a:endParaRPr>
            </a:p>
          </p:txBody>
        </p:sp>
        <p:sp>
          <p:nvSpPr>
            <p:cNvPr id="5017" name="Google Shape;5017;p198"/>
            <p:cNvSpPr/>
            <p:nvPr/>
          </p:nvSpPr>
          <p:spPr>
            <a:xfrm>
              <a:off x="5822378" y="4162620"/>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Wiken–P3</a:t>
              </a:r>
              <a:endParaRPr sz="800">
                <a:solidFill>
                  <a:srgbClr val="0043B2"/>
                </a:solidFill>
                <a:latin typeface="Arial"/>
                <a:ea typeface="Arial"/>
                <a:cs typeface="Arial"/>
                <a:sym typeface="Arial"/>
              </a:endParaRPr>
            </a:p>
          </p:txBody>
        </p:sp>
        <p:sp>
          <p:nvSpPr>
            <p:cNvPr id="5018" name="Google Shape;5018;p198"/>
            <p:cNvSpPr/>
            <p:nvPr/>
          </p:nvSpPr>
          <p:spPr>
            <a:xfrm>
              <a:off x="5822378" y="4591123"/>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Tbl-P1</a:t>
              </a:r>
              <a:endParaRPr sz="800">
                <a:solidFill>
                  <a:srgbClr val="0043B2"/>
                </a:solidFill>
                <a:latin typeface="Arial"/>
                <a:ea typeface="Arial"/>
                <a:cs typeface="Arial"/>
                <a:sym typeface="Arial"/>
              </a:endParaRPr>
            </a:p>
          </p:txBody>
        </p:sp>
        <p:sp>
          <p:nvSpPr>
            <p:cNvPr id="5019" name="Google Shape;5019;p198"/>
            <p:cNvSpPr/>
            <p:nvPr/>
          </p:nvSpPr>
          <p:spPr>
            <a:xfrm>
              <a:off x="5822378" y="4831206"/>
              <a:ext cx="628864" cy="195353"/>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Tbl-P2</a:t>
              </a:r>
              <a:endParaRPr sz="800">
                <a:solidFill>
                  <a:schemeClr val="lt1"/>
                </a:solidFill>
                <a:latin typeface="Arial"/>
                <a:ea typeface="Arial"/>
                <a:cs typeface="Arial"/>
                <a:sym typeface="Arial"/>
              </a:endParaRPr>
            </a:p>
          </p:txBody>
        </p:sp>
        <p:sp>
          <p:nvSpPr>
            <p:cNvPr id="5020" name="Google Shape;5020;p198"/>
            <p:cNvSpPr/>
            <p:nvPr/>
          </p:nvSpPr>
          <p:spPr>
            <a:xfrm>
              <a:off x="5822378" y="5071289"/>
              <a:ext cx="628864" cy="19535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Tbl-P3</a:t>
              </a:r>
              <a:endParaRPr sz="800">
                <a:solidFill>
                  <a:srgbClr val="0043B2"/>
                </a:solidFill>
                <a:latin typeface="Arial"/>
                <a:ea typeface="Arial"/>
                <a:cs typeface="Arial"/>
                <a:sym typeface="Arial"/>
              </a:endParaRPr>
            </a:p>
          </p:txBody>
        </p:sp>
        <p:sp>
          <p:nvSpPr>
            <p:cNvPr id="5021" name="Google Shape;5021;p198"/>
            <p:cNvSpPr/>
            <p:nvPr/>
          </p:nvSpPr>
          <p:spPr>
            <a:xfrm>
              <a:off x="5893561" y="4364323"/>
              <a:ext cx="478062"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Broker 3</a:t>
              </a:r>
              <a:endParaRPr sz="900">
                <a:solidFill>
                  <a:schemeClr val="dk1"/>
                </a:solidFill>
                <a:latin typeface="Arial"/>
                <a:ea typeface="Arial"/>
                <a:cs typeface="Arial"/>
                <a:sym typeface="Arial"/>
              </a:endParaRPr>
            </a:p>
          </p:txBody>
        </p:sp>
        <p:sp>
          <p:nvSpPr>
            <p:cNvPr id="5022" name="Google Shape;5022;p198"/>
            <p:cNvSpPr/>
            <p:nvPr/>
          </p:nvSpPr>
          <p:spPr>
            <a:xfrm>
              <a:off x="5748236" y="5332649"/>
              <a:ext cx="780525" cy="245294"/>
            </a:xfrm>
            <a:prstGeom prst="roundRect">
              <a:avLst>
                <a:gd fmla="val 19066" name="adj"/>
              </a:avLst>
            </a:prstGeom>
            <a:solidFill>
              <a:srgbClr val="66A1FE"/>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Zookeeper</a:t>
              </a:r>
              <a:endParaRPr sz="800">
                <a:solidFill>
                  <a:schemeClr val="lt1"/>
                </a:solidFill>
                <a:latin typeface="Arial"/>
                <a:ea typeface="Arial"/>
                <a:cs typeface="Arial"/>
                <a:sym typeface="Arial"/>
              </a:endParaRPr>
            </a:p>
          </p:txBody>
        </p:sp>
        <p:cxnSp>
          <p:nvCxnSpPr>
            <p:cNvPr id="5023" name="Google Shape;5023;p198"/>
            <p:cNvCxnSpPr>
              <a:stCxn id="4996" idx="3"/>
              <a:endCxn id="5005" idx="1"/>
            </p:cNvCxnSpPr>
            <p:nvPr/>
          </p:nvCxnSpPr>
          <p:spPr>
            <a:xfrm flipH="1" rot="10800000">
              <a:off x="3911285" y="4477675"/>
              <a:ext cx="531600" cy="2700"/>
            </a:xfrm>
            <a:prstGeom prst="straightConnector1">
              <a:avLst/>
            </a:prstGeom>
            <a:noFill/>
            <a:ln cap="flat" cmpd="sng" w="12700">
              <a:solidFill>
                <a:srgbClr val="0043B2"/>
              </a:solidFill>
              <a:prstDash val="solid"/>
              <a:miter lim="800000"/>
              <a:headEnd len="med" w="med" type="triangle"/>
              <a:tailEnd len="med" w="med" type="triangle"/>
            </a:ln>
          </p:spPr>
        </p:cxnSp>
        <p:cxnSp>
          <p:nvCxnSpPr>
            <p:cNvPr id="5024" name="Google Shape;5024;p198"/>
            <p:cNvCxnSpPr>
              <a:stCxn id="5005" idx="3"/>
              <a:endCxn id="5014" idx="1"/>
            </p:cNvCxnSpPr>
            <p:nvPr/>
          </p:nvCxnSpPr>
          <p:spPr>
            <a:xfrm>
              <a:off x="5220023" y="4477627"/>
              <a:ext cx="526500" cy="0"/>
            </a:xfrm>
            <a:prstGeom prst="straightConnector1">
              <a:avLst/>
            </a:prstGeom>
            <a:noFill/>
            <a:ln cap="flat" cmpd="sng" w="12700">
              <a:solidFill>
                <a:srgbClr val="0043B2"/>
              </a:solidFill>
              <a:prstDash val="solid"/>
              <a:miter lim="800000"/>
              <a:headEnd len="med" w="med" type="triangle"/>
              <a:tailEnd len="med" w="med" type="triangle"/>
            </a:ln>
          </p:spPr>
        </p:cxnSp>
        <p:cxnSp>
          <p:nvCxnSpPr>
            <p:cNvPr id="5025" name="Google Shape;5025;p198"/>
            <p:cNvCxnSpPr>
              <a:stCxn id="5004" idx="3"/>
              <a:endCxn id="5013" idx="1"/>
            </p:cNvCxnSpPr>
            <p:nvPr/>
          </p:nvCxnSpPr>
          <p:spPr>
            <a:xfrm flipH="1" rot="10800000">
              <a:off x="3914661" y="5455344"/>
              <a:ext cx="528300" cy="2700"/>
            </a:xfrm>
            <a:prstGeom prst="straightConnector1">
              <a:avLst/>
            </a:prstGeom>
            <a:noFill/>
            <a:ln cap="flat" cmpd="sng" w="12700">
              <a:solidFill>
                <a:srgbClr val="66A1FE"/>
              </a:solidFill>
              <a:prstDash val="solid"/>
              <a:miter lim="800000"/>
              <a:headEnd len="med" w="med" type="triangle"/>
              <a:tailEnd len="med" w="med" type="triangle"/>
            </a:ln>
          </p:spPr>
        </p:cxnSp>
        <p:cxnSp>
          <p:nvCxnSpPr>
            <p:cNvPr id="5026" name="Google Shape;5026;p198"/>
            <p:cNvCxnSpPr>
              <a:stCxn id="5013" idx="3"/>
              <a:endCxn id="5022" idx="1"/>
            </p:cNvCxnSpPr>
            <p:nvPr/>
          </p:nvCxnSpPr>
          <p:spPr>
            <a:xfrm>
              <a:off x="5223399" y="5455296"/>
              <a:ext cx="524700" cy="0"/>
            </a:xfrm>
            <a:prstGeom prst="straightConnector1">
              <a:avLst/>
            </a:prstGeom>
            <a:noFill/>
            <a:ln cap="flat" cmpd="sng" w="12700">
              <a:solidFill>
                <a:srgbClr val="66A1FE"/>
              </a:solidFill>
              <a:prstDash val="solid"/>
              <a:miter lim="800000"/>
              <a:headEnd len="med" w="med" type="triangle"/>
              <a:tailEnd len="med" w="med" type="triangle"/>
            </a:ln>
          </p:spPr>
        </p:cxnSp>
        <p:grpSp>
          <p:nvGrpSpPr>
            <p:cNvPr id="5027" name="Google Shape;5027;p198"/>
            <p:cNvGrpSpPr/>
            <p:nvPr/>
          </p:nvGrpSpPr>
          <p:grpSpPr>
            <a:xfrm>
              <a:off x="2298783" y="5737328"/>
              <a:ext cx="2374831" cy="593898"/>
              <a:chOff x="337903" y="5784992"/>
              <a:chExt cx="2374831" cy="593898"/>
            </a:xfrm>
          </p:grpSpPr>
          <p:grpSp>
            <p:nvGrpSpPr>
              <p:cNvPr id="5028" name="Google Shape;5028;p198"/>
              <p:cNvGrpSpPr/>
              <p:nvPr/>
            </p:nvGrpSpPr>
            <p:grpSpPr>
              <a:xfrm>
                <a:off x="337903" y="5931992"/>
                <a:ext cx="2374831" cy="446898"/>
                <a:chOff x="589308" y="5818577"/>
                <a:chExt cx="2374831" cy="446898"/>
              </a:xfrm>
            </p:grpSpPr>
            <p:sp>
              <p:nvSpPr>
                <p:cNvPr id="5029" name="Google Shape;5029;p198"/>
                <p:cNvSpPr/>
                <p:nvPr/>
              </p:nvSpPr>
              <p:spPr>
                <a:xfrm>
                  <a:off x="589308" y="5934371"/>
                  <a:ext cx="2374831" cy="331104"/>
                </a:xfrm>
                <a:prstGeom prst="roundRect">
                  <a:avLst>
                    <a:gd fmla="val 19066"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0043B2"/>
                    </a:solidFill>
                    <a:latin typeface="Arial"/>
                    <a:ea typeface="Arial"/>
                    <a:cs typeface="Arial"/>
                    <a:sym typeface="Arial"/>
                  </a:endParaRPr>
                </a:p>
              </p:txBody>
            </p:sp>
            <p:sp>
              <p:nvSpPr>
                <p:cNvPr id="5030" name="Google Shape;5030;p198"/>
                <p:cNvSpPr/>
                <p:nvPr/>
              </p:nvSpPr>
              <p:spPr>
                <a:xfrm>
                  <a:off x="681144" y="6037784"/>
                  <a:ext cx="705259" cy="175077"/>
                </a:xfrm>
                <a:prstGeom prst="roundRect">
                  <a:avLst>
                    <a:gd fmla="val 19066"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Người tiêu dùng1</a:t>
                  </a:r>
                  <a:endParaRPr sz="700">
                    <a:solidFill>
                      <a:srgbClr val="0043B2"/>
                    </a:solidFill>
                    <a:latin typeface="Arial"/>
                    <a:ea typeface="Arial"/>
                    <a:cs typeface="Arial"/>
                    <a:sym typeface="Arial"/>
                  </a:endParaRPr>
                </a:p>
              </p:txBody>
            </p:sp>
            <p:sp>
              <p:nvSpPr>
                <p:cNvPr id="5031" name="Google Shape;5031;p198"/>
                <p:cNvSpPr/>
                <p:nvPr/>
              </p:nvSpPr>
              <p:spPr>
                <a:xfrm>
                  <a:off x="1424094" y="6037785"/>
                  <a:ext cx="705259" cy="175077"/>
                </a:xfrm>
                <a:prstGeom prst="roundRect">
                  <a:avLst>
                    <a:gd fmla="val 19066"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Người tiêu dùng2</a:t>
                  </a:r>
                  <a:endParaRPr sz="700">
                    <a:solidFill>
                      <a:srgbClr val="0043B2"/>
                    </a:solidFill>
                    <a:latin typeface="Arial"/>
                    <a:ea typeface="Arial"/>
                    <a:cs typeface="Arial"/>
                    <a:sym typeface="Arial"/>
                  </a:endParaRPr>
                </a:p>
              </p:txBody>
            </p:sp>
            <p:sp>
              <p:nvSpPr>
                <p:cNvPr id="5032" name="Google Shape;5032;p198"/>
                <p:cNvSpPr/>
                <p:nvPr/>
              </p:nvSpPr>
              <p:spPr>
                <a:xfrm>
                  <a:off x="2167044" y="6037783"/>
                  <a:ext cx="705259" cy="175077"/>
                </a:xfrm>
                <a:prstGeom prst="roundRect">
                  <a:avLst>
                    <a:gd fmla="val 19066"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Người tiêu dùng3</a:t>
                  </a:r>
                  <a:endParaRPr sz="700">
                    <a:solidFill>
                      <a:srgbClr val="0043B2"/>
                    </a:solidFill>
                    <a:latin typeface="Arial"/>
                    <a:ea typeface="Arial"/>
                    <a:cs typeface="Arial"/>
                    <a:sym typeface="Arial"/>
                  </a:endParaRPr>
                </a:p>
              </p:txBody>
            </p:sp>
            <p:sp>
              <p:nvSpPr>
                <p:cNvPr id="5033" name="Google Shape;5033;p198"/>
                <p:cNvSpPr/>
                <p:nvPr/>
              </p:nvSpPr>
              <p:spPr>
                <a:xfrm>
                  <a:off x="817157" y="5818577"/>
                  <a:ext cx="1916241" cy="20005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Nhóm người tiêu dùng A (Topic – Wiken)</a:t>
                  </a:r>
                  <a:endParaRPr sz="700">
                    <a:solidFill>
                      <a:schemeClr val="dk1"/>
                    </a:solidFill>
                    <a:latin typeface="Arial"/>
                    <a:ea typeface="Arial"/>
                    <a:cs typeface="Arial"/>
                    <a:sym typeface="Arial"/>
                  </a:endParaRPr>
                </a:p>
              </p:txBody>
            </p:sp>
          </p:grpSp>
          <p:cxnSp>
            <p:nvCxnSpPr>
              <p:cNvPr id="5034" name="Google Shape;5034;p198"/>
              <p:cNvCxnSpPr>
                <a:stCxn id="5033" idx="0"/>
              </p:cNvCxnSpPr>
              <p:nvPr/>
            </p:nvCxnSpPr>
            <p:spPr>
              <a:xfrm flipH="1" rot="10800000">
                <a:off x="1523873" y="5784992"/>
                <a:ext cx="1500" cy="147000"/>
              </a:xfrm>
              <a:prstGeom prst="straightConnector1">
                <a:avLst/>
              </a:prstGeom>
              <a:noFill/>
              <a:ln cap="flat" cmpd="sng" w="12700">
                <a:solidFill>
                  <a:srgbClr val="0043B2"/>
                </a:solidFill>
                <a:prstDash val="solid"/>
                <a:miter lim="800000"/>
                <a:headEnd len="sm" w="sm" type="none"/>
                <a:tailEnd len="med" w="med" type="triangle"/>
              </a:ln>
            </p:spPr>
          </p:cxnSp>
        </p:grpSp>
        <p:grpSp>
          <p:nvGrpSpPr>
            <p:cNvPr id="5035" name="Google Shape;5035;p198"/>
            <p:cNvGrpSpPr/>
            <p:nvPr/>
          </p:nvGrpSpPr>
          <p:grpSpPr>
            <a:xfrm>
              <a:off x="4949394" y="5740465"/>
              <a:ext cx="2374831" cy="594007"/>
              <a:chOff x="337903" y="5784883"/>
              <a:chExt cx="2374831" cy="594007"/>
            </a:xfrm>
          </p:grpSpPr>
          <p:grpSp>
            <p:nvGrpSpPr>
              <p:cNvPr id="5036" name="Google Shape;5036;p198"/>
              <p:cNvGrpSpPr/>
              <p:nvPr/>
            </p:nvGrpSpPr>
            <p:grpSpPr>
              <a:xfrm>
                <a:off x="337903" y="5943583"/>
                <a:ext cx="2374831" cy="435307"/>
                <a:chOff x="589308" y="5830168"/>
                <a:chExt cx="2374831" cy="435307"/>
              </a:xfrm>
            </p:grpSpPr>
            <p:sp>
              <p:nvSpPr>
                <p:cNvPr id="5037" name="Google Shape;5037;p198"/>
                <p:cNvSpPr/>
                <p:nvPr/>
              </p:nvSpPr>
              <p:spPr>
                <a:xfrm>
                  <a:off x="589308" y="5934371"/>
                  <a:ext cx="2374831" cy="331104"/>
                </a:xfrm>
                <a:prstGeom prst="roundRect">
                  <a:avLst>
                    <a:gd fmla="val 19066"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rgbClr val="0043B2"/>
                    </a:solidFill>
                    <a:latin typeface="Arial"/>
                    <a:ea typeface="Arial"/>
                    <a:cs typeface="Arial"/>
                    <a:sym typeface="Arial"/>
                  </a:endParaRPr>
                </a:p>
              </p:txBody>
            </p:sp>
            <p:sp>
              <p:nvSpPr>
                <p:cNvPr id="5038" name="Google Shape;5038;p198"/>
                <p:cNvSpPr/>
                <p:nvPr/>
              </p:nvSpPr>
              <p:spPr>
                <a:xfrm>
                  <a:off x="681144" y="6037784"/>
                  <a:ext cx="705259" cy="175077"/>
                </a:xfrm>
                <a:prstGeom prst="roundRect">
                  <a:avLst>
                    <a:gd fmla="val 19066"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Người tiêu dùng1</a:t>
                  </a:r>
                  <a:endParaRPr sz="700">
                    <a:solidFill>
                      <a:srgbClr val="0043B2"/>
                    </a:solidFill>
                    <a:latin typeface="Arial"/>
                    <a:ea typeface="Arial"/>
                    <a:cs typeface="Arial"/>
                    <a:sym typeface="Arial"/>
                  </a:endParaRPr>
                </a:p>
              </p:txBody>
            </p:sp>
            <p:sp>
              <p:nvSpPr>
                <p:cNvPr id="5039" name="Google Shape;5039;p198"/>
                <p:cNvSpPr/>
                <p:nvPr/>
              </p:nvSpPr>
              <p:spPr>
                <a:xfrm>
                  <a:off x="1424094" y="6037785"/>
                  <a:ext cx="705259" cy="175077"/>
                </a:xfrm>
                <a:prstGeom prst="roundRect">
                  <a:avLst>
                    <a:gd fmla="val 19066"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Người tiêu dùng2</a:t>
                  </a:r>
                  <a:endParaRPr sz="700">
                    <a:solidFill>
                      <a:srgbClr val="0043B2"/>
                    </a:solidFill>
                    <a:latin typeface="Arial"/>
                    <a:ea typeface="Arial"/>
                    <a:cs typeface="Arial"/>
                    <a:sym typeface="Arial"/>
                  </a:endParaRPr>
                </a:p>
              </p:txBody>
            </p:sp>
            <p:sp>
              <p:nvSpPr>
                <p:cNvPr id="5040" name="Google Shape;5040;p198"/>
                <p:cNvSpPr/>
                <p:nvPr/>
              </p:nvSpPr>
              <p:spPr>
                <a:xfrm>
                  <a:off x="2167044" y="6037783"/>
                  <a:ext cx="705259" cy="175077"/>
                </a:xfrm>
                <a:prstGeom prst="roundRect">
                  <a:avLst>
                    <a:gd fmla="val 19066"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Người tiêu dùng3</a:t>
                  </a:r>
                  <a:endParaRPr sz="700">
                    <a:solidFill>
                      <a:srgbClr val="0043B2"/>
                    </a:solidFill>
                    <a:latin typeface="Arial"/>
                    <a:ea typeface="Arial"/>
                    <a:cs typeface="Arial"/>
                    <a:sym typeface="Arial"/>
                  </a:endParaRPr>
                </a:p>
              </p:txBody>
            </p:sp>
            <p:sp>
              <p:nvSpPr>
                <p:cNvPr id="5041" name="Google Shape;5041;p198"/>
                <p:cNvSpPr/>
                <p:nvPr/>
              </p:nvSpPr>
              <p:spPr>
                <a:xfrm>
                  <a:off x="859937" y="5830168"/>
                  <a:ext cx="1830481" cy="20005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0043B2"/>
                      </a:solidFill>
                      <a:latin typeface="Arial"/>
                      <a:ea typeface="Arial"/>
                      <a:cs typeface="Arial"/>
                      <a:sym typeface="Arial"/>
                    </a:rPr>
                    <a:t>Nhóm người tiêu dung B (Topic –Tbl)</a:t>
                  </a:r>
                  <a:endParaRPr sz="700">
                    <a:solidFill>
                      <a:schemeClr val="dk1"/>
                    </a:solidFill>
                    <a:latin typeface="Arial"/>
                    <a:ea typeface="Arial"/>
                    <a:cs typeface="Arial"/>
                    <a:sym typeface="Arial"/>
                  </a:endParaRPr>
                </a:p>
              </p:txBody>
            </p:sp>
          </p:grpSp>
          <p:cxnSp>
            <p:nvCxnSpPr>
              <p:cNvPr id="5042" name="Google Shape;5042;p198"/>
              <p:cNvCxnSpPr>
                <a:stCxn id="5041" idx="0"/>
              </p:cNvCxnSpPr>
              <p:nvPr/>
            </p:nvCxnSpPr>
            <p:spPr>
              <a:xfrm flipH="1" rot="10800000">
                <a:off x="1523773" y="5784883"/>
                <a:ext cx="1500" cy="158700"/>
              </a:xfrm>
              <a:prstGeom prst="straightConnector1">
                <a:avLst/>
              </a:prstGeom>
              <a:noFill/>
              <a:ln cap="flat" cmpd="sng" w="12700">
                <a:solidFill>
                  <a:srgbClr val="0043B2"/>
                </a:solidFill>
                <a:prstDash val="solid"/>
                <a:miter lim="800000"/>
                <a:headEnd len="sm" w="sm" type="none"/>
                <a:tailEnd len="med" w="med" type="triangle"/>
              </a:ln>
            </p:spPr>
          </p:cxnSp>
        </p:grpSp>
        <p:sp>
          <p:nvSpPr>
            <p:cNvPr id="5043" name="Google Shape;5043;p198"/>
            <p:cNvSpPr/>
            <p:nvPr/>
          </p:nvSpPr>
          <p:spPr>
            <a:xfrm>
              <a:off x="3601941" y="3439288"/>
              <a:ext cx="2527604"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0043B2"/>
                  </a:solidFill>
                  <a:latin typeface="Arial"/>
                  <a:ea typeface="Arial"/>
                  <a:cs typeface="Arial"/>
                  <a:sym typeface="Arial"/>
                </a:rPr>
                <a:t>Cụm Kafka                                                      Replica=3 Topic=Wiken, Tbl Partition=3</a:t>
              </a:r>
              <a:endParaRPr sz="700">
                <a:solidFill>
                  <a:schemeClr val="dk1"/>
                </a:solidFill>
                <a:latin typeface="Arial"/>
                <a:ea typeface="Arial"/>
                <a:cs typeface="Arial"/>
                <a:sym typeface="Arial"/>
              </a:endParaRPr>
            </a:p>
          </p:txBody>
        </p:sp>
        <p:sp>
          <p:nvSpPr>
            <p:cNvPr id="5044" name="Google Shape;5044;p198"/>
            <p:cNvSpPr/>
            <p:nvPr/>
          </p:nvSpPr>
          <p:spPr>
            <a:xfrm>
              <a:off x="6673428" y="3469917"/>
              <a:ext cx="121332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0043B2"/>
                  </a:solidFill>
                  <a:latin typeface="Arial"/>
                  <a:ea typeface="Arial"/>
                  <a:cs typeface="Arial"/>
                  <a:sym typeface="Arial"/>
                </a:rPr>
                <a:t>Lãnh đạo:</a:t>
              </a:r>
              <a:endParaRPr/>
            </a:p>
            <a:p>
              <a:pPr indent="0" lvl="0" marL="0" marR="0" rtl="0" algn="l">
                <a:spcBef>
                  <a:spcPts val="0"/>
                </a:spcBef>
                <a:spcAft>
                  <a:spcPts val="0"/>
                </a:spcAft>
                <a:buNone/>
              </a:pPr>
              <a:r>
                <a:rPr lang="en-US" sz="800">
                  <a:solidFill>
                    <a:srgbClr val="0043B2"/>
                  </a:solidFill>
                  <a:latin typeface="Arial"/>
                  <a:ea typeface="Arial"/>
                  <a:cs typeface="Arial"/>
                  <a:sym typeface="Arial"/>
                </a:rPr>
                <a:t>Người theo dõi:</a:t>
              </a:r>
              <a:endParaRPr sz="800">
                <a:solidFill>
                  <a:schemeClr val="dk1"/>
                </a:solidFill>
                <a:latin typeface="Arial"/>
                <a:ea typeface="Arial"/>
                <a:cs typeface="Arial"/>
                <a:sym typeface="Arial"/>
              </a:endParaRPr>
            </a:p>
          </p:txBody>
        </p:sp>
        <p:sp>
          <p:nvSpPr>
            <p:cNvPr id="5045" name="Google Shape;5045;p198"/>
            <p:cNvSpPr/>
            <p:nvPr/>
          </p:nvSpPr>
          <p:spPr>
            <a:xfrm>
              <a:off x="7249381" y="3514839"/>
              <a:ext cx="316037" cy="98175"/>
            </a:xfrm>
            <a:prstGeom prst="roundRect">
              <a:avLst>
                <a:gd fmla="val 19066" name="adj"/>
              </a:avLst>
            </a:prstGeom>
            <a:solidFill>
              <a:srgbClr val="0043B2"/>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5046" name="Google Shape;5046;p198"/>
            <p:cNvSpPr/>
            <p:nvPr/>
          </p:nvSpPr>
          <p:spPr>
            <a:xfrm>
              <a:off x="7495733" y="3631218"/>
              <a:ext cx="316037" cy="98175"/>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rgbClr val="0043B2"/>
                </a:solidFill>
                <a:latin typeface="Arial"/>
                <a:ea typeface="Arial"/>
                <a:cs typeface="Arial"/>
                <a:sym typeface="Arial"/>
              </a:endParaRPr>
            </a:p>
          </p:txBody>
        </p:sp>
      </p:gr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1" name="Shape 5051"/>
        <p:cNvGrpSpPr/>
        <p:nvPr/>
      </p:nvGrpSpPr>
      <p:grpSpPr>
        <a:xfrm>
          <a:off x="0" y="0"/>
          <a:ext cx="0" cy="0"/>
          <a:chOff x="0" y="0"/>
          <a:chExt cx="0" cy="0"/>
        </a:xfrm>
      </p:grpSpPr>
      <p:sp>
        <p:nvSpPr>
          <p:cNvPr id="5052" name="Google Shape;5052;p19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053" name="Google Shape;5053;p19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Kafka Brokers</a:t>
            </a:r>
            <a:endParaRPr/>
          </a:p>
        </p:txBody>
      </p:sp>
      <p:sp>
        <p:nvSpPr>
          <p:cNvPr id="5054" name="Google Shape;5054;p19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055" name="Google Shape;5055;p199"/>
          <p:cNvSpPr txBox="1"/>
          <p:nvPr>
            <p:ph idx="4" type="body"/>
          </p:nvPr>
        </p:nvSpPr>
        <p:spPr>
          <a:xfrm>
            <a:off x="535872" y="2226568"/>
            <a:ext cx="8796528" cy="3383818"/>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Broker còn được gọi là máy chủ Kafka.</a:t>
            </a:r>
            <a:endParaRPr/>
          </a:p>
          <a:p>
            <a:pPr indent="-177800" lvl="0" marL="177800" rtl="0" algn="l">
              <a:lnSpc>
                <a:spcPct val="128571"/>
              </a:lnSpc>
              <a:spcBef>
                <a:spcPts val="1000"/>
              </a:spcBef>
              <a:spcAft>
                <a:spcPts val="0"/>
              </a:spcAft>
              <a:buClr>
                <a:srgbClr val="262626"/>
              </a:buClr>
              <a:buSzPts val="1400"/>
              <a:buFont typeface="Arial"/>
              <a:buChar char="•"/>
            </a:pPr>
            <a:r>
              <a:rPr lang="en-US"/>
              <a:t>Nó đóng một vai trò quan trọng trong việc nhận tin nhắn do nhà sản xuất tạo ra, quản lý phần bù và đáp ứng yêu cầu đọc tin nhắn từ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Broker này có thể có nhiều broker trong một cụm.</a:t>
            </a:r>
            <a:endParaRPr/>
          </a:p>
          <a:p>
            <a:pPr indent="-182563" lvl="1" marL="360363" rtl="0" algn="l">
              <a:lnSpc>
                <a:spcPct val="138461"/>
              </a:lnSpc>
              <a:spcBef>
                <a:spcPts val="500"/>
              </a:spcBef>
              <a:spcAft>
                <a:spcPts val="0"/>
              </a:spcAft>
              <a:buClr>
                <a:srgbClr val="262626"/>
              </a:buClr>
              <a:buSzPts val="1040"/>
              <a:buChar char="•"/>
            </a:pPr>
            <a:r>
              <a:rPr lang="en-US"/>
              <a:t>Khi số lượng nhà môi giới tăng lên, thông lượng trong một đơn vị thời gian có thể tăng lên, do đó, nó có thể đáp ứng một lượng lớn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Ở Kafka, nhà môi giới khuyên bạn nên tạo ít nhất ba.</a:t>
            </a:r>
            <a:endParaRPr/>
          </a:p>
          <a:p>
            <a:pPr indent="-182563" lvl="1" marL="360363" rtl="0" algn="l">
              <a:lnSpc>
                <a:spcPct val="138461"/>
              </a:lnSpc>
              <a:spcBef>
                <a:spcPts val="500"/>
              </a:spcBef>
              <a:spcAft>
                <a:spcPts val="0"/>
              </a:spcAft>
              <a:buClr>
                <a:srgbClr val="262626"/>
              </a:buClr>
              <a:buSzPts val="1040"/>
              <a:buChar char="•"/>
            </a:pPr>
            <a:r>
              <a:rPr lang="en-US"/>
              <a:t>Đây là con số tối thiểu để giữ an toàn cho dữ liệu của bạn.</a:t>
            </a:r>
            <a:endParaRPr/>
          </a:p>
          <a:p>
            <a:pPr indent="-182563" lvl="1" marL="360363" rtl="0" algn="l">
              <a:lnSpc>
                <a:spcPct val="138461"/>
              </a:lnSpc>
              <a:spcBef>
                <a:spcPts val="500"/>
              </a:spcBef>
              <a:spcAft>
                <a:spcPts val="0"/>
              </a:spcAft>
              <a:buClr>
                <a:srgbClr val="262626"/>
              </a:buClr>
              <a:buSzPts val="1040"/>
              <a:buChar char="•"/>
            </a:pPr>
            <a:r>
              <a:rPr lang="en-US"/>
              <a:t>Có một broker đặc biệt, đó là Bộ điều khiển.</a:t>
            </a:r>
            <a:endParaRPr/>
          </a:p>
          <a:p>
            <a:pPr indent="-182563" lvl="1" marL="360363" rtl="0" algn="l">
              <a:lnSpc>
                <a:spcPct val="138461"/>
              </a:lnSpc>
              <a:spcBef>
                <a:spcPts val="500"/>
              </a:spcBef>
              <a:spcAft>
                <a:spcPts val="0"/>
              </a:spcAft>
              <a:buClr>
                <a:srgbClr val="262626"/>
              </a:buClr>
              <a:buSzPts val="1040"/>
              <a:buChar char="•"/>
            </a:pPr>
            <a:r>
              <a:rPr lang="en-US"/>
              <a:t>Zookeeper chọn một trong những broker làm người điều khiển.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0" name="Shape 5060"/>
        <p:cNvGrpSpPr/>
        <p:nvPr/>
      </p:nvGrpSpPr>
      <p:grpSpPr>
        <a:xfrm>
          <a:off x="0" y="0"/>
          <a:ext cx="0" cy="0"/>
          <a:chOff x="0" y="0"/>
          <a:chExt cx="0" cy="0"/>
        </a:xfrm>
      </p:grpSpPr>
      <p:sp>
        <p:nvSpPr>
          <p:cNvPr id="5061" name="Google Shape;5061;p20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062" name="Google Shape;5062;p20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Zookeeper</a:t>
            </a:r>
            <a:endParaRPr/>
          </a:p>
        </p:txBody>
      </p:sp>
      <p:sp>
        <p:nvSpPr>
          <p:cNvPr id="5063" name="Google Shape;5063;p20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064" name="Google Shape;5064;p20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Apache Zookeeper là một dịch vụ điều phối cho các ứng dụng phân tán</a:t>
            </a:r>
            <a:endParaRPr/>
          </a:p>
          <a:p>
            <a:pPr indent="-177800" lvl="0" marL="177800" rtl="0" algn="l">
              <a:lnSpc>
                <a:spcPct val="128571"/>
              </a:lnSpc>
              <a:spcBef>
                <a:spcPts val="1000"/>
              </a:spcBef>
              <a:spcAft>
                <a:spcPts val="0"/>
              </a:spcAft>
              <a:buClr>
                <a:srgbClr val="262626"/>
              </a:buClr>
              <a:buSzPts val="1400"/>
              <a:buFont typeface="Arial"/>
              <a:buChar char="•"/>
            </a:pPr>
            <a:r>
              <a:rPr lang="en-US"/>
              <a:t>Kafka sử dụng Zookeeper để duy trì siêu dữ liệu của các broker là thành viên của cụm.</a:t>
            </a:r>
            <a:endParaRPr/>
          </a:p>
          <a:p>
            <a:pPr indent="-177800" lvl="0" marL="177800" rtl="0" algn="l">
              <a:lnSpc>
                <a:spcPct val="128571"/>
              </a:lnSpc>
              <a:spcBef>
                <a:spcPts val="1000"/>
              </a:spcBef>
              <a:spcAft>
                <a:spcPts val="0"/>
              </a:spcAft>
              <a:buClr>
                <a:srgbClr val="262626"/>
              </a:buClr>
              <a:buSzPts val="1400"/>
              <a:buFont typeface="Arial"/>
              <a:buChar char="•"/>
            </a:pPr>
            <a:r>
              <a:rPr lang="en-US"/>
              <a:t>Kafka sử dụng ZooKeeper để phát hiện việc thêm hoặc xóa broker và người tiêu dùng, cũng như để kích hoạt tái cân bằng người tiêu dùng khi broker hoặc người tiêu dùng được thêm hoặc xóa.</a:t>
            </a:r>
            <a:endParaRPr/>
          </a:p>
          <a:p>
            <a:pPr indent="-177800" lvl="0" marL="177800" rtl="0" algn="l">
              <a:lnSpc>
                <a:spcPct val="128571"/>
              </a:lnSpc>
              <a:spcBef>
                <a:spcPts val="1000"/>
              </a:spcBef>
              <a:spcAft>
                <a:spcPts val="0"/>
              </a:spcAft>
              <a:buClr>
                <a:srgbClr val="262626"/>
              </a:buClr>
              <a:buSzPts val="1400"/>
              <a:buFont typeface="Arial"/>
              <a:buChar char="•"/>
            </a:pPr>
            <a:r>
              <a:rPr lang="en-US"/>
              <a:t>Kafka sử dụng Zookeeper để theo dõi các broker đang chạy trong cụm</a:t>
            </a:r>
            <a:endParaRPr/>
          </a:p>
          <a:p>
            <a:pPr indent="-177800" lvl="0" marL="177800" rtl="0" algn="l">
              <a:lnSpc>
                <a:spcPct val="128571"/>
              </a:lnSpc>
              <a:spcBef>
                <a:spcPts val="1000"/>
              </a:spcBef>
              <a:spcAft>
                <a:spcPts val="0"/>
              </a:spcAft>
              <a:buClr>
                <a:srgbClr val="262626"/>
              </a:buClr>
              <a:buSzPts val="1400"/>
              <a:buFont typeface="Arial"/>
              <a:buChar char="•"/>
            </a:pPr>
            <a:r>
              <a:rPr lang="en-US"/>
              <a:t>Zookeeper cũng phát hiện việc thêm hoặc xóa người tiêu dùng</a:t>
            </a:r>
            <a:endParaRPr/>
          </a:p>
        </p:txBody>
      </p:sp>
      <p:grpSp>
        <p:nvGrpSpPr>
          <p:cNvPr id="5065" name="Google Shape;5065;p200"/>
          <p:cNvGrpSpPr/>
          <p:nvPr/>
        </p:nvGrpSpPr>
        <p:grpSpPr>
          <a:xfrm>
            <a:off x="2549086" y="4622947"/>
            <a:ext cx="4807827" cy="1387276"/>
            <a:chOff x="1303413" y="4622947"/>
            <a:chExt cx="4807827" cy="1387276"/>
          </a:xfrm>
        </p:grpSpPr>
        <p:sp>
          <p:nvSpPr>
            <p:cNvPr id="5066" name="Google Shape;5066;p200"/>
            <p:cNvSpPr/>
            <p:nvPr/>
          </p:nvSpPr>
          <p:spPr>
            <a:xfrm>
              <a:off x="2719984" y="4622947"/>
              <a:ext cx="3391256" cy="1046020"/>
            </a:xfrm>
            <a:prstGeom prst="roundRect">
              <a:avLst>
                <a:gd fmla="val 7228" name="adj"/>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Arial"/>
                <a:buNone/>
              </a:pPr>
              <a:r>
                <a:t/>
              </a:r>
              <a:endParaRPr b="0" i="0" sz="700" u="none" cap="none" strike="noStrike">
                <a:solidFill>
                  <a:srgbClr val="0043B2"/>
                </a:solidFill>
                <a:latin typeface="Arial"/>
                <a:ea typeface="Arial"/>
                <a:cs typeface="Arial"/>
                <a:sym typeface="Arial"/>
              </a:endParaRPr>
            </a:p>
          </p:txBody>
        </p:sp>
        <p:sp>
          <p:nvSpPr>
            <p:cNvPr id="5067" name="Google Shape;5067;p200"/>
            <p:cNvSpPr/>
            <p:nvPr/>
          </p:nvSpPr>
          <p:spPr>
            <a:xfrm>
              <a:off x="2924026" y="4783993"/>
              <a:ext cx="875232" cy="28619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a:t>
              </a:r>
              <a:endParaRPr b="0" i="0" sz="800" u="none" cap="none" strike="noStrike">
                <a:solidFill>
                  <a:srgbClr val="0043B2"/>
                </a:solidFill>
                <a:latin typeface="Arial"/>
                <a:ea typeface="Arial"/>
                <a:cs typeface="Arial"/>
                <a:sym typeface="Arial"/>
              </a:endParaRPr>
            </a:p>
          </p:txBody>
        </p:sp>
        <p:sp>
          <p:nvSpPr>
            <p:cNvPr id="5068" name="Google Shape;5068;p200"/>
            <p:cNvSpPr/>
            <p:nvPr/>
          </p:nvSpPr>
          <p:spPr>
            <a:xfrm>
              <a:off x="3977996" y="4783846"/>
              <a:ext cx="875232" cy="28619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a:t>
              </a:r>
              <a:endParaRPr b="0" i="0" sz="800" u="none" cap="none" strike="noStrike">
                <a:solidFill>
                  <a:srgbClr val="0043B2"/>
                </a:solidFill>
                <a:latin typeface="Arial"/>
                <a:ea typeface="Arial"/>
                <a:cs typeface="Arial"/>
                <a:sym typeface="Arial"/>
              </a:endParaRPr>
            </a:p>
          </p:txBody>
        </p:sp>
        <p:sp>
          <p:nvSpPr>
            <p:cNvPr id="5069" name="Google Shape;5069;p200"/>
            <p:cNvSpPr/>
            <p:nvPr/>
          </p:nvSpPr>
          <p:spPr>
            <a:xfrm>
              <a:off x="5031966" y="4783845"/>
              <a:ext cx="875232" cy="28619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a:t>
              </a:r>
              <a:endParaRPr b="0" i="0" sz="800" u="none" cap="none" strike="noStrike">
                <a:solidFill>
                  <a:srgbClr val="0043B2"/>
                </a:solidFill>
                <a:latin typeface="Arial"/>
                <a:ea typeface="Arial"/>
                <a:cs typeface="Arial"/>
                <a:sym typeface="Arial"/>
              </a:endParaRPr>
            </a:p>
          </p:txBody>
        </p:sp>
        <p:sp>
          <p:nvSpPr>
            <p:cNvPr id="5070" name="Google Shape;5070;p200"/>
            <p:cNvSpPr/>
            <p:nvPr/>
          </p:nvSpPr>
          <p:spPr>
            <a:xfrm>
              <a:off x="2924026" y="5221876"/>
              <a:ext cx="875232" cy="28619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a:t>
              </a:r>
              <a:endParaRPr b="0" i="0" sz="800" u="none" cap="none" strike="noStrike">
                <a:solidFill>
                  <a:srgbClr val="0043B2"/>
                </a:solidFill>
                <a:latin typeface="Arial"/>
                <a:ea typeface="Arial"/>
                <a:cs typeface="Arial"/>
                <a:sym typeface="Arial"/>
              </a:endParaRPr>
            </a:p>
          </p:txBody>
        </p:sp>
        <p:sp>
          <p:nvSpPr>
            <p:cNvPr id="5071" name="Google Shape;5071;p200"/>
            <p:cNvSpPr/>
            <p:nvPr/>
          </p:nvSpPr>
          <p:spPr>
            <a:xfrm>
              <a:off x="3977996" y="5221729"/>
              <a:ext cx="875232" cy="28619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a:t>
              </a:r>
              <a:endParaRPr b="0" i="0" sz="800" u="none" cap="none" strike="noStrike">
                <a:solidFill>
                  <a:srgbClr val="0043B2"/>
                </a:solidFill>
                <a:latin typeface="Arial"/>
                <a:ea typeface="Arial"/>
                <a:cs typeface="Arial"/>
                <a:sym typeface="Arial"/>
              </a:endParaRPr>
            </a:p>
          </p:txBody>
        </p:sp>
        <p:sp>
          <p:nvSpPr>
            <p:cNvPr id="5072" name="Google Shape;5072;p200"/>
            <p:cNvSpPr/>
            <p:nvPr/>
          </p:nvSpPr>
          <p:spPr>
            <a:xfrm>
              <a:off x="5031966" y="5221728"/>
              <a:ext cx="875232" cy="286193"/>
            </a:xfrm>
            <a:prstGeom prst="roundRect">
              <a:avLst>
                <a:gd fmla="val 19066"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Broker</a:t>
              </a:r>
              <a:endParaRPr b="0" i="0" sz="800" u="none" cap="none" strike="noStrike">
                <a:solidFill>
                  <a:srgbClr val="0043B2"/>
                </a:solidFill>
                <a:latin typeface="Arial"/>
                <a:ea typeface="Arial"/>
                <a:cs typeface="Arial"/>
                <a:sym typeface="Arial"/>
              </a:endParaRPr>
            </a:p>
          </p:txBody>
        </p:sp>
        <p:grpSp>
          <p:nvGrpSpPr>
            <p:cNvPr id="5073" name="Google Shape;5073;p200"/>
            <p:cNvGrpSpPr/>
            <p:nvPr/>
          </p:nvGrpSpPr>
          <p:grpSpPr>
            <a:xfrm>
              <a:off x="1303413" y="4717220"/>
              <a:ext cx="1212529" cy="832421"/>
              <a:chOff x="1501135" y="4844386"/>
              <a:chExt cx="1212529" cy="832421"/>
            </a:xfrm>
          </p:grpSpPr>
          <p:sp>
            <p:nvSpPr>
              <p:cNvPr id="5074" name="Google Shape;5074;p200"/>
              <p:cNvSpPr/>
              <p:nvPr/>
            </p:nvSpPr>
            <p:spPr>
              <a:xfrm>
                <a:off x="1633896" y="4844386"/>
                <a:ext cx="1079768" cy="687992"/>
              </a:xfrm>
              <a:prstGeom prst="roundRect">
                <a:avLst>
                  <a:gd fmla="val 9594" name="adj"/>
                </a:avLst>
              </a:prstGeom>
              <a:solidFill>
                <a:srgbClr val="0043B2"/>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ZooKeeper</a:t>
                </a:r>
                <a:endParaRPr b="0" i="0" sz="800" u="none" cap="none" strike="noStrike">
                  <a:solidFill>
                    <a:srgbClr val="FFFFFF"/>
                  </a:solidFill>
                  <a:latin typeface="Arial"/>
                  <a:ea typeface="Arial"/>
                  <a:cs typeface="Arial"/>
                  <a:sym typeface="Arial"/>
                </a:endParaRPr>
              </a:p>
            </p:txBody>
          </p:sp>
          <p:sp>
            <p:nvSpPr>
              <p:cNvPr id="5075" name="Google Shape;5075;p200"/>
              <p:cNvSpPr/>
              <p:nvPr/>
            </p:nvSpPr>
            <p:spPr>
              <a:xfrm>
                <a:off x="1577443" y="4919203"/>
                <a:ext cx="1079768" cy="687992"/>
              </a:xfrm>
              <a:prstGeom prst="roundRect">
                <a:avLst>
                  <a:gd fmla="val 9594" name="adj"/>
                </a:avLst>
              </a:prstGeom>
              <a:solidFill>
                <a:srgbClr val="0043B2"/>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ZooKeeper</a:t>
                </a:r>
                <a:endParaRPr b="0" i="0" sz="800" u="none" cap="none" strike="noStrike">
                  <a:solidFill>
                    <a:srgbClr val="FFFFFF"/>
                  </a:solidFill>
                  <a:latin typeface="Arial"/>
                  <a:ea typeface="Arial"/>
                  <a:cs typeface="Arial"/>
                  <a:sym typeface="Arial"/>
                </a:endParaRPr>
              </a:p>
            </p:txBody>
          </p:sp>
          <p:sp>
            <p:nvSpPr>
              <p:cNvPr id="5076" name="Google Shape;5076;p200"/>
              <p:cNvSpPr/>
              <p:nvPr/>
            </p:nvSpPr>
            <p:spPr>
              <a:xfrm>
                <a:off x="1501135" y="4988815"/>
                <a:ext cx="1079768" cy="687992"/>
              </a:xfrm>
              <a:prstGeom prst="roundRect">
                <a:avLst>
                  <a:gd fmla="val 9594" name="adj"/>
                </a:avLst>
              </a:prstGeom>
              <a:solidFill>
                <a:srgbClr val="0043B2"/>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ZooKeeper</a:t>
                </a:r>
                <a:endParaRPr b="0" i="0" sz="800" u="none" cap="none" strike="noStrike">
                  <a:solidFill>
                    <a:srgbClr val="FFFFFF"/>
                  </a:solidFill>
                  <a:latin typeface="Arial"/>
                  <a:ea typeface="Arial"/>
                  <a:cs typeface="Arial"/>
                  <a:sym typeface="Arial"/>
                </a:endParaRPr>
              </a:p>
            </p:txBody>
          </p:sp>
        </p:grpSp>
        <p:sp>
          <p:nvSpPr>
            <p:cNvPr id="5077" name="Google Shape;5077;p200"/>
            <p:cNvSpPr/>
            <p:nvPr/>
          </p:nvSpPr>
          <p:spPr>
            <a:xfrm>
              <a:off x="3834132" y="5702446"/>
              <a:ext cx="10422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Cụm Kafka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2" name="Shape 5082"/>
        <p:cNvGrpSpPr/>
        <p:nvPr/>
      </p:nvGrpSpPr>
      <p:grpSpPr>
        <a:xfrm>
          <a:off x="0" y="0"/>
          <a:ext cx="0" cy="0"/>
          <a:chOff x="0" y="0"/>
          <a:chExt cx="0" cy="0"/>
        </a:xfrm>
      </p:grpSpPr>
      <p:sp>
        <p:nvSpPr>
          <p:cNvPr id="5083" name="Google Shape;5083;p20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084" name="Google Shape;5084;p20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Nhà sản xuất và người tiêu dùng</a:t>
            </a:r>
            <a:endParaRPr/>
          </a:p>
        </p:txBody>
      </p:sp>
      <p:sp>
        <p:nvSpPr>
          <p:cNvPr id="5085" name="Google Shape;5085;p20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cxnSp>
        <p:nvCxnSpPr>
          <p:cNvPr id="5086" name="Google Shape;5086;p201"/>
          <p:cNvCxnSpPr>
            <a:stCxn id="5087" idx="3"/>
          </p:cNvCxnSpPr>
          <p:nvPr/>
        </p:nvCxnSpPr>
        <p:spPr>
          <a:xfrm>
            <a:off x="956758" y="3749771"/>
            <a:ext cx="3766200" cy="0"/>
          </a:xfrm>
          <a:prstGeom prst="straightConnector1">
            <a:avLst/>
          </a:prstGeom>
          <a:noFill/>
          <a:ln cap="flat" cmpd="sng" w="38100">
            <a:solidFill>
              <a:srgbClr val="66A1FE"/>
            </a:solidFill>
            <a:prstDash val="solid"/>
            <a:miter lim="800000"/>
            <a:headEnd len="sm" w="sm" type="none"/>
            <a:tailEnd len="med" w="med" type="triangle"/>
          </a:ln>
        </p:spPr>
      </p:cxnSp>
      <p:cxnSp>
        <p:nvCxnSpPr>
          <p:cNvPr id="5088" name="Google Shape;5088;p201"/>
          <p:cNvCxnSpPr>
            <a:stCxn id="5089" idx="3"/>
          </p:cNvCxnSpPr>
          <p:nvPr/>
        </p:nvCxnSpPr>
        <p:spPr>
          <a:xfrm>
            <a:off x="803409" y="4585878"/>
            <a:ext cx="3919500" cy="6300"/>
          </a:xfrm>
          <a:prstGeom prst="straightConnector1">
            <a:avLst/>
          </a:prstGeom>
          <a:noFill/>
          <a:ln cap="flat" cmpd="sng" w="38100">
            <a:solidFill>
              <a:srgbClr val="66A1FE"/>
            </a:solidFill>
            <a:prstDash val="solid"/>
            <a:miter lim="800000"/>
            <a:headEnd len="sm" w="sm" type="none"/>
            <a:tailEnd len="med" w="med" type="triangle"/>
          </a:ln>
        </p:spPr>
      </p:cxnSp>
      <p:cxnSp>
        <p:nvCxnSpPr>
          <p:cNvPr id="5090" name="Google Shape;5090;p201"/>
          <p:cNvCxnSpPr>
            <a:stCxn id="5091" idx="3"/>
          </p:cNvCxnSpPr>
          <p:nvPr/>
        </p:nvCxnSpPr>
        <p:spPr>
          <a:xfrm>
            <a:off x="1026961" y="2895952"/>
            <a:ext cx="3696000" cy="0"/>
          </a:xfrm>
          <a:prstGeom prst="straightConnector1">
            <a:avLst/>
          </a:prstGeom>
          <a:noFill/>
          <a:ln cap="flat" cmpd="sng" w="38100">
            <a:solidFill>
              <a:srgbClr val="66A1FE"/>
            </a:solidFill>
            <a:prstDash val="solid"/>
            <a:miter lim="800000"/>
            <a:headEnd len="sm" w="sm" type="none"/>
            <a:tailEnd len="med" w="med" type="triangle"/>
          </a:ln>
        </p:spPr>
      </p:cxnSp>
      <p:cxnSp>
        <p:nvCxnSpPr>
          <p:cNvPr id="5092" name="Google Shape;5092;p201"/>
          <p:cNvCxnSpPr>
            <a:stCxn id="5093" idx="3"/>
          </p:cNvCxnSpPr>
          <p:nvPr/>
        </p:nvCxnSpPr>
        <p:spPr>
          <a:xfrm>
            <a:off x="974123" y="5430173"/>
            <a:ext cx="3748800" cy="0"/>
          </a:xfrm>
          <a:prstGeom prst="straightConnector1">
            <a:avLst/>
          </a:prstGeom>
          <a:noFill/>
          <a:ln cap="flat" cmpd="sng" w="38100">
            <a:solidFill>
              <a:srgbClr val="66A1FE"/>
            </a:solidFill>
            <a:prstDash val="solid"/>
            <a:miter lim="800000"/>
            <a:headEnd len="sm" w="sm" type="none"/>
            <a:tailEnd len="med" w="med" type="triangle"/>
          </a:ln>
        </p:spPr>
      </p:cxnSp>
      <p:grpSp>
        <p:nvGrpSpPr>
          <p:cNvPr id="5094" name="Google Shape;5094;p201"/>
          <p:cNvGrpSpPr/>
          <p:nvPr/>
        </p:nvGrpSpPr>
        <p:grpSpPr>
          <a:xfrm>
            <a:off x="566009" y="5119388"/>
            <a:ext cx="3678642" cy="621569"/>
            <a:chOff x="566009" y="5119388"/>
            <a:chExt cx="3678642" cy="621569"/>
          </a:xfrm>
        </p:grpSpPr>
        <p:sp>
          <p:nvSpPr>
            <p:cNvPr id="5095" name="Google Shape;5095;p201"/>
            <p:cNvSpPr/>
            <p:nvPr/>
          </p:nvSpPr>
          <p:spPr>
            <a:xfrm>
              <a:off x="1177252" y="5199340"/>
              <a:ext cx="988085"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Hậu cần vận chuyển</a:t>
              </a:r>
              <a:endParaRPr sz="1200">
                <a:solidFill>
                  <a:schemeClr val="dk1"/>
                </a:solidFill>
                <a:latin typeface="Arial"/>
                <a:ea typeface="Arial"/>
                <a:cs typeface="Arial"/>
                <a:sym typeface="Arial"/>
              </a:endParaRPr>
            </a:p>
          </p:txBody>
        </p:sp>
        <p:sp>
          <p:nvSpPr>
            <p:cNvPr id="5096" name="Google Shape;5096;p201"/>
            <p:cNvSpPr/>
            <p:nvPr/>
          </p:nvSpPr>
          <p:spPr>
            <a:xfrm>
              <a:off x="2256778" y="5291673"/>
              <a:ext cx="1038727"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Nhà sản xuất #4</a:t>
              </a:r>
              <a:endParaRPr sz="900">
                <a:solidFill>
                  <a:schemeClr val="dk1"/>
                </a:solidFill>
                <a:latin typeface="Arial"/>
                <a:ea typeface="Arial"/>
                <a:cs typeface="Arial"/>
                <a:sym typeface="Arial"/>
              </a:endParaRPr>
            </a:p>
          </p:txBody>
        </p:sp>
        <p:grpSp>
          <p:nvGrpSpPr>
            <p:cNvPr id="5097" name="Google Shape;5097;p201"/>
            <p:cNvGrpSpPr/>
            <p:nvPr/>
          </p:nvGrpSpPr>
          <p:grpSpPr>
            <a:xfrm>
              <a:off x="3380385" y="5119388"/>
              <a:ext cx="864266" cy="621569"/>
              <a:chOff x="3482406" y="5119388"/>
              <a:chExt cx="864266" cy="621569"/>
            </a:xfrm>
          </p:grpSpPr>
          <p:sp>
            <p:nvSpPr>
              <p:cNvPr id="5098" name="Google Shape;5098;p201"/>
              <p:cNvSpPr/>
              <p:nvPr/>
            </p:nvSpPr>
            <p:spPr>
              <a:xfrm>
                <a:off x="3482406" y="5119388"/>
                <a:ext cx="8642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logistic_info</a:t>
                </a:r>
                <a:endParaRPr sz="900">
                  <a:solidFill>
                    <a:schemeClr val="dk1"/>
                  </a:solidFill>
                  <a:latin typeface="Arial"/>
                  <a:ea typeface="Arial"/>
                  <a:cs typeface="Arial"/>
                  <a:sym typeface="Arial"/>
                </a:endParaRPr>
              </a:p>
            </p:txBody>
          </p:sp>
          <p:pic>
            <p:nvPicPr>
              <p:cNvPr id="5099" name="Google Shape;5099;p201"/>
              <p:cNvPicPr preferRelativeResize="0"/>
              <p:nvPr/>
            </p:nvPicPr>
            <p:blipFill rotWithShape="1">
              <a:blip r:embed="rId3">
                <a:alphaModFix/>
              </a:blip>
              <a:srcRect b="0" l="0" r="0" t="0"/>
              <a:stretch/>
            </p:blipFill>
            <p:spPr>
              <a:xfrm>
                <a:off x="3751652" y="5510270"/>
                <a:ext cx="312437" cy="230687"/>
              </a:xfrm>
              <a:prstGeom prst="rect">
                <a:avLst/>
              </a:prstGeom>
              <a:noFill/>
              <a:ln>
                <a:noFill/>
              </a:ln>
            </p:spPr>
          </p:pic>
        </p:grpSp>
        <p:pic>
          <p:nvPicPr>
            <p:cNvPr id="5093" name="Google Shape;5093;p201"/>
            <p:cNvPicPr preferRelativeResize="0"/>
            <p:nvPr/>
          </p:nvPicPr>
          <p:blipFill rotWithShape="1">
            <a:blip r:embed="rId4">
              <a:alphaModFix/>
            </a:blip>
            <a:srcRect b="0" l="0" r="0" t="0"/>
            <a:stretch/>
          </p:blipFill>
          <p:spPr>
            <a:xfrm>
              <a:off x="566009" y="5253388"/>
              <a:ext cx="408114" cy="353569"/>
            </a:xfrm>
            <a:prstGeom prst="rect">
              <a:avLst/>
            </a:prstGeom>
            <a:noFill/>
            <a:ln>
              <a:noFill/>
            </a:ln>
          </p:spPr>
        </p:pic>
      </p:grpSp>
      <p:grpSp>
        <p:nvGrpSpPr>
          <p:cNvPr id="5100" name="Google Shape;5100;p201"/>
          <p:cNvGrpSpPr/>
          <p:nvPr/>
        </p:nvGrpSpPr>
        <p:grpSpPr>
          <a:xfrm>
            <a:off x="566009" y="3447175"/>
            <a:ext cx="3678642" cy="605193"/>
            <a:chOff x="566009" y="3511844"/>
            <a:chExt cx="3678642" cy="605193"/>
          </a:xfrm>
        </p:grpSpPr>
        <p:sp>
          <p:nvSpPr>
            <p:cNvPr id="5101" name="Google Shape;5101;p201"/>
            <p:cNvSpPr/>
            <p:nvPr/>
          </p:nvSpPr>
          <p:spPr>
            <a:xfrm>
              <a:off x="1182851" y="3583608"/>
              <a:ext cx="976886"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Giao dịch tài chính</a:t>
              </a:r>
              <a:endParaRPr sz="1200">
                <a:solidFill>
                  <a:schemeClr val="dk1"/>
                </a:solidFill>
                <a:latin typeface="Arial"/>
                <a:ea typeface="Arial"/>
                <a:cs typeface="Arial"/>
                <a:sym typeface="Arial"/>
              </a:endParaRPr>
            </a:p>
          </p:txBody>
        </p:sp>
        <p:sp>
          <p:nvSpPr>
            <p:cNvPr id="5102" name="Google Shape;5102;p201"/>
            <p:cNvSpPr/>
            <p:nvPr/>
          </p:nvSpPr>
          <p:spPr>
            <a:xfrm>
              <a:off x="2264836" y="3648602"/>
              <a:ext cx="1056259"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Nhà sản xuất #2</a:t>
              </a:r>
              <a:endParaRPr sz="900">
                <a:solidFill>
                  <a:schemeClr val="dk1"/>
                </a:solidFill>
                <a:latin typeface="Arial"/>
                <a:ea typeface="Arial"/>
                <a:cs typeface="Arial"/>
                <a:sym typeface="Arial"/>
              </a:endParaRPr>
            </a:p>
          </p:txBody>
        </p:sp>
        <p:grpSp>
          <p:nvGrpSpPr>
            <p:cNvPr id="5103" name="Google Shape;5103;p201"/>
            <p:cNvGrpSpPr/>
            <p:nvPr/>
          </p:nvGrpSpPr>
          <p:grpSpPr>
            <a:xfrm>
              <a:off x="3380385" y="3511844"/>
              <a:ext cx="864266" cy="605193"/>
              <a:chOff x="3482406" y="3969928"/>
              <a:chExt cx="864266" cy="605193"/>
            </a:xfrm>
          </p:grpSpPr>
          <p:sp>
            <p:nvSpPr>
              <p:cNvPr id="5104" name="Google Shape;5104;p201"/>
              <p:cNvSpPr/>
              <p:nvPr/>
            </p:nvSpPr>
            <p:spPr>
              <a:xfrm>
                <a:off x="3482406" y="3969928"/>
                <a:ext cx="8642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Stock_info</a:t>
                </a:r>
                <a:endParaRPr sz="900">
                  <a:solidFill>
                    <a:schemeClr val="dk1"/>
                  </a:solidFill>
                  <a:latin typeface="Arial"/>
                  <a:ea typeface="Arial"/>
                  <a:cs typeface="Arial"/>
                  <a:sym typeface="Arial"/>
                </a:endParaRPr>
              </a:p>
            </p:txBody>
          </p:sp>
          <p:pic>
            <p:nvPicPr>
              <p:cNvPr id="5105" name="Google Shape;5105;p201"/>
              <p:cNvPicPr preferRelativeResize="0"/>
              <p:nvPr/>
            </p:nvPicPr>
            <p:blipFill rotWithShape="1">
              <a:blip r:embed="rId3">
                <a:alphaModFix/>
              </a:blip>
              <a:srcRect b="0" l="0" r="0" t="0"/>
              <a:stretch/>
            </p:blipFill>
            <p:spPr>
              <a:xfrm>
                <a:off x="3751652" y="4344434"/>
                <a:ext cx="312437" cy="230687"/>
              </a:xfrm>
              <a:prstGeom prst="rect">
                <a:avLst/>
              </a:prstGeom>
              <a:noFill/>
              <a:ln>
                <a:noFill/>
              </a:ln>
            </p:spPr>
          </p:pic>
        </p:grpSp>
        <p:pic>
          <p:nvPicPr>
            <p:cNvPr id="5087" name="Google Shape;5087;p201"/>
            <p:cNvPicPr preferRelativeResize="0"/>
            <p:nvPr/>
          </p:nvPicPr>
          <p:blipFill rotWithShape="1">
            <a:blip r:embed="rId5">
              <a:alphaModFix/>
            </a:blip>
            <a:srcRect b="0" l="0" r="0" t="0"/>
            <a:stretch/>
          </p:blipFill>
          <p:spPr>
            <a:xfrm>
              <a:off x="566009" y="3569835"/>
              <a:ext cx="390749" cy="489211"/>
            </a:xfrm>
            <a:prstGeom prst="rect">
              <a:avLst/>
            </a:prstGeom>
            <a:noFill/>
            <a:ln>
              <a:noFill/>
            </a:ln>
          </p:spPr>
        </p:pic>
      </p:grpSp>
      <p:grpSp>
        <p:nvGrpSpPr>
          <p:cNvPr id="5106" name="Google Shape;5106;p201"/>
          <p:cNvGrpSpPr/>
          <p:nvPr/>
        </p:nvGrpSpPr>
        <p:grpSpPr>
          <a:xfrm>
            <a:off x="566009" y="2575643"/>
            <a:ext cx="3678642" cy="640619"/>
            <a:chOff x="566009" y="2575643"/>
            <a:chExt cx="3678642" cy="640619"/>
          </a:xfrm>
        </p:grpSpPr>
        <p:sp>
          <p:nvSpPr>
            <p:cNvPr id="5107" name="Google Shape;5107;p201"/>
            <p:cNvSpPr/>
            <p:nvPr/>
          </p:nvSpPr>
          <p:spPr>
            <a:xfrm>
              <a:off x="2218506" y="2696936"/>
              <a:ext cx="107700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Nhà sản xuất #1</a:t>
              </a:r>
              <a:endParaRPr sz="900">
                <a:solidFill>
                  <a:schemeClr val="dk1"/>
                </a:solidFill>
                <a:latin typeface="Arial"/>
                <a:ea typeface="Arial"/>
                <a:cs typeface="Arial"/>
                <a:sym typeface="Arial"/>
              </a:endParaRPr>
            </a:p>
          </p:txBody>
        </p:sp>
        <p:grpSp>
          <p:nvGrpSpPr>
            <p:cNvPr id="5108" name="Google Shape;5108;p201"/>
            <p:cNvGrpSpPr/>
            <p:nvPr/>
          </p:nvGrpSpPr>
          <p:grpSpPr>
            <a:xfrm>
              <a:off x="3380385" y="2575643"/>
              <a:ext cx="864266" cy="640619"/>
              <a:chOff x="3482406" y="3232511"/>
              <a:chExt cx="864266" cy="640619"/>
            </a:xfrm>
          </p:grpSpPr>
          <p:sp>
            <p:nvSpPr>
              <p:cNvPr id="5109" name="Google Shape;5109;p201"/>
              <p:cNvSpPr/>
              <p:nvPr/>
            </p:nvSpPr>
            <p:spPr>
              <a:xfrm>
                <a:off x="3482406" y="3232511"/>
                <a:ext cx="8642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car_running</a:t>
                </a:r>
                <a:endParaRPr sz="900">
                  <a:solidFill>
                    <a:schemeClr val="dk1"/>
                  </a:solidFill>
                  <a:latin typeface="Arial"/>
                  <a:ea typeface="Arial"/>
                  <a:cs typeface="Arial"/>
                  <a:sym typeface="Arial"/>
                </a:endParaRPr>
              </a:p>
            </p:txBody>
          </p:sp>
          <p:pic>
            <p:nvPicPr>
              <p:cNvPr id="5110" name="Google Shape;5110;p201"/>
              <p:cNvPicPr preferRelativeResize="0"/>
              <p:nvPr/>
            </p:nvPicPr>
            <p:blipFill rotWithShape="1">
              <a:blip r:embed="rId3">
                <a:alphaModFix/>
              </a:blip>
              <a:srcRect b="0" l="0" r="0" t="0"/>
              <a:stretch/>
            </p:blipFill>
            <p:spPr>
              <a:xfrm>
                <a:off x="3751652" y="3642443"/>
                <a:ext cx="312437" cy="230687"/>
              </a:xfrm>
              <a:prstGeom prst="rect">
                <a:avLst/>
              </a:prstGeom>
              <a:noFill/>
              <a:ln>
                <a:noFill/>
              </a:ln>
            </p:spPr>
          </p:pic>
        </p:grpSp>
        <p:pic>
          <p:nvPicPr>
            <p:cNvPr id="5091" name="Google Shape;5091;p201"/>
            <p:cNvPicPr preferRelativeResize="0"/>
            <p:nvPr/>
          </p:nvPicPr>
          <p:blipFill rotWithShape="1">
            <a:blip r:embed="rId6">
              <a:alphaModFix/>
            </a:blip>
            <a:srcRect b="0" l="0" r="0" t="0"/>
            <a:stretch/>
          </p:blipFill>
          <p:spPr>
            <a:xfrm>
              <a:off x="566009" y="2750091"/>
              <a:ext cx="460952" cy="291722"/>
            </a:xfrm>
            <a:prstGeom prst="rect">
              <a:avLst/>
            </a:prstGeom>
            <a:noFill/>
            <a:ln>
              <a:noFill/>
            </a:ln>
          </p:spPr>
        </p:pic>
        <p:sp>
          <p:nvSpPr>
            <p:cNvPr id="5111" name="Google Shape;5111;p201"/>
            <p:cNvSpPr/>
            <p:nvPr/>
          </p:nvSpPr>
          <p:spPr>
            <a:xfrm>
              <a:off x="1182851" y="2665120"/>
              <a:ext cx="976886"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Ô tô được</a:t>
              </a:r>
              <a:endParaRPr sz="1200">
                <a:solidFill>
                  <a:srgbClr val="0043B2"/>
                </a:solidFill>
                <a:latin typeface="Arial"/>
                <a:ea typeface="Arial"/>
                <a:cs typeface="Arial"/>
                <a:sym typeface="Arial"/>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kết nối</a:t>
              </a:r>
              <a:endParaRPr sz="1200">
                <a:solidFill>
                  <a:schemeClr val="dk1"/>
                </a:solidFill>
                <a:latin typeface="Arial"/>
                <a:ea typeface="Arial"/>
                <a:cs typeface="Arial"/>
                <a:sym typeface="Arial"/>
              </a:endParaRPr>
            </a:p>
          </p:txBody>
        </p:sp>
      </p:grpSp>
      <p:grpSp>
        <p:nvGrpSpPr>
          <p:cNvPr id="5112" name="Google Shape;5112;p201"/>
          <p:cNvGrpSpPr/>
          <p:nvPr/>
        </p:nvGrpSpPr>
        <p:grpSpPr>
          <a:xfrm>
            <a:off x="566009" y="4283281"/>
            <a:ext cx="3678642" cy="605193"/>
            <a:chOff x="566009" y="4392658"/>
            <a:chExt cx="3678642" cy="605193"/>
          </a:xfrm>
        </p:grpSpPr>
        <p:sp>
          <p:nvSpPr>
            <p:cNvPr id="5113" name="Google Shape;5113;p201"/>
            <p:cNvSpPr/>
            <p:nvPr/>
          </p:nvSpPr>
          <p:spPr>
            <a:xfrm>
              <a:off x="1111690" y="4556755"/>
              <a:ext cx="1053647"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Tính cơ động</a:t>
              </a:r>
              <a:endParaRPr sz="1200">
                <a:solidFill>
                  <a:schemeClr val="dk1"/>
                </a:solidFill>
                <a:latin typeface="Arial"/>
                <a:ea typeface="Arial"/>
                <a:cs typeface="Arial"/>
                <a:sym typeface="Arial"/>
              </a:endParaRPr>
            </a:p>
          </p:txBody>
        </p:sp>
        <p:sp>
          <p:nvSpPr>
            <p:cNvPr id="5114" name="Google Shape;5114;p201"/>
            <p:cNvSpPr/>
            <p:nvPr/>
          </p:nvSpPr>
          <p:spPr>
            <a:xfrm>
              <a:off x="2264836" y="4531158"/>
              <a:ext cx="103067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Nhà sản xuất #3</a:t>
              </a:r>
              <a:endParaRPr sz="900">
                <a:solidFill>
                  <a:schemeClr val="dk1"/>
                </a:solidFill>
                <a:latin typeface="Arial"/>
                <a:ea typeface="Arial"/>
                <a:cs typeface="Arial"/>
                <a:sym typeface="Arial"/>
              </a:endParaRPr>
            </a:p>
          </p:txBody>
        </p:sp>
        <p:pic>
          <p:nvPicPr>
            <p:cNvPr id="5089" name="Google Shape;5089;p201"/>
            <p:cNvPicPr preferRelativeResize="0"/>
            <p:nvPr/>
          </p:nvPicPr>
          <p:blipFill rotWithShape="1">
            <a:blip r:embed="rId7">
              <a:alphaModFix/>
            </a:blip>
            <a:srcRect b="0" l="0" r="0" t="0"/>
            <a:stretch/>
          </p:blipFill>
          <p:spPr>
            <a:xfrm>
              <a:off x="566009" y="4474274"/>
              <a:ext cx="237400" cy="441961"/>
            </a:xfrm>
            <a:prstGeom prst="rect">
              <a:avLst/>
            </a:prstGeom>
            <a:noFill/>
            <a:ln>
              <a:noFill/>
            </a:ln>
          </p:spPr>
        </p:pic>
        <p:grpSp>
          <p:nvGrpSpPr>
            <p:cNvPr id="5115" name="Google Shape;5115;p201"/>
            <p:cNvGrpSpPr/>
            <p:nvPr/>
          </p:nvGrpSpPr>
          <p:grpSpPr>
            <a:xfrm>
              <a:off x="3380385" y="4392658"/>
              <a:ext cx="864266" cy="605193"/>
              <a:chOff x="3482406" y="3969928"/>
              <a:chExt cx="864266" cy="605193"/>
            </a:xfrm>
          </p:grpSpPr>
          <p:sp>
            <p:nvSpPr>
              <p:cNvPr id="5116" name="Google Shape;5116;p201"/>
              <p:cNvSpPr/>
              <p:nvPr/>
            </p:nvSpPr>
            <p:spPr>
              <a:xfrm>
                <a:off x="3482406" y="3969928"/>
                <a:ext cx="8642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Mobile_info</a:t>
                </a:r>
                <a:endParaRPr sz="900">
                  <a:solidFill>
                    <a:schemeClr val="dk1"/>
                  </a:solidFill>
                  <a:latin typeface="Arial"/>
                  <a:ea typeface="Arial"/>
                  <a:cs typeface="Arial"/>
                  <a:sym typeface="Arial"/>
                </a:endParaRPr>
              </a:p>
            </p:txBody>
          </p:sp>
          <p:pic>
            <p:nvPicPr>
              <p:cNvPr id="5117" name="Google Shape;5117;p201"/>
              <p:cNvPicPr preferRelativeResize="0"/>
              <p:nvPr/>
            </p:nvPicPr>
            <p:blipFill rotWithShape="1">
              <a:blip r:embed="rId3">
                <a:alphaModFix/>
              </a:blip>
              <a:srcRect b="0" l="0" r="0" t="0"/>
              <a:stretch/>
            </p:blipFill>
            <p:spPr>
              <a:xfrm>
                <a:off x="3751652" y="4344434"/>
                <a:ext cx="312437" cy="230687"/>
              </a:xfrm>
              <a:prstGeom prst="rect">
                <a:avLst/>
              </a:prstGeom>
              <a:noFill/>
              <a:ln>
                <a:noFill/>
              </a:ln>
            </p:spPr>
          </p:pic>
        </p:grpSp>
      </p:grpSp>
      <p:grpSp>
        <p:nvGrpSpPr>
          <p:cNvPr id="5118" name="Google Shape;5118;p201"/>
          <p:cNvGrpSpPr/>
          <p:nvPr/>
        </p:nvGrpSpPr>
        <p:grpSpPr>
          <a:xfrm>
            <a:off x="4952947" y="3924191"/>
            <a:ext cx="4331770" cy="779978"/>
            <a:chOff x="4952947" y="3952472"/>
            <a:chExt cx="4331770" cy="779978"/>
          </a:xfrm>
        </p:grpSpPr>
        <p:cxnSp>
          <p:nvCxnSpPr>
            <p:cNvPr id="5119" name="Google Shape;5119;p201"/>
            <p:cNvCxnSpPr>
              <a:endCxn id="5120" idx="1"/>
            </p:cNvCxnSpPr>
            <p:nvPr/>
          </p:nvCxnSpPr>
          <p:spPr>
            <a:xfrm>
              <a:off x="4952947" y="4171886"/>
              <a:ext cx="3379200" cy="0"/>
            </a:xfrm>
            <a:prstGeom prst="straightConnector1">
              <a:avLst/>
            </a:prstGeom>
            <a:noFill/>
            <a:ln cap="flat" cmpd="sng" w="38100">
              <a:solidFill>
                <a:srgbClr val="66A1FE"/>
              </a:solidFill>
              <a:prstDash val="solid"/>
              <a:miter lim="800000"/>
              <a:headEnd len="sm" w="sm" type="none"/>
              <a:tailEnd len="med" w="med" type="triangle"/>
            </a:ln>
          </p:spPr>
        </p:cxnSp>
        <p:grpSp>
          <p:nvGrpSpPr>
            <p:cNvPr id="5121" name="Google Shape;5121;p201"/>
            <p:cNvGrpSpPr/>
            <p:nvPr/>
          </p:nvGrpSpPr>
          <p:grpSpPr>
            <a:xfrm>
              <a:off x="5402957" y="3952472"/>
              <a:ext cx="3881760" cy="779978"/>
              <a:chOff x="5402957" y="3952472"/>
              <a:chExt cx="3881760" cy="779978"/>
            </a:xfrm>
          </p:grpSpPr>
          <p:grpSp>
            <p:nvGrpSpPr>
              <p:cNvPr id="5122" name="Google Shape;5122;p201"/>
              <p:cNvGrpSpPr/>
              <p:nvPr/>
            </p:nvGrpSpPr>
            <p:grpSpPr>
              <a:xfrm>
                <a:off x="6516928" y="3952472"/>
                <a:ext cx="1302795" cy="742900"/>
                <a:chOff x="6139962" y="4035282"/>
                <a:chExt cx="1302795" cy="742900"/>
              </a:xfrm>
            </p:grpSpPr>
            <p:sp>
              <p:nvSpPr>
                <p:cNvPr id="5123" name="Google Shape;5123;p201"/>
                <p:cNvSpPr/>
                <p:nvPr/>
              </p:nvSpPr>
              <p:spPr>
                <a:xfrm>
                  <a:off x="6139962" y="4531961"/>
                  <a:ext cx="130279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Người tiêu dùng #2</a:t>
                  </a:r>
                  <a:endParaRPr sz="1000">
                    <a:solidFill>
                      <a:schemeClr val="dk1"/>
                    </a:solidFill>
                    <a:latin typeface="Arial"/>
                    <a:ea typeface="Arial"/>
                    <a:cs typeface="Arial"/>
                    <a:sym typeface="Arial"/>
                  </a:endParaRPr>
                </a:p>
              </p:txBody>
            </p:sp>
            <p:pic>
              <p:nvPicPr>
                <p:cNvPr id="5124" name="Google Shape;5124;p201"/>
                <p:cNvPicPr preferRelativeResize="0"/>
                <p:nvPr/>
              </p:nvPicPr>
              <p:blipFill rotWithShape="1">
                <a:blip r:embed="rId8">
                  <a:alphaModFix/>
                </a:blip>
                <a:srcRect b="0" l="0" r="0" t="0"/>
                <a:stretch/>
              </p:blipFill>
              <p:spPr>
                <a:xfrm>
                  <a:off x="6593425" y="4035282"/>
                  <a:ext cx="395871" cy="523486"/>
                </a:xfrm>
                <a:prstGeom prst="rect">
                  <a:avLst/>
                </a:prstGeom>
                <a:noFill/>
                <a:ln>
                  <a:noFill/>
                </a:ln>
              </p:spPr>
            </p:pic>
          </p:grpSp>
          <p:grpSp>
            <p:nvGrpSpPr>
              <p:cNvPr id="5125" name="Google Shape;5125;p201"/>
              <p:cNvGrpSpPr/>
              <p:nvPr/>
            </p:nvGrpSpPr>
            <p:grpSpPr>
              <a:xfrm>
                <a:off x="7969260" y="3960861"/>
                <a:ext cx="1315457" cy="771589"/>
                <a:chOff x="8256319" y="4199347"/>
                <a:chExt cx="1315457" cy="771589"/>
              </a:xfrm>
            </p:grpSpPr>
            <p:sp>
              <p:nvSpPr>
                <p:cNvPr id="5126" name="Google Shape;5126;p201"/>
                <p:cNvSpPr/>
                <p:nvPr/>
              </p:nvSpPr>
              <p:spPr>
                <a:xfrm>
                  <a:off x="8256319" y="4693937"/>
                  <a:ext cx="131545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Trang tổng quan</a:t>
                  </a:r>
                  <a:endParaRPr sz="1200">
                    <a:solidFill>
                      <a:schemeClr val="dk1"/>
                    </a:solidFill>
                    <a:latin typeface="Arial"/>
                    <a:ea typeface="Arial"/>
                    <a:cs typeface="Arial"/>
                    <a:sym typeface="Arial"/>
                  </a:endParaRPr>
                </a:p>
              </p:txBody>
            </p:sp>
            <p:pic>
              <p:nvPicPr>
                <p:cNvPr id="5120" name="Google Shape;5120;p201"/>
                <p:cNvPicPr preferRelativeResize="0"/>
                <p:nvPr/>
              </p:nvPicPr>
              <p:blipFill rotWithShape="1">
                <a:blip r:embed="rId9">
                  <a:alphaModFix/>
                </a:blip>
                <a:srcRect b="0" l="0" r="0" t="0"/>
                <a:stretch/>
              </p:blipFill>
              <p:spPr>
                <a:xfrm>
                  <a:off x="8619206" y="4199347"/>
                  <a:ext cx="589684" cy="422050"/>
                </a:xfrm>
                <a:prstGeom prst="rect">
                  <a:avLst/>
                </a:prstGeom>
                <a:noFill/>
                <a:ln>
                  <a:noFill/>
                </a:ln>
              </p:spPr>
            </p:pic>
          </p:grpSp>
          <p:grpSp>
            <p:nvGrpSpPr>
              <p:cNvPr id="5127" name="Google Shape;5127;p201"/>
              <p:cNvGrpSpPr/>
              <p:nvPr/>
            </p:nvGrpSpPr>
            <p:grpSpPr>
              <a:xfrm>
                <a:off x="5402957" y="3961976"/>
                <a:ext cx="839500" cy="617571"/>
                <a:chOff x="5243189" y="4167892"/>
                <a:chExt cx="839500" cy="617571"/>
              </a:xfrm>
            </p:grpSpPr>
            <p:pic>
              <p:nvPicPr>
                <p:cNvPr id="5128" name="Google Shape;5128;p201"/>
                <p:cNvPicPr preferRelativeResize="0"/>
                <p:nvPr/>
              </p:nvPicPr>
              <p:blipFill rotWithShape="1">
                <a:blip r:embed="rId10">
                  <a:alphaModFix/>
                </a:blip>
                <a:srcRect b="0" l="0" r="0" t="0"/>
                <a:stretch/>
              </p:blipFill>
              <p:spPr>
                <a:xfrm>
                  <a:off x="5508961" y="4572992"/>
                  <a:ext cx="310270" cy="212471"/>
                </a:xfrm>
                <a:prstGeom prst="rect">
                  <a:avLst/>
                </a:prstGeom>
                <a:noFill/>
                <a:ln>
                  <a:noFill/>
                </a:ln>
              </p:spPr>
            </p:pic>
            <p:sp>
              <p:nvSpPr>
                <p:cNvPr id="5129" name="Google Shape;5129;p201"/>
                <p:cNvSpPr/>
                <p:nvPr/>
              </p:nvSpPr>
              <p:spPr>
                <a:xfrm>
                  <a:off x="5243189" y="4167892"/>
                  <a:ext cx="83950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Stock_info</a:t>
                  </a:r>
                  <a:endParaRPr sz="900">
                    <a:solidFill>
                      <a:schemeClr val="dk1"/>
                    </a:solidFill>
                    <a:latin typeface="Arial"/>
                    <a:ea typeface="Arial"/>
                    <a:cs typeface="Arial"/>
                    <a:sym typeface="Arial"/>
                  </a:endParaRPr>
                </a:p>
              </p:txBody>
            </p:sp>
          </p:grpSp>
        </p:grpSp>
      </p:grpSp>
      <p:grpSp>
        <p:nvGrpSpPr>
          <p:cNvPr id="5130" name="Google Shape;5130;p201"/>
          <p:cNvGrpSpPr/>
          <p:nvPr/>
        </p:nvGrpSpPr>
        <p:grpSpPr>
          <a:xfrm>
            <a:off x="5027546" y="4921784"/>
            <a:ext cx="4079329" cy="808283"/>
            <a:chOff x="5027546" y="4950065"/>
            <a:chExt cx="4079329" cy="808283"/>
          </a:xfrm>
        </p:grpSpPr>
        <p:cxnSp>
          <p:nvCxnSpPr>
            <p:cNvPr id="5131" name="Google Shape;5131;p201"/>
            <p:cNvCxnSpPr>
              <a:endCxn id="5132" idx="1"/>
            </p:cNvCxnSpPr>
            <p:nvPr/>
          </p:nvCxnSpPr>
          <p:spPr>
            <a:xfrm flipH="1" rot="10800000">
              <a:off x="5027546" y="5242455"/>
              <a:ext cx="3350100" cy="10800"/>
            </a:xfrm>
            <a:prstGeom prst="straightConnector1">
              <a:avLst/>
            </a:prstGeom>
            <a:noFill/>
            <a:ln cap="flat" cmpd="sng" w="38100">
              <a:solidFill>
                <a:srgbClr val="66A1FE"/>
              </a:solidFill>
              <a:prstDash val="solid"/>
              <a:miter lim="800000"/>
              <a:headEnd len="sm" w="sm" type="none"/>
              <a:tailEnd len="med" w="med" type="triangle"/>
            </a:ln>
          </p:spPr>
        </p:cxnSp>
        <p:grpSp>
          <p:nvGrpSpPr>
            <p:cNvPr id="5133" name="Google Shape;5133;p201"/>
            <p:cNvGrpSpPr/>
            <p:nvPr/>
          </p:nvGrpSpPr>
          <p:grpSpPr>
            <a:xfrm>
              <a:off x="5402957" y="4950065"/>
              <a:ext cx="3703918" cy="808283"/>
              <a:chOff x="5402957" y="4950065"/>
              <a:chExt cx="3703918" cy="808283"/>
            </a:xfrm>
          </p:grpSpPr>
          <p:grpSp>
            <p:nvGrpSpPr>
              <p:cNvPr id="5134" name="Google Shape;5134;p201"/>
              <p:cNvGrpSpPr/>
              <p:nvPr/>
            </p:nvGrpSpPr>
            <p:grpSpPr>
              <a:xfrm>
                <a:off x="6550479" y="4950065"/>
                <a:ext cx="1314827" cy="808283"/>
                <a:chOff x="6146786" y="4944652"/>
                <a:chExt cx="1314827" cy="808283"/>
              </a:xfrm>
            </p:grpSpPr>
            <p:sp>
              <p:nvSpPr>
                <p:cNvPr id="5135" name="Google Shape;5135;p201"/>
                <p:cNvSpPr/>
                <p:nvPr/>
              </p:nvSpPr>
              <p:spPr>
                <a:xfrm>
                  <a:off x="6146786" y="5506714"/>
                  <a:ext cx="1314827"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Người tiêu dùng #3</a:t>
                  </a:r>
                  <a:endParaRPr sz="1000">
                    <a:solidFill>
                      <a:schemeClr val="dk1"/>
                    </a:solidFill>
                    <a:latin typeface="Arial"/>
                    <a:ea typeface="Arial"/>
                    <a:cs typeface="Arial"/>
                    <a:sym typeface="Arial"/>
                  </a:endParaRPr>
                </a:p>
              </p:txBody>
            </p:sp>
            <p:pic>
              <p:nvPicPr>
                <p:cNvPr id="5136" name="Google Shape;5136;p201"/>
                <p:cNvPicPr preferRelativeResize="0"/>
                <p:nvPr/>
              </p:nvPicPr>
              <p:blipFill rotWithShape="1">
                <a:blip r:embed="rId11">
                  <a:alphaModFix/>
                </a:blip>
                <a:srcRect b="0" l="0" r="0" t="0"/>
                <a:stretch/>
              </p:blipFill>
              <p:spPr>
                <a:xfrm>
                  <a:off x="6571168" y="4944652"/>
                  <a:ext cx="440385" cy="582348"/>
                </a:xfrm>
                <a:prstGeom prst="rect">
                  <a:avLst/>
                </a:prstGeom>
                <a:noFill/>
                <a:ln>
                  <a:noFill/>
                </a:ln>
              </p:spPr>
            </p:pic>
          </p:grpSp>
          <p:grpSp>
            <p:nvGrpSpPr>
              <p:cNvPr id="5137" name="Google Shape;5137;p201"/>
              <p:cNvGrpSpPr/>
              <p:nvPr/>
            </p:nvGrpSpPr>
            <p:grpSpPr>
              <a:xfrm>
                <a:off x="8147104" y="5017725"/>
                <a:ext cx="959771" cy="740353"/>
                <a:chOff x="8353543" y="5128220"/>
                <a:chExt cx="959771" cy="740353"/>
              </a:xfrm>
            </p:grpSpPr>
            <p:sp>
              <p:nvSpPr>
                <p:cNvPr id="5138" name="Google Shape;5138;p201"/>
                <p:cNvSpPr/>
                <p:nvPr/>
              </p:nvSpPr>
              <p:spPr>
                <a:xfrm>
                  <a:off x="8353543" y="5591574"/>
                  <a:ext cx="95977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Quy trình</a:t>
                  </a:r>
                  <a:endParaRPr sz="1200">
                    <a:solidFill>
                      <a:schemeClr val="dk1"/>
                    </a:solidFill>
                    <a:latin typeface="Arial"/>
                    <a:ea typeface="Arial"/>
                    <a:cs typeface="Arial"/>
                    <a:sym typeface="Arial"/>
                  </a:endParaRPr>
                </a:p>
              </p:txBody>
            </p:sp>
            <p:pic>
              <p:nvPicPr>
                <p:cNvPr id="5132" name="Google Shape;5132;p201"/>
                <p:cNvPicPr preferRelativeResize="0"/>
                <p:nvPr/>
              </p:nvPicPr>
              <p:blipFill rotWithShape="1">
                <a:blip r:embed="rId12">
                  <a:alphaModFix/>
                </a:blip>
                <a:srcRect b="0" l="0" r="0" t="0"/>
                <a:stretch/>
              </p:blipFill>
              <p:spPr>
                <a:xfrm>
                  <a:off x="8584085" y="5128220"/>
                  <a:ext cx="498686" cy="449460"/>
                </a:xfrm>
                <a:prstGeom prst="rect">
                  <a:avLst/>
                </a:prstGeom>
                <a:noFill/>
                <a:ln>
                  <a:noFill/>
                </a:ln>
              </p:spPr>
            </p:pic>
          </p:grpSp>
          <p:grpSp>
            <p:nvGrpSpPr>
              <p:cNvPr id="5139" name="Google Shape;5139;p201"/>
              <p:cNvGrpSpPr/>
              <p:nvPr/>
            </p:nvGrpSpPr>
            <p:grpSpPr>
              <a:xfrm>
                <a:off x="5402957" y="4993016"/>
                <a:ext cx="839500" cy="617571"/>
                <a:chOff x="5243189" y="5042325"/>
                <a:chExt cx="839500" cy="617571"/>
              </a:xfrm>
            </p:grpSpPr>
            <p:pic>
              <p:nvPicPr>
                <p:cNvPr id="5140" name="Google Shape;5140;p201"/>
                <p:cNvPicPr preferRelativeResize="0"/>
                <p:nvPr/>
              </p:nvPicPr>
              <p:blipFill rotWithShape="1">
                <a:blip r:embed="rId10">
                  <a:alphaModFix/>
                </a:blip>
                <a:srcRect b="0" l="0" r="0" t="0"/>
                <a:stretch/>
              </p:blipFill>
              <p:spPr>
                <a:xfrm>
                  <a:off x="5508961" y="5447425"/>
                  <a:ext cx="310270" cy="212471"/>
                </a:xfrm>
                <a:prstGeom prst="rect">
                  <a:avLst/>
                </a:prstGeom>
                <a:noFill/>
                <a:ln>
                  <a:noFill/>
                </a:ln>
              </p:spPr>
            </p:pic>
            <p:sp>
              <p:nvSpPr>
                <p:cNvPr id="5141" name="Google Shape;5141;p201"/>
                <p:cNvSpPr/>
                <p:nvPr/>
              </p:nvSpPr>
              <p:spPr>
                <a:xfrm>
                  <a:off x="5243189" y="5042325"/>
                  <a:ext cx="83950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Stock_info</a:t>
                  </a:r>
                  <a:endParaRPr sz="900">
                    <a:solidFill>
                      <a:schemeClr val="dk1"/>
                    </a:solidFill>
                    <a:latin typeface="Arial"/>
                    <a:ea typeface="Arial"/>
                    <a:cs typeface="Arial"/>
                    <a:sym typeface="Arial"/>
                  </a:endParaRPr>
                </a:p>
              </p:txBody>
            </p:sp>
          </p:grpSp>
        </p:grpSp>
      </p:grpSp>
      <p:grpSp>
        <p:nvGrpSpPr>
          <p:cNvPr id="5142" name="Google Shape;5142;p201"/>
          <p:cNvGrpSpPr/>
          <p:nvPr/>
        </p:nvGrpSpPr>
        <p:grpSpPr>
          <a:xfrm>
            <a:off x="5005693" y="2841870"/>
            <a:ext cx="4095743" cy="836945"/>
            <a:chOff x="5005693" y="2870151"/>
            <a:chExt cx="4095743" cy="836945"/>
          </a:xfrm>
        </p:grpSpPr>
        <p:cxnSp>
          <p:nvCxnSpPr>
            <p:cNvPr id="5143" name="Google Shape;5143;p201"/>
            <p:cNvCxnSpPr>
              <a:endCxn id="5144" idx="1"/>
            </p:cNvCxnSpPr>
            <p:nvPr/>
          </p:nvCxnSpPr>
          <p:spPr>
            <a:xfrm>
              <a:off x="5005693" y="3136406"/>
              <a:ext cx="3435000" cy="0"/>
            </a:xfrm>
            <a:prstGeom prst="straightConnector1">
              <a:avLst/>
            </a:prstGeom>
            <a:noFill/>
            <a:ln cap="flat" cmpd="sng" w="38100">
              <a:solidFill>
                <a:srgbClr val="66A1FE"/>
              </a:solidFill>
              <a:prstDash val="solid"/>
              <a:miter lim="800000"/>
              <a:headEnd len="sm" w="sm" type="none"/>
              <a:tailEnd len="med" w="med" type="triangle"/>
            </a:ln>
          </p:spPr>
        </p:cxnSp>
        <p:grpSp>
          <p:nvGrpSpPr>
            <p:cNvPr id="5145" name="Google Shape;5145;p201"/>
            <p:cNvGrpSpPr/>
            <p:nvPr/>
          </p:nvGrpSpPr>
          <p:grpSpPr>
            <a:xfrm>
              <a:off x="5402957" y="2870151"/>
              <a:ext cx="3698479" cy="836945"/>
              <a:chOff x="5402957" y="2870151"/>
              <a:chExt cx="3698479" cy="836945"/>
            </a:xfrm>
          </p:grpSpPr>
          <p:grpSp>
            <p:nvGrpSpPr>
              <p:cNvPr id="5146" name="Google Shape;5146;p201"/>
              <p:cNvGrpSpPr/>
              <p:nvPr/>
            </p:nvGrpSpPr>
            <p:grpSpPr>
              <a:xfrm>
                <a:off x="6550479" y="2897322"/>
                <a:ext cx="1314827" cy="801862"/>
                <a:chOff x="6142611" y="3112877"/>
                <a:chExt cx="1314827" cy="801862"/>
              </a:xfrm>
            </p:grpSpPr>
            <p:sp>
              <p:nvSpPr>
                <p:cNvPr id="5147" name="Google Shape;5147;p201"/>
                <p:cNvSpPr/>
                <p:nvPr/>
              </p:nvSpPr>
              <p:spPr>
                <a:xfrm>
                  <a:off x="6142611" y="3668518"/>
                  <a:ext cx="1314827"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Người tiêu dùng #1</a:t>
                  </a:r>
                  <a:endParaRPr sz="1000">
                    <a:solidFill>
                      <a:schemeClr val="dk1"/>
                    </a:solidFill>
                    <a:latin typeface="Arial"/>
                    <a:ea typeface="Arial"/>
                    <a:cs typeface="Arial"/>
                    <a:sym typeface="Arial"/>
                  </a:endParaRPr>
                </a:p>
              </p:txBody>
            </p:sp>
            <p:pic>
              <p:nvPicPr>
                <p:cNvPr id="5148" name="Google Shape;5148;p201"/>
                <p:cNvPicPr preferRelativeResize="0"/>
                <p:nvPr/>
              </p:nvPicPr>
              <p:blipFill rotWithShape="1">
                <a:blip r:embed="rId13">
                  <a:alphaModFix/>
                </a:blip>
                <a:srcRect b="0" l="0" r="0" t="0"/>
                <a:stretch/>
              </p:blipFill>
              <p:spPr>
                <a:xfrm>
                  <a:off x="6550110" y="3112877"/>
                  <a:ext cx="482502" cy="601842"/>
                </a:xfrm>
                <a:prstGeom prst="rect">
                  <a:avLst/>
                </a:prstGeom>
                <a:noFill/>
                <a:ln>
                  <a:noFill/>
                </a:ln>
              </p:spPr>
            </p:pic>
          </p:grpSp>
          <p:grpSp>
            <p:nvGrpSpPr>
              <p:cNvPr id="5149" name="Google Shape;5149;p201"/>
              <p:cNvGrpSpPr/>
              <p:nvPr/>
            </p:nvGrpSpPr>
            <p:grpSpPr>
              <a:xfrm>
                <a:off x="8152543" y="2870151"/>
                <a:ext cx="948893" cy="836945"/>
                <a:chOff x="8336825" y="2872033"/>
                <a:chExt cx="948893" cy="836945"/>
              </a:xfrm>
            </p:grpSpPr>
            <p:sp>
              <p:nvSpPr>
                <p:cNvPr id="5150" name="Google Shape;5150;p201"/>
                <p:cNvSpPr/>
                <p:nvPr/>
              </p:nvSpPr>
              <p:spPr>
                <a:xfrm>
                  <a:off x="8336825" y="3431979"/>
                  <a:ext cx="94889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Báo cáo</a:t>
                  </a:r>
                  <a:endParaRPr sz="1200">
                    <a:solidFill>
                      <a:schemeClr val="dk1"/>
                    </a:solidFill>
                    <a:latin typeface="Arial"/>
                    <a:ea typeface="Arial"/>
                    <a:cs typeface="Arial"/>
                    <a:sym typeface="Arial"/>
                  </a:endParaRPr>
                </a:p>
              </p:txBody>
            </p:sp>
            <p:pic>
              <p:nvPicPr>
                <p:cNvPr id="5144" name="Google Shape;5144;p201"/>
                <p:cNvPicPr preferRelativeResize="0"/>
                <p:nvPr/>
              </p:nvPicPr>
              <p:blipFill rotWithShape="1">
                <a:blip r:embed="rId14">
                  <a:alphaModFix/>
                </a:blip>
                <a:srcRect b="0" l="0" r="0" t="0"/>
                <a:stretch/>
              </p:blipFill>
              <p:spPr>
                <a:xfrm>
                  <a:off x="8624975" y="2872033"/>
                  <a:ext cx="372593" cy="532509"/>
                </a:xfrm>
                <a:prstGeom prst="rect">
                  <a:avLst/>
                </a:prstGeom>
                <a:noFill/>
                <a:ln>
                  <a:noFill/>
                </a:ln>
              </p:spPr>
            </p:pic>
          </p:grpSp>
          <p:grpSp>
            <p:nvGrpSpPr>
              <p:cNvPr id="5151" name="Google Shape;5151;p201"/>
              <p:cNvGrpSpPr/>
              <p:nvPr/>
            </p:nvGrpSpPr>
            <p:grpSpPr>
              <a:xfrm>
                <a:off x="5402957" y="2925901"/>
                <a:ext cx="839500" cy="628661"/>
                <a:chOff x="5243189" y="3093016"/>
                <a:chExt cx="839500" cy="628661"/>
              </a:xfrm>
            </p:grpSpPr>
            <p:sp>
              <p:nvSpPr>
                <p:cNvPr id="5152" name="Google Shape;5152;p201"/>
                <p:cNvSpPr/>
                <p:nvPr/>
              </p:nvSpPr>
              <p:spPr>
                <a:xfrm>
                  <a:off x="5243189" y="3093016"/>
                  <a:ext cx="83950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Car_running</a:t>
                  </a:r>
                  <a:endParaRPr sz="900">
                    <a:solidFill>
                      <a:schemeClr val="dk1"/>
                    </a:solidFill>
                    <a:latin typeface="Arial"/>
                    <a:ea typeface="Arial"/>
                    <a:cs typeface="Arial"/>
                    <a:sym typeface="Arial"/>
                  </a:endParaRPr>
                </a:p>
              </p:txBody>
            </p:sp>
            <p:pic>
              <p:nvPicPr>
                <p:cNvPr id="5153" name="Google Shape;5153;p201"/>
                <p:cNvPicPr preferRelativeResize="0"/>
                <p:nvPr/>
              </p:nvPicPr>
              <p:blipFill rotWithShape="1">
                <a:blip r:embed="rId10">
                  <a:alphaModFix/>
                </a:blip>
                <a:srcRect b="0" l="0" r="0" t="0"/>
                <a:stretch/>
              </p:blipFill>
              <p:spPr>
                <a:xfrm>
                  <a:off x="5502157" y="3509206"/>
                  <a:ext cx="310270" cy="212471"/>
                </a:xfrm>
                <a:prstGeom prst="rect">
                  <a:avLst/>
                </a:prstGeom>
                <a:noFill/>
                <a:ln>
                  <a:noFill/>
                </a:ln>
              </p:spPr>
            </p:pic>
          </p:grpSp>
        </p:grpSp>
      </p:grpSp>
      <p:sp>
        <p:nvSpPr>
          <p:cNvPr id="5154" name="Google Shape;5154;p201"/>
          <p:cNvSpPr/>
          <p:nvPr/>
        </p:nvSpPr>
        <p:spPr>
          <a:xfrm rot="-5400000">
            <a:off x="3163959" y="4066596"/>
            <a:ext cx="3422644" cy="304528"/>
          </a:xfrm>
          <a:prstGeom prst="roundRect">
            <a:avLst>
              <a:gd fmla="val 13226" name="adj"/>
            </a:avLst>
          </a:prstGeom>
          <a:solidFill>
            <a:schemeClr val="lt1"/>
          </a:solidFill>
          <a:ln cap="flat" cmpd="sng" w="2857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Cụm Kafka</a:t>
            </a:r>
            <a:endParaRPr sz="1200">
              <a:solidFill>
                <a:srgbClr val="0043B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p:nvPr/>
        </p:nvSpPr>
        <p:spPr>
          <a:xfrm>
            <a:off x="990000" y="2524714"/>
            <a:ext cx="4613041"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Nhập </a:t>
            </a:r>
            <a:endParaRPr/>
          </a:p>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Big Data</a:t>
            </a:r>
            <a:endParaRPr/>
          </a:p>
        </p:txBody>
      </p:sp>
      <p:sp>
        <p:nvSpPr>
          <p:cNvPr id="124" name="Google Shape;124;p2"/>
          <p:cNvSpPr/>
          <p:nvPr/>
        </p:nvSpPr>
        <p:spPr>
          <a:xfrm>
            <a:off x="990000" y="4157757"/>
            <a:ext cx="2696175"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100" u="none" cap="none" strike="noStrike">
                <a:solidFill>
                  <a:srgbClr val="1428A0"/>
                </a:solidFill>
                <a:latin typeface="Arial"/>
                <a:ea typeface="Arial"/>
                <a:cs typeface="Arial"/>
                <a:sym typeface="Arial"/>
              </a:rPr>
              <a:t>Khóa học Big Data</a:t>
            </a:r>
            <a:endParaRPr b="0" i="0" sz="2100" u="none" cap="none" strike="noStrike">
              <a:solidFill>
                <a:srgbClr val="1428A0"/>
              </a:solidFill>
              <a:latin typeface="Arial"/>
              <a:ea typeface="Arial"/>
              <a:cs typeface="Arial"/>
              <a:sym typeface="Arial"/>
            </a:endParaRPr>
          </a:p>
        </p:txBody>
      </p:sp>
      <p:sp>
        <p:nvSpPr>
          <p:cNvPr id="125" name="Google Shape;125;p2"/>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000" u="none" cap="none" strike="noStrike">
                <a:solidFill>
                  <a:srgbClr val="7F7F7F"/>
                </a:solidFill>
                <a:latin typeface="Arial"/>
                <a:ea typeface="Arial"/>
                <a:cs typeface="Arial"/>
                <a:sym typeface="Arial"/>
              </a:rPr>
              <a:t>Chương 3. </a:t>
            </a:r>
            <a:endParaRPr b="0" i="0" sz="5400" u="none" cap="none" strike="noStrike">
              <a:solidFill>
                <a:srgbClr val="7F7F7F"/>
              </a:solidFill>
              <a:latin typeface="Arial"/>
              <a:ea typeface="Arial"/>
              <a:cs typeface="Arial"/>
              <a:sym typeface="Arial"/>
            </a:endParaRPr>
          </a:p>
        </p:txBody>
      </p:sp>
      <p:sp>
        <p:nvSpPr>
          <p:cNvPr id="126" name="Google Shape;126;p2"/>
          <p:cNvSpPr/>
          <p:nvPr/>
        </p:nvSpPr>
        <p:spPr>
          <a:xfrm>
            <a:off x="720000" y="2095275"/>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27" name="Google Shape;127;p2"/>
          <p:cNvSpPr/>
          <p:nvPr/>
        </p:nvSpPr>
        <p:spPr>
          <a:xfrm>
            <a:off x="720000" y="415775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0"/>
          <p:cNvSpPr txBox="1"/>
          <p:nvPr/>
        </p:nvSpPr>
        <p:spPr>
          <a:xfrm>
            <a:off x="704849" y="4437075"/>
            <a:ext cx="7812000" cy="1456800"/>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--as-parquetfile</a:t>
            </a:r>
            <a:endParaRPr/>
          </a:p>
        </p:txBody>
      </p:sp>
      <p:sp>
        <p:nvSpPr>
          <p:cNvPr id="372" name="Google Shape;372;p2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373" name="Google Shape;373;p2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Chỉ định định dạng dữ liệu</a:t>
            </a:r>
            <a:endParaRPr/>
          </a:p>
        </p:txBody>
      </p:sp>
      <p:sp>
        <p:nvSpPr>
          <p:cNvPr id="374" name="Google Shape;374;p2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375" name="Google Shape;375;p2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Sqoop lưu dưới dạng tệp văn bản được phân cách bằng dấu phẩy theo mặc định</a:t>
            </a:r>
            <a:endParaRPr/>
          </a:p>
          <a:p>
            <a:pPr indent="-177800" lvl="0" marL="177800" rtl="0" algn="l">
              <a:lnSpc>
                <a:spcPct val="128571"/>
              </a:lnSpc>
              <a:spcBef>
                <a:spcPts val="1000"/>
              </a:spcBef>
              <a:spcAft>
                <a:spcPts val="0"/>
              </a:spcAft>
              <a:buClr>
                <a:srgbClr val="262626"/>
              </a:buClr>
              <a:buSzPts val="1400"/>
              <a:buFont typeface="Arial"/>
              <a:buChar char="•"/>
            </a:pPr>
            <a:r>
              <a:rPr lang="en-US"/>
              <a:t>Chúng tôi có thể chỉ định các định dạng dữ liệu khác</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--as-avrodatafile </a:t>
            </a:r>
            <a:r>
              <a:rPr lang="en-US"/>
              <a:t>để lưu dưới định dạng dữ liệu Avro</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--as-sequencefile </a:t>
            </a:r>
            <a:r>
              <a:rPr lang="en-US"/>
              <a:t>để lưu dưới dạng định dạng dữ liệu SequenceFiles</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--as-textfile </a:t>
            </a:r>
            <a:r>
              <a:rPr lang="en-US"/>
              <a:t>để lưu dưới định dạng văn bản (mặc định)</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--as-parquetfile </a:t>
            </a:r>
            <a:r>
              <a:rPr lang="en-US"/>
              <a:t>để lưu dưới dạng định dạng dữ liệu Parquet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9" name="Shape 5159"/>
        <p:cNvGrpSpPr/>
        <p:nvPr/>
      </p:nvGrpSpPr>
      <p:grpSpPr>
        <a:xfrm>
          <a:off x="0" y="0"/>
          <a:ext cx="0" cy="0"/>
          <a:chOff x="0" y="0"/>
          <a:chExt cx="0" cy="0"/>
        </a:xfrm>
      </p:grpSpPr>
      <p:sp>
        <p:nvSpPr>
          <p:cNvPr id="5160" name="Google Shape;5160;p20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161" name="Google Shape;5161;p20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Nhà sản xuất</a:t>
            </a:r>
            <a:endParaRPr/>
          </a:p>
        </p:txBody>
      </p:sp>
      <p:sp>
        <p:nvSpPr>
          <p:cNvPr id="5162" name="Google Shape;5162;p20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163" name="Google Shape;5163;p202"/>
          <p:cNvSpPr txBox="1"/>
          <p:nvPr>
            <p:ph idx="4" type="body"/>
          </p:nvPr>
        </p:nvSpPr>
        <p:spPr>
          <a:xfrm>
            <a:off x="535872" y="2226568"/>
            <a:ext cx="8796528" cy="91440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Char char="•"/>
            </a:pPr>
            <a:r>
              <a:rPr lang="en-US"/>
              <a:t>Đây là ứng dụng khách Kafka để tạo dữ liệu và đẩy dữ liệu vào Cụm Kafka.</a:t>
            </a:r>
            <a:endParaRPr/>
          </a:p>
          <a:p>
            <a:pPr indent="-177800" lvl="0" marL="177800" rtl="0" algn="l">
              <a:lnSpc>
                <a:spcPct val="128571"/>
              </a:lnSpc>
              <a:spcBef>
                <a:spcPts val="600"/>
              </a:spcBef>
              <a:spcAft>
                <a:spcPts val="0"/>
              </a:spcAft>
              <a:buClr>
                <a:srgbClr val="262626"/>
              </a:buClr>
              <a:buSzPts val="1400"/>
              <a:buChar char="•"/>
            </a:pPr>
            <a:r>
              <a:rPr lang="en-US"/>
              <a:t>Các quy trình viết tin nhắn cho một chủ đề cụ thể trên Kafka</a:t>
            </a:r>
            <a:endParaRPr/>
          </a:p>
          <a:p>
            <a:pPr indent="-177800" lvl="0" marL="177800" rtl="0" algn="l">
              <a:lnSpc>
                <a:spcPct val="128571"/>
              </a:lnSpc>
              <a:spcBef>
                <a:spcPts val="600"/>
              </a:spcBef>
              <a:spcAft>
                <a:spcPts val="0"/>
              </a:spcAft>
              <a:buClr>
                <a:srgbClr val="262626"/>
              </a:buClr>
              <a:buSzPts val="1400"/>
              <a:buChar char="•"/>
            </a:pPr>
            <a:r>
              <a:rPr lang="en-US"/>
              <a:t>Nhà sản xuất giao tiếp với Nhà môi giới chứ không phải với Người tiêu dùng</a:t>
            </a:r>
            <a:endParaRPr/>
          </a:p>
        </p:txBody>
      </p:sp>
      <p:grpSp>
        <p:nvGrpSpPr>
          <p:cNvPr id="5164" name="Google Shape;5164;p202"/>
          <p:cNvGrpSpPr/>
          <p:nvPr/>
        </p:nvGrpSpPr>
        <p:grpSpPr>
          <a:xfrm>
            <a:off x="1629878" y="3140968"/>
            <a:ext cx="4156952" cy="3165314"/>
            <a:chOff x="566009" y="2575643"/>
            <a:chExt cx="4156952" cy="3165314"/>
          </a:xfrm>
        </p:grpSpPr>
        <p:cxnSp>
          <p:nvCxnSpPr>
            <p:cNvPr id="5165" name="Google Shape;5165;p202"/>
            <p:cNvCxnSpPr>
              <a:stCxn id="5166" idx="3"/>
            </p:cNvCxnSpPr>
            <p:nvPr/>
          </p:nvCxnSpPr>
          <p:spPr>
            <a:xfrm>
              <a:off x="956758" y="3749771"/>
              <a:ext cx="3766200" cy="0"/>
            </a:xfrm>
            <a:prstGeom prst="straightConnector1">
              <a:avLst/>
            </a:prstGeom>
            <a:noFill/>
            <a:ln cap="flat" cmpd="sng" w="38100">
              <a:solidFill>
                <a:srgbClr val="66A1FE"/>
              </a:solidFill>
              <a:prstDash val="solid"/>
              <a:miter lim="800000"/>
              <a:headEnd len="sm" w="sm" type="none"/>
              <a:tailEnd len="med" w="med" type="triangle"/>
            </a:ln>
          </p:spPr>
        </p:cxnSp>
        <p:cxnSp>
          <p:nvCxnSpPr>
            <p:cNvPr id="5167" name="Google Shape;5167;p202"/>
            <p:cNvCxnSpPr>
              <a:stCxn id="5168" idx="3"/>
            </p:cNvCxnSpPr>
            <p:nvPr/>
          </p:nvCxnSpPr>
          <p:spPr>
            <a:xfrm>
              <a:off x="803409" y="4585878"/>
              <a:ext cx="3919500" cy="6300"/>
            </a:xfrm>
            <a:prstGeom prst="straightConnector1">
              <a:avLst/>
            </a:prstGeom>
            <a:noFill/>
            <a:ln cap="flat" cmpd="sng" w="38100">
              <a:solidFill>
                <a:srgbClr val="66A1FE"/>
              </a:solidFill>
              <a:prstDash val="solid"/>
              <a:miter lim="800000"/>
              <a:headEnd len="sm" w="sm" type="none"/>
              <a:tailEnd len="med" w="med" type="triangle"/>
            </a:ln>
          </p:spPr>
        </p:cxnSp>
        <p:cxnSp>
          <p:nvCxnSpPr>
            <p:cNvPr id="5169" name="Google Shape;5169;p202"/>
            <p:cNvCxnSpPr>
              <a:stCxn id="5170" idx="3"/>
            </p:cNvCxnSpPr>
            <p:nvPr/>
          </p:nvCxnSpPr>
          <p:spPr>
            <a:xfrm>
              <a:off x="1026961" y="2895952"/>
              <a:ext cx="3696000" cy="0"/>
            </a:xfrm>
            <a:prstGeom prst="straightConnector1">
              <a:avLst/>
            </a:prstGeom>
            <a:noFill/>
            <a:ln cap="flat" cmpd="sng" w="38100">
              <a:solidFill>
                <a:srgbClr val="66A1FE"/>
              </a:solidFill>
              <a:prstDash val="solid"/>
              <a:miter lim="800000"/>
              <a:headEnd len="sm" w="sm" type="none"/>
              <a:tailEnd len="med" w="med" type="triangle"/>
            </a:ln>
          </p:spPr>
        </p:cxnSp>
        <p:cxnSp>
          <p:nvCxnSpPr>
            <p:cNvPr id="5171" name="Google Shape;5171;p202"/>
            <p:cNvCxnSpPr>
              <a:stCxn id="5172" idx="3"/>
            </p:cNvCxnSpPr>
            <p:nvPr/>
          </p:nvCxnSpPr>
          <p:spPr>
            <a:xfrm>
              <a:off x="974123" y="5430173"/>
              <a:ext cx="3748800" cy="0"/>
            </a:xfrm>
            <a:prstGeom prst="straightConnector1">
              <a:avLst/>
            </a:prstGeom>
            <a:noFill/>
            <a:ln cap="flat" cmpd="sng" w="38100">
              <a:solidFill>
                <a:srgbClr val="66A1FE"/>
              </a:solidFill>
              <a:prstDash val="solid"/>
              <a:miter lim="800000"/>
              <a:headEnd len="sm" w="sm" type="none"/>
              <a:tailEnd len="med" w="med" type="triangle"/>
            </a:ln>
          </p:spPr>
        </p:cxnSp>
        <p:grpSp>
          <p:nvGrpSpPr>
            <p:cNvPr id="5173" name="Google Shape;5173;p202"/>
            <p:cNvGrpSpPr/>
            <p:nvPr/>
          </p:nvGrpSpPr>
          <p:grpSpPr>
            <a:xfrm>
              <a:off x="566009" y="5119388"/>
              <a:ext cx="3678642" cy="621569"/>
              <a:chOff x="566009" y="5119388"/>
              <a:chExt cx="3678642" cy="621569"/>
            </a:xfrm>
          </p:grpSpPr>
          <p:sp>
            <p:nvSpPr>
              <p:cNvPr id="5174" name="Google Shape;5174;p202"/>
              <p:cNvSpPr/>
              <p:nvPr/>
            </p:nvSpPr>
            <p:spPr>
              <a:xfrm>
                <a:off x="1177252" y="5199340"/>
                <a:ext cx="988085"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Hậu cần vận chuyển</a:t>
                </a:r>
                <a:endParaRPr sz="1200">
                  <a:solidFill>
                    <a:schemeClr val="dk1"/>
                  </a:solidFill>
                  <a:latin typeface="Arial"/>
                  <a:ea typeface="Arial"/>
                  <a:cs typeface="Arial"/>
                  <a:sym typeface="Arial"/>
                </a:endParaRPr>
              </a:p>
            </p:txBody>
          </p:sp>
          <p:sp>
            <p:nvSpPr>
              <p:cNvPr id="5175" name="Google Shape;5175;p202"/>
              <p:cNvSpPr/>
              <p:nvPr/>
            </p:nvSpPr>
            <p:spPr>
              <a:xfrm>
                <a:off x="2256779" y="5291673"/>
                <a:ext cx="103067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Nhà sản xuất #4</a:t>
                </a:r>
                <a:endParaRPr sz="900">
                  <a:solidFill>
                    <a:schemeClr val="dk1"/>
                  </a:solidFill>
                  <a:latin typeface="Arial"/>
                  <a:ea typeface="Arial"/>
                  <a:cs typeface="Arial"/>
                  <a:sym typeface="Arial"/>
                </a:endParaRPr>
              </a:p>
            </p:txBody>
          </p:sp>
          <p:grpSp>
            <p:nvGrpSpPr>
              <p:cNvPr id="5176" name="Google Shape;5176;p202"/>
              <p:cNvGrpSpPr/>
              <p:nvPr/>
            </p:nvGrpSpPr>
            <p:grpSpPr>
              <a:xfrm>
                <a:off x="3380385" y="5119388"/>
                <a:ext cx="864266" cy="621569"/>
                <a:chOff x="3482406" y="5119388"/>
                <a:chExt cx="864266" cy="621569"/>
              </a:xfrm>
            </p:grpSpPr>
            <p:sp>
              <p:nvSpPr>
                <p:cNvPr id="5177" name="Google Shape;5177;p202"/>
                <p:cNvSpPr/>
                <p:nvPr/>
              </p:nvSpPr>
              <p:spPr>
                <a:xfrm>
                  <a:off x="3482406" y="5119388"/>
                  <a:ext cx="8642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logistic_info</a:t>
                  </a:r>
                  <a:endParaRPr sz="900">
                    <a:solidFill>
                      <a:schemeClr val="dk1"/>
                    </a:solidFill>
                    <a:latin typeface="Arial"/>
                    <a:ea typeface="Arial"/>
                    <a:cs typeface="Arial"/>
                    <a:sym typeface="Arial"/>
                  </a:endParaRPr>
                </a:p>
              </p:txBody>
            </p:sp>
            <p:pic>
              <p:nvPicPr>
                <p:cNvPr id="5178" name="Google Shape;5178;p202"/>
                <p:cNvPicPr preferRelativeResize="0"/>
                <p:nvPr/>
              </p:nvPicPr>
              <p:blipFill rotWithShape="1">
                <a:blip r:embed="rId3">
                  <a:alphaModFix/>
                </a:blip>
                <a:srcRect b="0" l="0" r="0" t="0"/>
                <a:stretch/>
              </p:blipFill>
              <p:spPr>
                <a:xfrm>
                  <a:off x="3751652" y="5510270"/>
                  <a:ext cx="312437" cy="230687"/>
                </a:xfrm>
                <a:prstGeom prst="rect">
                  <a:avLst/>
                </a:prstGeom>
                <a:noFill/>
                <a:ln>
                  <a:noFill/>
                </a:ln>
              </p:spPr>
            </p:pic>
          </p:grpSp>
          <p:pic>
            <p:nvPicPr>
              <p:cNvPr id="5172" name="Google Shape;5172;p202"/>
              <p:cNvPicPr preferRelativeResize="0"/>
              <p:nvPr/>
            </p:nvPicPr>
            <p:blipFill rotWithShape="1">
              <a:blip r:embed="rId4">
                <a:alphaModFix/>
              </a:blip>
              <a:srcRect b="0" l="0" r="0" t="0"/>
              <a:stretch/>
            </p:blipFill>
            <p:spPr>
              <a:xfrm>
                <a:off x="566009" y="5253388"/>
                <a:ext cx="408114" cy="353569"/>
              </a:xfrm>
              <a:prstGeom prst="rect">
                <a:avLst/>
              </a:prstGeom>
              <a:noFill/>
              <a:ln>
                <a:noFill/>
              </a:ln>
            </p:spPr>
          </p:pic>
        </p:grpSp>
        <p:grpSp>
          <p:nvGrpSpPr>
            <p:cNvPr id="5179" name="Google Shape;5179;p202"/>
            <p:cNvGrpSpPr/>
            <p:nvPr/>
          </p:nvGrpSpPr>
          <p:grpSpPr>
            <a:xfrm>
              <a:off x="566009" y="3447175"/>
              <a:ext cx="3678642" cy="605193"/>
              <a:chOff x="566009" y="3511844"/>
              <a:chExt cx="3678642" cy="605193"/>
            </a:xfrm>
          </p:grpSpPr>
          <p:sp>
            <p:nvSpPr>
              <p:cNvPr id="5180" name="Google Shape;5180;p202"/>
              <p:cNvSpPr/>
              <p:nvPr/>
            </p:nvSpPr>
            <p:spPr>
              <a:xfrm>
                <a:off x="1182851" y="3583608"/>
                <a:ext cx="976886"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Giao dịch tài chính</a:t>
                </a:r>
                <a:endParaRPr sz="1200">
                  <a:solidFill>
                    <a:schemeClr val="dk1"/>
                  </a:solidFill>
                  <a:latin typeface="Arial"/>
                  <a:ea typeface="Arial"/>
                  <a:cs typeface="Arial"/>
                  <a:sym typeface="Arial"/>
                </a:endParaRPr>
              </a:p>
            </p:txBody>
          </p:sp>
          <p:sp>
            <p:nvSpPr>
              <p:cNvPr id="5181" name="Google Shape;5181;p202"/>
              <p:cNvSpPr/>
              <p:nvPr/>
            </p:nvSpPr>
            <p:spPr>
              <a:xfrm>
                <a:off x="2256779" y="3675941"/>
                <a:ext cx="103067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Nhà sản xuất #2</a:t>
                </a:r>
                <a:endParaRPr sz="900">
                  <a:solidFill>
                    <a:schemeClr val="dk1"/>
                  </a:solidFill>
                  <a:latin typeface="Arial"/>
                  <a:ea typeface="Arial"/>
                  <a:cs typeface="Arial"/>
                  <a:sym typeface="Arial"/>
                </a:endParaRPr>
              </a:p>
            </p:txBody>
          </p:sp>
          <p:grpSp>
            <p:nvGrpSpPr>
              <p:cNvPr id="5182" name="Google Shape;5182;p202"/>
              <p:cNvGrpSpPr/>
              <p:nvPr/>
            </p:nvGrpSpPr>
            <p:grpSpPr>
              <a:xfrm>
                <a:off x="3380385" y="3511844"/>
                <a:ext cx="864266" cy="605193"/>
                <a:chOff x="3482406" y="3969928"/>
                <a:chExt cx="864266" cy="605193"/>
              </a:xfrm>
            </p:grpSpPr>
            <p:sp>
              <p:nvSpPr>
                <p:cNvPr id="5183" name="Google Shape;5183;p202"/>
                <p:cNvSpPr/>
                <p:nvPr/>
              </p:nvSpPr>
              <p:spPr>
                <a:xfrm>
                  <a:off x="3482406" y="3969928"/>
                  <a:ext cx="8642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Stock_info</a:t>
                  </a:r>
                  <a:endParaRPr sz="900">
                    <a:solidFill>
                      <a:schemeClr val="dk1"/>
                    </a:solidFill>
                    <a:latin typeface="Arial"/>
                    <a:ea typeface="Arial"/>
                    <a:cs typeface="Arial"/>
                    <a:sym typeface="Arial"/>
                  </a:endParaRPr>
                </a:p>
              </p:txBody>
            </p:sp>
            <p:pic>
              <p:nvPicPr>
                <p:cNvPr id="5184" name="Google Shape;5184;p202"/>
                <p:cNvPicPr preferRelativeResize="0"/>
                <p:nvPr/>
              </p:nvPicPr>
              <p:blipFill rotWithShape="1">
                <a:blip r:embed="rId3">
                  <a:alphaModFix/>
                </a:blip>
                <a:srcRect b="0" l="0" r="0" t="0"/>
                <a:stretch/>
              </p:blipFill>
              <p:spPr>
                <a:xfrm>
                  <a:off x="3751652" y="4344434"/>
                  <a:ext cx="312437" cy="230687"/>
                </a:xfrm>
                <a:prstGeom prst="rect">
                  <a:avLst/>
                </a:prstGeom>
                <a:noFill/>
                <a:ln>
                  <a:noFill/>
                </a:ln>
              </p:spPr>
            </p:pic>
          </p:grpSp>
          <p:pic>
            <p:nvPicPr>
              <p:cNvPr id="5166" name="Google Shape;5166;p202"/>
              <p:cNvPicPr preferRelativeResize="0"/>
              <p:nvPr/>
            </p:nvPicPr>
            <p:blipFill rotWithShape="1">
              <a:blip r:embed="rId5">
                <a:alphaModFix/>
              </a:blip>
              <a:srcRect b="0" l="0" r="0" t="0"/>
              <a:stretch/>
            </p:blipFill>
            <p:spPr>
              <a:xfrm>
                <a:off x="566009" y="3569835"/>
                <a:ext cx="390749" cy="489211"/>
              </a:xfrm>
              <a:prstGeom prst="rect">
                <a:avLst/>
              </a:prstGeom>
              <a:noFill/>
              <a:ln>
                <a:noFill/>
              </a:ln>
            </p:spPr>
          </p:pic>
        </p:grpSp>
        <p:grpSp>
          <p:nvGrpSpPr>
            <p:cNvPr id="5185" name="Google Shape;5185;p202"/>
            <p:cNvGrpSpPr/>
            <p:nvPr/>
          </p:nvGrpSpPr>
          <p:grpSpPr>
            <a:xfrm>
              <a:off x="566009" y="2575643"/>
              <a:ext cx="3678642" cy="640619"/>
              <a:chOff x="566009" y="2575643"/>
              <a:chExt cx="3678642" cy="640619"/>
            </a:xfrm>
          </p:grpSpPr>
          <p:sp>
            <p:nvSpPr>
              <p:cNvPr id="5186" name="Google Shape;5186;p202"/>
              <p:cNvSpPr/>
              <p:nvPr/>
            </p:nvSpPr>
            <p:spPr>
              <a:xfrm>
                <a:off x="2256779" y="2757453"/>
                <a:ext cx="1039989"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Nhà sản xuất #1</a:t>
                </a:r>
                <a:endParaRPr sz="900">
                  <a:solidFill>
                    <a:schemeClr val="dk1"/>
                  </a:solidFill>
                  <a:latin typeface="Arial"/>
                  <a:ea typeface="Arial"/>
                  <a:cs typeface="Arial"/>
                  <a:sym typeface="Arial"/>
                </a:endParaRPr>
              </a:p>
            </p:txBody>
          </p:sp>
          <p:grpSp>
            <p:nvGrpSpPr>
              <p:cNvPr id="5187" name="Google Shape;5187;p202"/>
              <p:cNvGrpSpPr/>
              <p:nvPr/>
            </p:nvGrpSpPr>
            <p:grpSpPr>
              <a:xfrm>
                <a:off x="3380385" y="2575643"/>
                <a:ext cx="864266" cy="640619"/>
                <a:chOff x="3482406" y="3232511"/>
                <a:chExt cx="864266" cy="640619"/>
              </a:xfrm>
            </p:grpSpPr>
            <p:sp>
              <p:nvSpPr>
                <p:cNvPr id="5188" name="Google Shape;5188;p202"/>
                <p:cNvSpPr/>
                <p:nvPr/>
              </p:nvSpPr>
              <p:spPr>
                <a:xfrm>
                  <a:off x="3482406" y="3232511"/>
                  <a:ext cx="8642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car_running</a:t>
                  </a:r>
                  <a:endParaRPr sz="900">
                    <a:solidFill>
                      <a:schemeClr val="dk1"/>
                    </a:solidFill>
                    <a:latin typeface="Arial"/>
                    <a:ea typeface="Arial"/>
                    <a:cs typeface="Arial"/>
                    <a:sym typeface="Arial"/>
                  </a:endParaRPr>
                </a:p>
              </p:txBody>
            </p:sp>
            <p:pic>
              <p:nvPicPr>
                <p:cNvPr id="5189" name="Google Shape;5189;p202"/>
                <p:cNvPicPr preferRelativeResize="0"/>
                <p:nvPr/>
              </p:nvPicPr>
              <p:blipFill rotWithShape="1">
                <a:blip r:embed="rId3">
                  <a:alphaModFix/>
                </a:blip>
                <a:srcRect b="0" l="0" r="0" t="0"/>
                <a:stretch/>
              </p:blipFill>
              <p:spPr>
                <a:xfrm>
                  <a:off x="3751652" y="3642443"/>
                  <a:ext cx="312437" cy="230687"/>
                </a:xfrm>
                <a:prstGeom prst="rect">
                  <a:avLst/>
                </a:prstGeom>
                <a:noFill/>
                <a:ln>
                  <a:noFill/>
                </a:ln>
              </p:spPr>
            </p:pic>
          </p:grpSp>
          <p:pic>
            <p:nvPicPr>
              <p:cNvPr id="5170" name="Google Shape;5170;p202"/>
              <p:cNvPicPr preferRelativeResize="0"/>
              <p:nvPr/>
            </p:nvPicPr>
            <p:blipFill rotWithShape="1">
              <a:blip r:embed="rId6">
                <a:alphaModFix/>
              </a:blip>
              <a:srcRect b="0" l="0" r="0" t="0"/>
              <a:stretch/>
            </p:blipFill>
            <p:spPr>
              <a:xfrm>
                <a:off x="566009" y="2750091"/>
                <a:ext cx="460952" cy="291722"/>
              </a:xfrm>
              <a:prstGeom prst="rect">
                <a:avLst/>
              </a:prstGeom>
              <a:noFill/>
              <a:ln>
                <a:noFill/>
              </a:ln>
            </p:spPr>
          </p:pic>
          <p:sp>
            <p:nvSpPr>
              <p:cNvPr id="5190" name="Google Shape;5190;p202"/>
              <p:cNvSpPr/>
              <p:nvPr/>
            </p:nvSpPr>
            <p:spPr>
              <a:xfrm>
                <a:off x="1182851" y="2665120"/>
                <a:ext cx="976886"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Ô tô được</a:t>
                </a:r>
                <a:endParaRPr sz="1200">
                  <a:solidFill>
                    <a:srgbClr val="0043B2"/>
                  </a:solidFill>
                  <a:latin typeface="Arial"/>
                  <a:ea typeface="Arial"/>
                  <a:cs typeface="Arial"/>
                  <a:sym typeface="Arial"/>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kết nối</a:t>
                </a:r>
                <a:endParaRPr sz="1200">
                  <a:solidFill>
                    <a:schemeClr val="dk1"/>
                  </a:solidFill>
                  <a:latin typeface="Arial"/>
                  <a:ea typeface="Arial"/>
                  <a:cs typeface="Arial"/>
                  <a:sym typeface="Arial"/>
                </a:endParaRPr>
              </a:p>
            </p:txBody>
          </p:sp>
        </p:grpSp>
        <p:grpSp>
          <p:nvGrpSpPr>
            <p:cNvPr id="5191" name="Google Shape;5191;p202"/>
            <p:cNvGrpSpPr/>
            <p:nvPr/>
          </p:nvGrpSpPr>
          <p:grpSpPr>
            <a:xfrm>
              <a:off x="566009" y="4283281"/>
              <a:ext cx="3678642" cy="605193"/>
              <a:chOff x="566009" y="4392658"/>
              <a:chExt cx="3678642" cy="605193"/>
            </a:xfrm>
          </p:grpSpPr>
          <p:sp>
            <p:nvSpPr>
              <p:cNvPr id="5192" name="Google Shape;5192;p202"/>
              <p:cNvSpPr/>
              <p:nvPr/>
            </p:nvSpPr>
            <p:spPr>
              <a:xfrm>
                <a:off x="1165592" y="4556755"/>
                <a:ext cx="999746"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Tính cơ động</a:t>
                </a:r>
                <a:endParaRPr sz="1100">
                  <a:solidFill>
                    <a:schemeClr val="dk1"/>
                  </a:solidFill>
                  <a:latin typeface="Arial"/>
                  <a:ea typeface="Arial"/>
                  <a:cs typeface="Arial"/>
                  <a:sym typeface="Arial"/>
                </a:endParaRPr>
              </a:p>
            </p:txBody>
          </p:sp>
          <p:sp>
            <p:nvSpPr>
              <p:cNvPr id="5193" name="Google Shape;5193;p202"/>
              <p:cNvSpPr/>
              <p:nvPr/>
            </p:nvSpPr>
            <p:spPr>
              <a:xfrm>
                <a:off x="2256779" y="4556755"/>
                <a:ext cx="1030670"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Nhà sản xuất #3</a:t>
                </a:r>
                <a:endParaRPr sz="900">
                  <a:solidFill>
                    <a:schemeClr val="dk1"/>
                  </a:solidFill>
                  <a:latin typeface="Arial"/>
                  <a:ea typeface="Arial"/>
                  <a:cs typeface="Arial"/>
                  <a:sym typeface="Arial"/>
                </a:endParaRPr>
              </a:p>
            </p:txBody>
          </p:sp>
          <p:pic>
            <p:nvPicPr>
              <p:cNvPr id="5168" name="Google Shape;5168;p202"/>
              <p:cNvPicPr preferRelativeResize="0"/>
              <p:nvPr/>
            </p:nvPicPr>
            <p:blipFill rotWithShape="1">
              <a:blip r:embed="rId7">
                <a:alphaModFix/>
              </a:blip>
              <a:srcRect b="0" l="0" r="0" t="0"/>
              <a:stretch/>
            </p:blipFill>
            <p:spPr>
              <a:xfrm>
                <a:off x="566009" y="4474274"/>
                <a:ext cx="237400" cy="441961"/>
              </a:xfrm>
              <a:prstGeom prst="rect">
                <a:avLst/>
              </a:prstGeom>
              <a:noFill/>
              <a:ln>
                <a:noFill/>
              </a:ln>
            </p:spPr>
          </p:pic>
          <p:grpSp>
            <p:nvGrpSpPr>
              <p:cNvPr id="5194" name="Google Shape;5194;p202"/>
              <p:cNvGrpSpPr/>
              <p:nvPr/>
            </p:nvGrpSpPr>
            <p:grpSpPr>
              <a:xfrm>
                <a:off x="3380385" y="4392658"/>
                <a:ext cx="864266" cy="605193"/>
                <a:chOff x="3482406" y="3969928"/>
                <a:chExt cx="864266" cy="605193"/>
              </a:xfrm>
            </p:grpSpPr>
            <p:sp>
              <p:nvSpPr>
                <p:cNvPr id="5195" name="Google Shape;5195;p202"/>
                <p:cNvSpPr/>
                <p:nvPr/>
              </p:nvSpPr>
              <p:spPr>
                <a:xfrm>
                  <a:off x="3482406" y="3969928"/>
                  <a:ext cx="8642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Mobile_info</a:t>
                  </a:r>
                  <a:endParaRPr sz="900">
                    <a:solidFill>
                      <a:schemeClr val="dk1"/>
                    </a:solidFill>
                    <a:latin typeface="Arial"/>
                    <a:ea typeface="Arial"/>
                    <a:cs typeface="Arial"/>
                    <a:sym typeface="Arial"/>
                  </a:endParaRPr>
                </a:p>
              </p:txBody>
            </p:sp>
            <p:pic>
              <p:nvPicPr>
                <p:cNvPr id="5196" name="Google Shape;5196;p202"/>
                <p:cNvPicPr preferRelativeResize="0"/>
                <p:nvPr/>
              </p:nvPicPr>
              <p:blipFill rotWithShape="1">
                <a:blip r:embed="rId3">
                  <a:alphaModFix/>
                </a:blip>
                <a:srcRect b="0" l="0" r="0" t="0"/>
                <a:stretch/>
              </p:blipFill>
              <p:spPr>
                <a:xfrm>
                  <a:off x="3751652" y="4344434"/>
                  <a:ext cx="312437" cy="230687"/>
                </a:xfrm>
                <a:prstGeom prst="rect">
                  <a:avLst/>
                </a:prstGeom>
                <a:noFill/>
                <a:ln>
                  <a:noFill/>
                </a:ln>
              </p:spPr>
            </p:pic>
          </p:grpSp>
        </p:grpSp>
      </p:grpSp>
      <p:grpSp>
        <p:nvGrpSpPr>
          <p:cNvPr id="5197" name="Google Shape;5197;p202"/>
          <p:cNvGrpSpPr/>
          <p:nvPr/>
        </p:nvGrpSpPr>
        <p:grpSpPr>
          <a:xfrm>
            <a:off x="5760947" y="3248568"/>
            <a:ext cx="2481974" cy="2827027"/>
            <a:chOff x="5861927" y="3195694"/>
            <a:chExt cx="2481974" cy="2827027"/>
          </a:xfrm>
        </p:grpSpPr>
        <p:pic>
          <p:nvPicPr>
            <p:cNvPr id="5198" name="Google Shape;5198;p202"/>
            <p:cNvPicPr preferRelativeResize="0"/>
            <p:nvPr/>
          </p:nvPicPr>
          <p:blipFill rotWithShape="1">
            <a:blip r:embed="rId8">
              <a:alphaModFix/>
            </a:blip>
            <a:srcRect b="0" l="0" r="0" t="0"/>
            <a:stretch/>
          </p:blipFill>
          <p:spPr>
            <a:xfrm>
              <a:off x="5861927" y="3195694"/>
              <a:ext cx="2176795" cy="2176795"/>
            </a:xfrm>
            <a:prstGeom prst="rect">
              <a:avLst/>
            </a:prstGeom>
            <a:noFill/>
            <a:ln>
              <a:noFill/>
            </a:ln>
          </p:spPr>
        </p:pic>
        <p:pic>
          <p:nvPicPr>
            <p:cNvPr descr="Apache, kafka, logo Free Icon of Vector Logo" id="5199" name="Google Shape;5199;p202"/>
            <p:cNvPicPr preferRelativeResize="0"/>
            <p:nvPr/>
          </p:nvPicPr>
          <p:blipFill rotWithShape="1">
            <a:blip r:embed="rId9">
              <a:alphaModFix/>
            </a:blip>
            <a:srcRect b="31641" l="36245" r="0" t="30021"/>
            <a:stretch/>
          </p:blipFill>
          <p:spPr>
            <a:xfrm>
              <a:off x="6367709" y="5428536"/>
              <a:ext cx="1976192" cy="594185"/>
            </a:xfrm>
            <a:prstGeom prst="rect">
              <a:avLst/>
            </a:prstGeom>
            <a:noFill/>
            <a:ln>
              <a:noFill/>
            </a:ln>
          </p:spPr>
        </p:pic>
      </p:gr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4" name="Shape 5204"/>
        <p:cNvGrpSpPr/>
        <p:nvPr/>
      </p:nvGrpSpPr>
      <p:grpSpPr>
        <a:xfrm>
          <a:off x="0" y="0"/>
          <a:ext cx="0" cy="0"/>
          <a:chOff x="0" y="0"/>
          <a:chExt cx="0" cy="0"/>
        </a:xfrm>
      </p:grpSpPr>
      <p:sp>
        <p:nvSpPr>
          <p:cNvPr id="5205" name="Google Shape;5205;p20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206" name="Google Shape;5206;p20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Người tiêu dùng</a:t>
            </a:r>
            <a:endParaRPr/>
          </a:p>
        </p:txBody>
      </p:sp>
      <p:sp>
        <p:nvSpPr>
          <p:cNvPr id="5207" name="Google Shape;5207;p20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208" name="Google Shape;5208;p203"/>
          <p:cNvSpPr txBox="1"/>
          <p:nvPr>
            <p:ph idx="4" type="body"/>
          </p:nvPr>
        </p:nvSpPr>
        <p:spPr>
          <a:xfrm>
            <a:off x="535872" y="2226568"/>
            <a:ext cx="8796528" cy="91440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Người tiêu dùng là khách hàng Kafka tìm nạp tin nhắn từ một chủ đề</a:t>
            </a:r>
            <a:endParaRPr/>
          </a:p>
          <a:p>
            <a:pPr indent="-182563" lvl="1" marL="360363" rtl="0" algn="l">
              <a:lnSpc>
                <a:spcPct val="138461"/>
              </a:lnSpc>
              <a:spcBef>
                <a:spcPts val="500"/>
              </a:spcBef>
              <a:spcAft>
                <a:spcPts val="0"/>
              </a:spcAft>
              <a:buClr>
                <a:srgbClr val="262626"/>
              </a:buClr>
              <a:buSzPts val="1040"/>
              <a:buChar char="•"/>
            </a:pPr>
            <a:r>
              <a:rPr lang="en-US"/>
              <a:t>Họ kéo broker cho tin nhắn</a:t>
            </a:r>
            <a:endParaRPr/>
          </a:p>
          <a:p>
            <a:pPr indent="-177800" lvl="0" marL="177800" rtl="0" algn="l">
              <a:lnSpc>
                <a:spcPct val="128571"/>
              </a:lnSpc>
              <a:spcBef>
                <a:spcPts val="1000"/>
              </a:spcBef>
              <a:spcAft>
                <a:spcPts val="0"/>
              </a:spcAft>
              <a:buClr>
                <a:srgbClr val="262626"/>
              </a:buClr>
              <a:buSzPts val="1400"/>
              <a:buFont typeface="Arial"/>
              <a:buChar char="•"/>
            </a:pPr>
            <a:r>
              <a:rPr lang="en-US"/>
              <a:t>Người tiêu dùng trực tiếp truyền thông điệp từ Kafka, nơi đặt Phân vùng.</a:t>
            </a:r>
            <a:endParaRPr/>
          </a:p>
        </p:txBody>
      </p:sp>
      <p:grpSp>
        <p:nvGrpSpPr>
          <p:cNvPr id="5209" name="Google Shape;5209;p203"/>
          <p:cNvGrpSpPr/>
          <p:nvPr/>
        </p:nvGrpSpPr>
        <p:grpSpPr>
          <a:xfrm>
            <a:off x="3915454" y="3429000"/>
            <a:ext cx="4328534" cy="2895025"/>
            <a:chOff x="4082508" y="3350708"/>
            <a:chExt cx="4328534" cy="2895025"/>
          </a:xfrm>
        </p:grpSpPr>
        <p:grpSp>
          <p:nvGrpSpPr>
            <p:cNvPr id="5210" name="Google Shape;5210;p203"/>
            <p:cNvGrpSpPr/>
            <p:nvPr/>
          </p:nvGrpSpPr>
          <p:grpSpPr>
            <a:xfrm>
              <a:off x="4082508" y="4433029"/>
              <a:ext cx="4328534" cy="754698"/>
              <a:chOff x="4952947" y="3952472"/>
              <a:chExt cx="4328534" cy="754698"/>
            </a:xfrm>
          </p:grpSpPr>
          <p:cxnSp>
            <p:nvCxnSpPr>
              <p:cNvPr id="5211" name="Google Shape;5211;p203"/>
              <p:cNvCxnSpPr>
                <a:endCxn id="5212" idx="1"/>
              </p:cNvCxnSpPr>
              <p:nvPr/>
            </p:nvCxnSpPr>
            <p:spPr>
              <a:xfrm>
                <a:off x="4952947" y="4171886"/>
                <a:ext cx="3379200" cy="0"/>
              </a:xfrm>
              <a:prstGeom prst="straightConnector1">
                <a:avLst/>
              </a:prstGeom>
              <a:noFill/>
              <a:ln cap="flat" cmpd="sng" w="38100">
                <a:solidFill>
                  <a:srgbClr val="66A1FE"/>
                </a:solidFill>
                <a:prstDash val="solid"/>
                <a:miter lim="800000"/>
                <a:headEnd len="sm" w="sm" type="none"/>
                <a:tailEnd len="med" w="med" type="triangle"/>
              </a:ln>
            </p:spPr>
          </p:cxnSp>
          <p:grpSp>
            <p:nvGrpSpPr>
              <p:cNvPr id="5213" name="Google Shape;5213;p203"/>
              <p:cNvGrpSpPr/>
              <p:nvPr/>
            </p:nvGrpSpPr>
            <p:grpSpPr>
              <a:xfrm>
                <a:off x="5402957" y="3952472"/>
                <a:ext cx="3878524" cy="754698"/>
                <a:chOff x="5402957" y="3952472"/>
                <a:chExt cx="3878524" cy="754698"/>
              </a:xfrm>
            </p:grpSpPr>
            <p:grpSp>
              <p:nvGrpSpPr>
                <p:cNvPr id="5214" name="Google Shape;5214;p203"/>
                <p:cNvGrpSpPr/>
                <p:nvPr/>
              </p:nvGrpSpPr>
              <p:grpSpPr>
                <a:xfrm>
                  <a:off x="6609799" y="3952472"/>
                  <a:ext cx="1310387" cy="749702"/>
                  <a:chOff x="6232833" y="4035282"/>
                  <a:chExt cx="1310387" cy="749702"/>
                </a:xfrm>
              </p:grpSpPr>
              <p:sp>
                <p:nvSpPr>
                  <p:cNvPr id="5215" name="Google Shape;5215;p203"/>
                  <p:cNvSpPr/>
                  <p:nvPr/>
                </p:nvSpPr>
                <p:spPr>
                  <a:xfrm>
                    <a:off x="6232833" y="4507985"/>
                    <a:ext cx="13103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Khách hàng #2</a:t>
                    </a:r>
                    <a:endParaRPr sz="1200">
                      <a:solidFill>
                        <a:schemeClr val="dk1"/>
                      </a:solidFill>
                      <a:latin typeface="Arial"/>
                      <a:ea typeface="Arial"/>
                      <a:cs typeface="Arial"/>
                      <a:sym typeface="Arial"/>
                    </a:endParaRPr>
                  </a:p>
                </p:txBody>
              </p:sp>
              <p:pic>
                <p:nvPicPr>
                  <p:cNvPr id="5216" name="Google Shape;5216;p203"/>
                  <p:cNvPicPr preferRelativeResize="0"/>
                  <p:nvPr/>
                </p:nvPicPr>
                <p:blipFill rotWithShape="1">
                  <a:blip r:embed="rId3">
                    <a:alphaModFix/>
                  </a:blip>
                  <a:srcRect b="0" l="0" r="0" t="0"/>
                  <a:stretch/>
                </p:blipFill>
                <p:spPr>
                  <a:xfrm>
                    <a:off x="6593425" y="4035282"/>
                    <a:ext cx="395871" cy="523486"/>
                  </a:xfrm>
                  <a:prstGeom prst="rect">
                    <a:avLst/>
                  </a:prstGeom>
                  <a:noFill/>
                  <a:ln>
                    <a:noFill/>
                  </a:ln>
                </p:spPr>
              </p:pic>
            </p:grpSp>
            <p:grpSp>
              <p:nvGrpSpPr>
                <p:cNvPr id="5217" name="Google Shape;5217;p203"/>
                <p:cNvGrpSpPr/>
                <p:nvPr/>
              </p:nvGrpSpPr>
              <p:grpSpPr>
                <a:xfrm>
                  <a:off x="7972497" y="3960861"/>
                  <a:ext cx="1308984" cy="746309"/>
                  <a:chOff x="8259556" y="4199347"/>
                  <a:chExt cx="1308984" cy="746309"/>
                </a:xfrm>
              </p:grpSpPr>
              <p:sp>
                <p:nvSpPr>
                  <p:cNvPr id="5218" name="Google Shape;5218;p203"/>
                  <p:cNvSpPr/>
                  <p:nvPr/>
                </p:nvSpPr>
                <p:spPr>
                  <a:xfrm>
                    <a:off x="8259556" y="4668657"/>
                    <a:ext cx="130898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Trang tổng quan</a:t>
                    </a:r>
                    <a:endParaRPr sz="1200">
                      <a:solidFill>
                        <a:schemeClr val="dk1"/>
                      </a:solidFill>
                      <a:latin typeface="Arial"/>
                      <a:ea typeface="Arial"/>
                      <a:cs typeface="Arial"/>
                      <a:sym typeface="Arial"/>
                    </a:endParaRPr>
                  </a:p>
                </p:txBody>
              </p:sp>
              <p:pic>
                <p:nvPicPr>
                  <p:cNvPr id="5212" name="Google Shape;5212;p203"/>
                  <p:cNvPicPr preferRelativeResize="0"/>
                  <p:nvPr/>
                </p:nvPicPr>
                <p:blipFill rotWithShape="1">
                  <a:blip r:embed="rId4">
                    <a:alphaModFix/>
                  </a:blip>
                  <a:srcRect b="0" l="0" r="0" t="0"/>
                  <a:stretch/>
                </p:blipFill>
                <p:spPr>
                  <a:xfrm>
                    <a:off x="8619206" y="4199347"/>
                    <a:ext cx="589684" cy="422050"/>
                  </a:xfrm>
                  <a:prstGeom prst="rect">
                    <a:avLst/>
                  </a:prstGeom>
                  <a:noFill/>
                  <a:ln>
                    <a:noFill/>
                  </a:ln>
                </p:spPr>
              </p:pic>
            </p:grpSp>
            <p:grpSp>
              <p:nvGrpSpPr>
                <p:cNvPr id="5219" name="Google Shape;5219;p203"/>
                <p:cNvGrpSpPr/>
                <p:nvPr/>
              </p:nvGrpSpPr>
              <p:grpSpPr>
                <a:xfrm>
                  <a:off x="5402957" y="3961976"/>
                  <a:ext cx="839500" cy="617571"/>
                  <a:chOff x="5243189" y="4167892"/>
                  <a:chExt cx="839500" cy="617571"/>
                </a:xfrm>
              </p:grpSpPr>
              <p:pic>
                <p:nvPicPr>
                  <p:cNvPr id="5220" name="Google Shape;5220;p203"/>
                  <p:cNvPicPr preferRelativeResize="0"/>
                  <p:nvPr/>
                </p:nvPicPr>
                <p:blipFill rotWithShape="1">
                  <a:blip r:embed="rId5">
                    <a:alphaModFix/>
                  </a:blip>
                  <a:srcRect b="0" l="0" r="0" t="0"/>
                  <a:stretch/>
                </p:blipFill>
                <p:spPr>
                  <a:xfrm>
                    <a:off x="5508961" y="4572992"/>
                    <a:ext cx="310270" cy="212471"/>
                  </a:xfrm>
                  <a:prstGeom prst="rect">
                    <a:avLst/>
                  </a:prstGeom>
                  <a:noFill/>
                  <a:ln>
                    <a:noFill/>
                  </a:ln>
                </p:spPr>
              </p:pic>
              <p:sp>
                <p:nvSpPr>
                  <p:cNvPr id="5221" name="Google Shape;5221;p203"/>
                  <p:cNvSpPr/>
                  <p:nvPr/>
                </p:nvSpPr>
                <p:spPr>
                  <a:xfrm>
                    <a:off x="5243189" y="4167892"/>
                    <a:ext cx="83950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Stock_info</a:t>
                    </a:r>
                    <a:endParaRPr sz="900">
                      <a:solidFill>
                        <a:schemeClr val="dk1"/>
                      </a:solidFill>
                      <a:latin typeface="Arial"/>
                      <a:ea typeface="Arial"/>
                      <a:cs typeface="Arial"/>
                      <a:sym typeface="Arial"/>
                    </a:endParaRPr>
                  </a:p>
                </p:txBody>
              </p:sp>
            </p:grpSp>
          </p:grpSp>
        </p:grpSp>
        <p:grpSp>
          <p:nvGrpSpPr>
            <p:cNvPr id="5222" name="Google Shape;5222;p203"/>
            <p:cNvGrpSpPr/>
            <p:nvPr/>
          </p:nvGrpSpPr>
          <p:grpSpPr>
            <a:xfrm>
              <a:off x="4082707" y="5430622"/>
              <a:ext cx="4153729" cy="815111"/>
              <a:chOff x="4953146" y="4950065"/>
              <a:chExt cx="4153729" cy="815111"/>
            </a:xfrm>
          </p:grpSpPr>
          <p:cxnSp>
            <p:nvCxnSpPr>
              <p:cNvPr id="5223" name="Google Shape;5223;p203"/>
              <p:cNvCxnSpPr>
                <a:endCxn id="5224" idx="1"/>
              </p:cNvCxnSpPr>
              <p:nvPr/>
            </p:nvCxnSpPr>
            <p:spPr>
              <a:xfrm flipH="1" rot="10800000">
                <a:off x="4953146" y="5242455"/>
                <a:ext cx="3424500" cy="21000"/>
              </a:xfrm>
              <a:prstGeom prst="straightConnector1">
                <a:avLst/>
              </a:prstGeom>
              <a:noFill/>
              <a:ln cap="flat" cmpd="sng" w="38100">
                <a:solidFill>
                  <a:srgbClr val="66A1FE"/>
                </a:solidFill>
                <a:prstDash val="solid"/>
                <a:miter lim="800000"/>
                <a:headEnd len="sm" w="sm" type="none"/>
                <a:tailEnd len="med" w="med" type="triangle"/>
              </a:ln>
            </p:spPr>
          </p:cxnSp>
          <p:grpSp>
            <p:nvGrpSpPr>
              <p:cNvPr id="5225" name="Google Shape;5225;p203"/>
              <p:cNvGrpSpPr/>
              <p:nvPr/>
            </p:nvGrpSpPr>
            <p:grpSpPr>
              <a:xfrm>
                <a:off x="5402957" y="4950065"/>
                <a:ext cx="3703918" cy="815111"/>
                <a:chOff x="5402957" y="4950065"/>
                <a:chExt cx="3703918" cy="815111"/>
              </a:xfrm>
            </p:grpSpPr>
            <p:grpSp>
              <p:nvGrpSpPr>
                <p:cNvPr id="5226" name="Google Shape;5226;p203"/>
                <p:cNvGrpSpPr/>
                <p:nvPr/>
              </p:nvGrpSpPr>
              <p:grpSpPr>
                <a:xfrm>
                  <a:off x="6610747" y="4950065"/>
                  <a:ext cx="1258076" cy="815111"/>
                  <a:chOff x="6207054" y="4944652"/>
                  <a:chExt cx="1258076" cy="815111"/>
                </a:xfrm>
              </p:grpSpPr>
              <p:sp>
                <p:nvSpPr>
                  <p:cNvPr id="5227" name="Google Shape;5227;p203"/>
                  <p:cNvSpPr/>
                  <p:nvPr/>
                </p:nvSpPr>
                <p:spPr>
                  <a:xfrm>
                    <a:off x="6207054" y="5482764"/>
                    <a:ext cx="125807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Khách hàng #3</a:t>
                    </a:r>
                    <a:endParaRPr sz="1200">
                      <a:solidFill>
                        <a:schemeClr val="dk1"/>
                      </a:solidFill>
                      <a:latin typeface="Arial"/>
                      <a:ea typeface="Arial"/>
                      <a:cs typeface="Arial"/>
                      <a:sym typeface="Arial"/>
                    </a:endParaRPr>
                  </a:p>
                </p:txBody>
              </p:sp>
              <p:pic>
                <p:nvPicPr>
                  <p:cNvPr id="5228" name="Google Shape;5228;p203"/>
                  <p:cNvPicPr preferRelativeResize="0"/>
                  <p:nvPr/>
                </p:nvPicPr>
                <p:blipFill rotWithShape="1">
                  <a:blip r:embed="rId6">
                    <a:alphaModFix/>
                  </a:blip>
                  <a:srcRect b="0" l="0" r="0" t="0"/>
                  <a:stretch/>
                </p:blipFill>
                <p:spPr>
                  <a:xfrm>
                    <a:off x="6571168" y="4944652"/>
                    <a:ext cx="440385" cy="582348"/>
                  </a:xfrm>
                  <a:prstGeom prst="rect">
                    <a:avLst/>
                  </a:prstGeom>
                  <a:noFill/>
                  <a:ln>
                    <a:noFill/>
                  </a:ln>
                </p:spPr>
              </p:pic>
            </p:grpSp>
            <p:grpSp>
              <p:nvGrpSpPr>
                <p:cNvPr id="5229" name="Google Shape;5229;p203"/>
                <p:cNvGrpSpPr/>
                <p:nvPr/>
              </p:nvGrpSpPr>
              <p:grpSpPr>
                <a:xfrm>
                  <a:off x="8147104" y="5017725"/>
                  <a:ext cx="959771" cy="740353"/>
                  <a:chOff x="8353543" y="5128220"/>
                  <a:chExt cx="959771" cy="740353"/>
                </a:xfrm>
              </p:grpSpPr>
              <p:sp>
                <p:nvSpPr>
                  <p:cNvPr id="5230" name="Google Shape;5230;p203"/>
                  <p:cNvSpPr/>
                  <p:nvPr/>
                </p:nvSpPr>
                <p:spPr>
                  <a:xfrm>
                    <a:off x="8353543" y="5591574"/>
                    <a:ext cx="95977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Quy trình</a:t>
                    </a:r>
                    <a:endParaRPr sz="1200">
                      <a:solidFill>
                        <a:schemeClr val="dk1"/>
                      </a:solidFill>
                      <a:latin typeface="Arial"/>
                      <a:ea typeface="Arial"/>
                      <a:cs typeface="Arial"/>
                      <a:sym typeface="Arial"/>
                    </a:endParaRPr>
                  </a:p>
                </p:txBody>
              </p:sp>
              <p:pic>
                <p:nvPicPr>
                  <p:cNvPr id="5224" name="Google Shape;5224;p203"/>
                  <p:cNvPicPr preferRelativeResize="0"/>
                  <p:nvPr/>
                </p:nvPicPr>
                <p:blipFill rotWithShape="1">
                  <a:blip r:embed="rId7">
                    <a:alphaModFix/>
                  </a:blip>
                  <a:srcRect b="0" l="0" r="0" t="0"/>
                  <a:stretch/>
                </p:blipFill>
                <p:spPr>
                  <a:xfrm>
                    <a:off x="8584085" y="5128220"/>
                    <a:ext cx="498686" cy="449460"/>
                  </a:xfrm>
                  <a:prstGeom prst="rect">
                    <a:avLst/>
                  </a:prstGeom>
                  <a:noFill/>
                  <a:ln>
                    <a:noFill/>
                  </a:ln>
                </p:spPr>
              </p:pic>
            </p:grpSp>
            <p:grpSp>
              <p:nvGrpSpPr>
                <p:cNvPr id="5231" name="Google Shape;5231;p203"/>
                <p:cNvGrpSpPr/>
                <p:nvPr/>
              </p:nvGrpSpPr>
              <p:grpSpPr>
                <a:xfrm>
                  <a:off x="5402957" y="4993016"/>
                  <a:ext cx="839500" cy="617571"/>
                  <a:chOff x="5243189" y="5042325"/>
                  <a:chExt cx="839500" cy="617571"/>
                </a:xfrm>
              </p:grpSpPr>
              <p:pic>
                <p:nvPicPr>
                  <p:cNvPr id="5232" name="Google Shape;5232;p203"/>
                  <p:cNvPicPr preferRelativeResize="0"/>
                  <p:nvPr/>
                </p:nvPicPr>
                <p:blipFill rotWithShape="1">
                  <a:blip r:embed="rId5">
                    <a:alphaModFix/>
                  </a:blip>
                  <a:srcRect b="0" l="0" r="0" t="0"/>
                  <a:stretch/>
                </p:blipFill>
                <p:spPr>
                  <a:xfrm>
                    <a:off x="5508961" y="5447425"/>
                    <a:ext cx="310270" cy="212471"/>
                  </a:xfrm>
                  <a:prstGeom prst="rect">
                    <a:avLst/>
                  </a:prstGeom>
                  <a:noFill/>
                  <a:ln>
                    <a:noFill/>
                  </a:ln>
                </p:spPr>
              </p:pic>
              <p:sp>
                <p:nvSpPr>
                  <p:cNvPr id="5233" name="Google Shape;5233;p203"/>
                  <p:cNvSpPr/>
                  <p:nvPr/>
                </p:nvSpPr>
                <p:spPr>
                  <a:xfrm>
                    <a:off x="5243189" y="5042325"/>
                    <a:ext cx="83950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Stock_info</a:t>
                    </a:r>
                    <a:endParaRPr sz="900">
                      <a:solidFill>
                        <a:schemeClr val="dk1"/>
                      </a:solidFill>
                      <a:latin typeface="Arial"/>
                      <a:ea typeface="Arial"/>
                      <a:cs typeface="Arial"/>
                      <a:sym typeface="Arial"/>
                    </a:endParaRPr>
                  </a:p>
                </p:txBody>
              </p:sp>
            </p:grpSp>
          </p:grpSp>
        </p:grpSp>
        <p:grpSp>
          <p:nvGrpSpPr>
            <p:cNvPr id="5234" name="Google Shape;5234;p203"/>
            <p:cNvGrpSpPr/>
            <p:nvPr/>
          </p:nvGrpSpPr>
          <p:grpSpPr>
            <a:xfrm>
              <a:off x="4135254" y="3350708"/>
              <a:ext cx="4095743" cy="846926"/>
              <a:chOff x="5005693" y="2870151"/>
              <a:chExt cx="4095743" cy="846926"/>
            </a:xfrm>
          </p:grpSpPr>
          <p:cxnSp>
            <p:nvCxnSpPr>
              <p:cNvPr id="5235" name="Google Shape;5235;p203"/>
              <p:cNvCxnSpPr>
                <a:endCxn id="5236" idx="1"/>
              </p:cNvCxnSpPr>
              <p:nvPr/>
            </p:nvCxnSpPr>
            <p:spPr>
              <a:xfrm>
                <a:off x="5005693" y="3136406"/>
                <a:ext cx="3435000" cy="0"/>
              </a:xfrm>
              <a:prstGeom prst="straightConnector1">
                <a:avLst/>
              </a:prstGeom>
              <a:noFill/>
              <a:ln cap="flat" cmpd="sng" w="38100">
                <a:solidFill>
                  <a:srgbClr val="66A1FE"/>
                </a:solidFill>
                <a:prstDash val="solid"/>
                <a:miter lim="800000"/>
                <a:headEnd len="sm" w="sm" type="none"/>
                <a:tailEnd len="med" w="med" type="triangle"/>
              </a:ln>
            </p:spPr>
          </p:cxnSp>
          <p:grpSp>
            <p:nvGrpSpPr>
              <p:cNvPr id="5237" name="Google Shape;5237;p203"/>
              <p:cNvGrpSpPr/>
              <p:nvPr/>
            </p:nvGrpSpPr>
            <p:grpSpPr>
              <a:xfrm>
                <a:off x="5402957" y="2870151"/>
                <a:ext cx="3698479" cy="846926"/>
                <a:chOff x="5402957" y="2870151"/>
                <a:chExt cx="3698479" cy="846926"/>
              </a:xfrm>
            </p:grpSpPr>
            <p:grpSp>
              <p:nvGrpSpPr>
                <p:cNvPr id="5238" name="Google Shape;5238;p203"/>
                <p:cNvGrpSpPr/>
                <p:nvPr/>
              </p:nvGrpSpPr>
              <p:grpSpPr>
                <a:xfrm>
                  <a:off x="6609799" y="2897322"/>
                  <a:ext cx="1197288" cy="819755"/>
                  <a:chOff x="6201931" y="3112877"/>
                  <a:chExt cx="1197288" cy="819755"/>
                </a:xfrm>
              </p:grpSpPr>
              <p:sp>
                <p:nvSpPr>
                  <p:cNvPr id="5239" name="Google Shape;5239;p203"/>
                  <p:cNvSpPr/>
                  <p:nvPr/>
                </p:nvSpPr>
                <p:spPr>
                  <a:xfrm>
                    <a:off x="6201931" y="3655633"/>
                    <a:ext cx="119728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Khách hàng #1</a:t>
                    </a:r>
                    <a:endParaRPr sz="1200">
                      <a:solidFill>
                        <a:schemeClr val="dk1"/>
                      </a:solidFill>
                      <a:latin typeface="Arial"/>
                      <a:ea typeface="Arial"/>
                      <a:cs typeface="Arial"/>
                      <a:sym typeface="Arial"/>
                    </a:endParaRPr>
                  </a:p>
                </p:txBody>
              </p:sp>
              <p:pic>
                <p:nvPicPr>
                  <p:cNvPr id="5240" name="Google Shape;5240;p203"/>
                  <p:cNvPicPr preferRelativeResize="0"/>
                  <p:nvPr/>
                </p:nvPicPr>
                <p:blipFill rotWithShape="1">
                  <a:blip r:embed="rId8">
                    <a:alphaModFix/>
                  </a:blip>
                  <a:srcRect b="0" l="0" r="0" t="0"/>
                  <a:stretch/>
                </p:blipFill>
                <p:spPr>
                  <a:xfrm>
                    <a:off x="6550110" y="3112877"/>
                    <a:ext cx="482502" cy="601842"/>
                  </a:xfrm>
                  <a:prstGeom prst="rect">
                    <a:avLst/>
                  </a:prstGeom>
                  <a:noFill/>
                  <a:ln>
                    <a:noFill/>
                  </a:ln>
                </p:spPr>
              </p:pic>
            </p:grpSp>
            <p:grpSp>
              <p:nvGrpSpPr>
                <p:cNvPr id="5241" name="Google Shape;5241;p203"/>
                <p:cNvGrpSpPr/>
                <p:nvPr/>
              </p:nvGrpSpPr>
              <p:grpSpPr>
                <a:xfrm>
                  <a:off x="8152543" y="2870151"/>
                  <a:ext cx="948893" cy="836945"/>
                  <a:chOff x="8336825" y="2872033"/>
                  <a:chExt cx="948893" cy="836945"/>
                </a:xfrm>
              </p:grpSpPr>
              <p:sp>
                <p:nvSpPr>
                  <p:cNvPr id="5242" name="Google Shape;5242;p203"/>
                  <p:cNvSpPr/>
                  <p:nvPr/>
                </p:nvSpPr>
                <p:spPr>
                  <a:xfrm>
                    <a:off x="8336825" y="3431979"/>
                    <a:ext cx="94889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Báo cáo</a:t>
                    </a:r>
                    <a:endParaRPr sz="1200">
                      <a:solidFill>
                        <a:schemeClr val="dk1"/>
                      </a:solidFill>
                      <a:latin typeface="Arial"/>
                      <a:ea typeface="Arial"/>
                      <a:cs typeface="Arial"/>
                      <a:sym typeface="Arial"/>
                    </a:endParaRPr>
                  </a:p>
                </p:txBody>
              </p:sp>
              <p:pic>
                <p:nvPicPr>
                  <p:cNvPr id="5236" name="Google Shape;5236;p203"/>
                  <p:cNvPicPr preferRelativeResize="0"/>
                  <p:nvPr/>
                </p:nvPicPr>
                <p:blipFill rotWithShape="1">
                  <a:blip r:embed="rId9">
                    <a:alphaModFix/>
                  </a:blip>
                  <a:srcRect b="0" l="0" r="0" t="0"/>
                  <a:stretch/>
                </p:blipFill>
                <p:spPr>
                  <a:xfrm>
                    <a:off x="8624975" y="2872033"/>
                    <a:ext cx="372593" cy="532509"/>
                  </a:xfrm>
                  <a:prstGeom prst="rect">
                    <a:avLst/>
                  </a:prstGeom>
                  <a:noFill/>
                  <a:ln>
                    <a:noFill/>
                  </a:ln>
                </p:spPr>
              </p:pic>
            </p:grpSp>
            <p:grpSp>
              <p:nvGrpSpPr>
                <p:cNvPr id="5243" name="Google Shape;5243;p203"/>
                <p:cNvGrpSpPr/>
                <p:nvPr/>
              </p:nvGrpSpPr>
              <p:grpSpPr>
                <a:xfrm>
                  <a:off x="5402957" y="2925901"/>
                  <a:ext cx="839500" cy="628661"/>
                  <a:chOff x="5243189" y="3093016"/>
                  <a:chExt cx="839500" cy="628661"/>
                </a:xfrm>
              </p:grpSpPr>
              <p:sp>
                <p:nvSpPr>
                  <p:cNvPr id="5244" name="Google Shape;5244;p203"/>
                  <p:cNvSpPr/>
                  <p:nvPr/>
                </p:nvSpPr>
                <p:spPr>
                  <a:xfrm>
                    <a:off x="5243189" y="3093016"/>
                    <a:ext cx="83950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Car_running</a:t>
                    </a:r>
                    <a:endParaRPr sz="900">
                      <a:solidFill>
                        <a:schemeClr val="dk1"/>
                      </a:solidFill>
                      <a:latin typeface="Arial"/>
                      <a:ea typeface="Arial"/>
                      <a:cs typeface="Arial"/>
                      <a:sym typeface="Arial"/>
                    </a:endParaRPr>
                  </a:p>
                </p:txBody>
              </p:sp>
              <p:pic>
                <p:nvPicPr>
                  <p:cNvPr id="5245" name="Google Shape;5245;p203"/>
                  <p:cNvPicPr preferRelativeResize="0"/>
                  <p:nvPr/>
                </p:nvPicPr>
                <p:blipFill rotWithShape="1">
                  <a:blip r:embed="rId5">
                    <a:alphaModFix/>
                  </a:blip>
                  <a:srcRect b="0" l="0" r="0" t="0"/>
                  <a:stretch/>
                </p:blipFill>
                <p:spPr>
                  <a:xfrm>
                    <a:off x="5502157" y="3509206"/>
                    <a:ext cx="310270" cy="212471"/>
                  </a:xfrm>
                  <a:prstGeom prst="rect">
                    <a:avLst/>
                  </a:prstGeom>
                  <a:noFill/>
                  <a:ln>
                    <a:noFill/>
                  </a:ln>
                </p:spPr>
              </p:pic>
            </p:grpSp>
          </p:grpSp>
        </p:grpSp>
      </p:grpSp>
      <p:grpSp>
        <p:nvGrpSpPr>
          <p:cNvPr id="5246" name="Google Shape;5246;p203"/>
          <p:cNvGrpSpPr/>
          <p:nvPr/>
        </p:nvGrpSpPr>
        <p:grpSpPr>
          <a:xfrm>
            <a:off x="1383384" y="3317221"/>
            <a:ext cx="2481974" cy="2827027"/>
            <a:chOff x="5861927" y="3195694"/>
            <a:chExt cx="2481974" cy="2827027"/>
          </a:xfrm>
        </p:grpSpPr>
        <p:pic>
          <p:nvPicPr>
            <p:cNvPr id="5247" name="Google Shape;5247;p203"/>
            <p:cNvPicPr preferRelativeResize="0"/>
            <p:nvPr/>
          </p:nvPicPr>
          <p:blipFill rotWithShape="1">
            <a:blip r:embed="rId10">
              <a:alphaModFix/>
            </a:blip>
            <a:srcRect b="0" l="0" r="0" t="0"/>
            <a:stretch/>
          </p:blipFill>
          <p:spPr>
            <a:xfrm>
              <a:off x="5861927" y="3195694"/>
              <a:ext cx="2176795" cy="2176795"/>
            </a:xfrm>
            <a:prstGeom prst="rect">
              <a:avLst/>
            </a:prstGeom>
            <a:noFill/>
            <a:ln>
              <a:noFill/>
            </a:ln>
          </p:spPr>
        </p:pic>
        <p:pic>
          <p:nvPicPr>
            <p:cNvPr descr="Apache, kafka, logo Free Icon of Vector Logo" id="5248" name="Google Shape;5248;p203"/>
            <p:cNvPicPr preferRelativeResize="0"/>
            <p:nvPr/>
          </p:nvPicPr>
          <p:blipFill rotWithShape="1">
            <a:blip r:embed="rId11">
              <a:alphaModFix/>
            </a:blip>
            <a:srcRect b="31641" l="36245" r="0" t="30021"/>
            <a:stretch/>
          </p:blipFill>
          <p:spPr>
            <a:xfrm>
              <a:off x="6367709" y="5428536"/>
              <a:ext cx="1976192" cy="594185"/>
            </a:xfrm>
            <a:prstGeom prst="rect">
              <a:avLst/>
            </a:prstGeom>
            <a:noFill/>
            <a:ln>
              <a:noFill/>
            </a:ln>
          </p:spPr>
        </p:pic>
      </p:gr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3" name="Shape 5253"/>
        <p:cNvGrpSpPr/>
        <p:nvPr/>
      </p:nvGrpSpPr>
      <p:grpSpPr>
        <a:xfrm>
          <a:off x="0" y="0"/>
          <a:ext cx="0" cy="0"/>
          <a:chOff x="0" y="0"/>
          <a:chExt cx="0" cy="0"/>
        </a:xfrm>
      </p:grpSpPr>
      <p:sp>
        <p:nvSpPr>
          <p:cNvPr id="5254" name="Google Shape;5254;p20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255" name="Google Shape;5255;p20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Nhóm người tiêu dùng</a:t>
            </a:r>
            <a:endParaRPr/>
          </a:p>
        </p:txBody>
      </p:sp>
      <p:sp>
        <p:nvSpPr>
          <p:cNvPr id="5256" name="Google Shape;5256;p20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257" name="Google Shape;5257;p204"/>
          <p:cNvSpPr txBox="1"/>
          <p:nvPr>
            <p:ph idx="4" type="body"/>
          </p:nvPr>
        </p:nvSpPr>
        <p:spPr>
          <a:xfrm>
            <a:off x="535872" y="2226568"/>
            <a:ext cx="6532153"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Người tiêu dùng tự coi mình là một phần của Nhóm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Người tiêu dùng được liên kết với một phân vùng cụ thể trong khi Nhóm người tiêu dùng được liên kết với toàn bộ chủ đề.</a:t>
            </a:r>
            <a:endParaRPr/>
          </a:p>
          <a:p>
            <a:pPr indent="-182563" lvl="1" marL="360363" rtl="0" algn="l">
              <a:lnSpc>
                <a:spcPct val="138461"/>
              </a:lnSpc>
              <a:spcBef>
                <a:spcPts val="500"/>
              </a:spcBef>
              <a:spcAft>
                <a:spcPts val="0"/>
              </a:spcAft>
              <a:buClr>
                <a:srgbClr val="262626"/>
              </a:buClr>
              <a:buSzPts val="1040"/>
              <a:buChar char="•"/>
            </a:pPr>
            <a:r>
              <a:rPr lang="en-US"/>
              <a:t>Nhóm người tiêu dùng tiêu thụ chủ đề</a:t>
            </a:r>
            <a:endParaRPr/>
          </a:p>
          <a:p>
            <a:pPr indent="-182563" lvl="1" marL="360363" rtl="0" algn="l">
              <a:lnSpc>
                <a:spcPct val="138461"/>
              </a:lnSpc>
              <a:spcBef>
                <a:spcPts val="500"/>
              </a:spcBef>
              <a:spcAft>
                <a:spcPts val="0"/>
              </a:spcAft>
              <a:buClr>
                <a:srgbClr val="262626"/>
              </a:buClr>
              <a:buSzPts val="1040"/>
              <a:buChar char="•"/>
            </a:pPr>
            <a:r>
              <a:rPr lang="en-US"/>
              <a:t>Người tiêu dùng tiêu thụ phân vùng.</a:t>
            </a:r>
            <a:endParaRPr/>
          </a:p>
          <a:p>
            <a:pPr indent="-177800" lvl="0" marL="177800" rtl="0" algn="l">
              <a:lnSpc>
                <a:spcPct val="128571"/>
              </a:lnSpc>
              <a:spcBef>
                <a:spcPts val="1000"/>
              </a:spcBef>
              <a:spcAft>
                <a:spcPts val="0"/>
              </a:spcAft>
              <a:buClr>
                <a:srgbClr val="262626"/>
              </a:buClr>
              <a:buSzPts val="1400"/>
              <a:buFont typeface="Arial"/>
              <a:buChar char="•"/>
            </a:pPr>
            <a:r>
              <a:rPr lang="en-US"/>
              <a:t>Mục đích của một nhóm người tiêu dùng</a:t>
            </a:r>
            <a:endParaRPr/>
          </a:p>
          <a:p>
            <a:pPr indent="-182563" lvl="1" marL="360363" rtl="0" algn="l">
              <a:lnSpc>
                <a:spcPct val="138461"/>
              </a:lnSpc>
              <a:spcBef>
                <a:spcPts val="500"/>
              </a:spcBef>
              <a:spcAft>
                <a:spcPts val="0"/>
              </a:spcAft>
              <a:buClr>
                <a:srgbClr val="262626"/>
              </a:buClr>
              <a:buSzPts val="1040"/>
              <a:buChar char="•"/>
            </a:pPr>
            <a:r>
              <a:rPr lang="en-US"/>
              <a:t>Tăng thông lượng đọc chủ đề (Thu nhỏ)</a:t>
            </a:r>
            <a:endParaRPr/>
          </a:p>
          <a:p>
            <a:pPr indent="-182563" lvl="1" marL="360363" rtl="0" algn="l">
              <a:lnSpc>
                <a:spcPct val="138461"/>
              </a:lnSpc>
              <a:spcBef>
                <a:spcPts val="500"/>
              </a:spcBef>
              <a:spcAft>
                <a:spcPts val="0"/>
              </a:spcAft>
              <a:buClr>
                <a:srgbClr val="262626"/>
              </a:buClr>
              <a:buSzPts val="1040"/>
              <a:buChar char="•"/>
            </a:pPr>
            <a:r>
              <a:rPr lang="en-US"/>
              <a:t>Tái cân bằng</a:t>
            </a:r>
            <a:endParaRPr/>
          </a:p>
          <a:p>
            <a:pPr indent="-182563" lvl="1" marL="360363" rtl="0" algn="l">
              <a:lnSpc>
                <a:spcPct val="138461"/>
              </a:lnSpc>
              <a:spcBef>
                <a:spcPts val="500"/>
              </a:spcBef>
              <a:spcAft>
                <a:spcPts val="0"/>
              </a:spcAft>
              <a:buClr>
                <a:srgbClr val="262626"/>
              </a:buClr>
              <a:buSzPts val="1040"/>
              <a:buChar char="•"/>
            </a:pPr>
            <a:r>
              <a:rPr lang="en-US"/>
              <a:t>Chia sẻ bù đắp</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5258" name="Google Shape;5258;p204"/>
          <p:cNvGrpSpPr/>
          <p:nvPr/>
        </p:nvGrpSpPr>
        <p:grpSpPr>
          <a:xfrm>
            <a:off x="4416265" y="3605100"/>
            <a:ext cx="4607594" cy="2421576"/>
            <a:chOff x="4416265" y="3605100"/>
            <a:chExt cx="4607594" cy="2421576"/>
          </a:xfrm>
        </p:grpSpPr>
        <p:sp>
          <p:nvSpPr>
            <p:cNvPr id="5259" name="Google Shape;5259;p204"/>
            <p:cNvSpPr/>
            <p:nvPr/>
          </p:nvSpPr>
          <p:spPr>
            <a:xfrm>
              <a:off x="4416265" y="3605100"/>
              <a:ext cx="1733550" cy="2421576"/>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Chủ</a:t>
              </a:r>
              <a:r>
                <a:rPr b="0" i="0" lang="en-US" sz="1400" u="none" cap="none" strike="noStrike">
                  <a:solidFill>
                    <a:srgbClr val="0043B2"/>
                  </a:solidFill>
                  <a:latin typeface="Arial"/>
                  <a:ea typeface="Arial"/>
                  <a:cs typeface="Arial"/>
                  <a:sym typeface="Arial"/>
                </a:rPr>
                <a:t> đề</a:t>
              </a:r>
              <a:r>
                <a:rPr b="0" i="0" lang="en-US" sz="1400" u="none" cap="none" strike="noStrike">
                  <a:solidFill>
                    <a:srgbClr val="0043B2"/>
                  </a:solidFill>
                  <a:latin typeface="Arial"/>
                  <a:ea typeface="Arial"/>
                  <a:cs typeface="Arial"/>
                  <a:sym typeface="Arial"/>
                </a:rPr>
                <a:t> A</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260" name="Google Shape;5260;p204"/>
            <p:cNvGrpSpPr/>
            <p:nvPr/>
          </p:nvGrpSpPr>
          <p:grpSpPr>
            <a:xfrm>
              <a:off x="4591176" y="4082833"/>
              <a:ext cx="1381412" cy="1813834"/>
              <a:chOff x="4591176" y="4121924"/>
              <a:chExt cx="1381412" cy="1813834"/>
            </a:xfrm>
          </p:grpSpPr>
          <p:sp>
            <p:nvSpPr>
              <p:cNvPr id="5261" name="Google Shape;5261;p204"/>
              <p:cNvSpPr/>
              <p:nvPr/>
            </p:nvSpPr>
            <p:spPr>
              <a:xfrm>
                <a:off x="4591176" y="4121924"/>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Phân</a:t>
                </a:r>
                <a:r>
                  <a:rPr b="0" i="0" lang="en-US" sz="1400" u="none" cap="none" strike="noStrike">
                    <a:solidFill>
                      <a:srgbClr val="0043B2"/>
                    </a:solidFill>
                    <a:latin typeface="Arial"/>
                    <a:ea typeface="Arial"/>
                    <a:cs typeface="Arial"/>
                    <a:sym typeface="Arial"/>
                  </a:rPr>
                  <a:t> vùng</a:t>
                </a:r>
                <a:r>
                  <a:rPr b="0" i="0" lang="en-US" sz="1400" u="none" cap="none" strike="noStrike">
                    <a:solidFill>
                      <a:srgbClr val="0043B2"/>
                    </a:solidFill>
                    <a:latin typeface="Arial"/>
                    <a:ea typeface="Arial"/>
                    <a:cs typeface="Arial"/>
                    <a:sym typeface="Arial"/>
                  </a:rPr>
                  <a:t> 1</a:t>
                </a:r>
                <a:endParaRPr b="0" i="0" sz="1400" u="none" cap="none" strike="noStrike">
                  <a:solidFill>
                    <a:srgbClr val="0043B2"/>
                  </a:solidFill>
                  <a:latin typeface="Arial"/>
                  <a:ea typeface="Arial"/>
                  <a:cs typeface="Arial"/>
                  <a:sym typeface="Arial"/>
                </a:endParaRPr>
              </a:p>
            </p:txBody>
          </p:sp>
          <p:sp>
            <p:nvSpPr>
              <p:cNvPr id="5262" name="Google Shape;5262;p204"/>
              <p:cNvSpPr/>
              <p:nvPr/>
            </p:nvSpPr>
            <p:spPr>
              <a:xfrm>
                <a:off x="4591176" y="4591989"/>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vùng</a:t>
                </a:r>
                <a:r>
                  <a:rPr b="0" i="0" lang="en-US" sz="1400" u="none" cap="none" strike="noStrike">
                    <a:solidFill>
                      <a:srgbClr val="0043B2"/>
                    </a:solidFill>
                    <a:latin typeface="Arial"/>
                    <a:ea typeface="Arial"/>
                    <a:cs typeface="Arial"/>
                    <a:sym typeface="Arial"/>
                  </a:rPr>
                  <a:t> 2</a:t>
                </a:r>
                <a:endParaRPr b="0" i="0" sz="1400" u="none" cap="none" strike="noStrike">
                  <a:solidFill>
                    <a:srgbClr val="0043B2"/>
                  </a:solidFill>
                  <a:latin typeface="Arial"/>
                  <a:ea typeface="Arial"/>
                  <a:cs typeface="Arial"/>
                  <a:sym typeface="Arial"/>
                </a:endParaRPr>
              </a:p>
            </p:txBody>
          </p:sp>
          <p:sp>
            <p:nvSpPr>
              <p:cNvPr id="5263" name="Google Shape;5263;p204"/>
              <p:cNvSpPr/>
              <p:nvPr/>
            </p:nvSpPr>
            <p:spPr>
              <a:xfrm>
                <a:off x="4591176" y="5062054"/>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vùng</a:t>
                </a:r>
                <a:r>
                  <a:rPr b="0" i="0" lang="en-US" sz="1400" u="none" cap="none" strike="noStrike">
                    <a:solidFill>
                      <a:srgbClr val="0043B2"/>
                    </a:solidFill>
                    <a:latin typeface="Arial"/>
                    <a:ea typeface="Arial"/>
                    <a:cs typeface="Arial"/>
                    <a:sym typeface="Arial"/>
                  </a:rPr>
                  <a:t> 3</a:t>
                </a:r>
                <a:endParaRPr b="0" i="0" sz="1400" u="none" cap="none" strike="noStrike">
                  <a:solidFill>
                    <a:srgbClr val="0043B2"/>
                  </a:solidFill>
                  <a:latin typeface="Arial"/>
                  <a:ea typeface="Arial"/>
                  <a:cs typeface="Arial"/>
                  <a:sym typeface="Arial"/>
                </a:endParaRPr>
              </a:p>
            </p:txBody>
          </p:sp>
          <p:sp>
            <p:nvSpPr>
              <p:cNvPr id="5264" name="Google Shape;5264;p204"/>
              <p:cNvSpPr/>
              <p:nvPr/>
            </p:nvSpPr>
            <p:spPr>
              <a:xfrm>
                <a:off x="4591176" y="5552357"/>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vùng</a:t>
                </a:r>
                <a:r>
                  <a:rPr b="0" i="0" lang="en-US" sz="1400" u="none" cap="none" strike="noStrike">
                    <a:solidFill>
                      <a:srgbClr val="0043B2"/>
                    </a:solidFill>
                    <a:latin typeface="Arial"/>
                    <a:ea typeface="Arial"/>
                    <a:cs typeface="Arial"/>
                    <a:sym typeface="Arial"/>
                  </a:rPr>
                  <a:t> 4</a:t>
                </a:r>
                <a:endParaRPr b="0" i="0" sz="1400" u="none" cap="none" strike="noStrike">
                  <a:solidFill>
                    <a:srgbClr val="0043B2"/>
                  </a:solidFill>
                  <a:latin typeface="Arial"/>
                  <a:ea typeface="Arial"/>
                  <a:cs typeface="Arial"/>
                  <a:sym typeface="Arial"/>
                </a:endParaRPr>
              </a:p>
            </p:txBody>
          </p:sp>
        </p:grpSp>
        <p:sp>
          <p:nvSpPr>
            <p:cNvPr id="5265" name="Google Shape;5265;p204"/>
            <p:cNvSpPr/>
            <p:nvPr/>
          </p:nvSpPr>
          <p:spPr>
            <a:xfrm>
              <a:off x="7068025" y="3605100"/>
              <a:ext cx="1955834" cy="2421576"/>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Nhóm</a:t>
              </a:r>
              <a:r>
                <a:rPr b="0" i="0" lang="en-US" sz="1400" u="none" cap="none" strike="noStrike">
                  <a:solidFill>
                    <a:srgbClr val="0043B2"/>
                  </a:solidFill>
                  <a:latin typeface="Arial"/>
                  <a:ea typeface="Arial"/>
                  <a:cs typeface="Arial"/>
                  <a:sym typeface="Arial"/>
                </a:rPr>
                <a:t> người tiêu dùng </a:t>
              </a:r>
              <a:r>
                <a:rPr b="0" i="0" lang="en-US" sz="1400" u="none" cap="none" strike="noStrike">
                  <a:solidFill>
                    <a:srgbClr val="0043B2"/>
                  </a:solidFill>
                  <a:latin typeface="Arial"/>
                  <a:ea typeface="Arial"/>
                  <a:cs typeface="Arial"/>
                  <a:sym typeface="Arial"/>
                </a:rPr>
                <a:t>A</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66" name="Google Shape;5266;p204"/>
            <p:cNvSpPr/>
            <p:nvPr/>
          </p:nvSpPr>
          <p:spPr>
            <a:xfrm>
              <a:off x="7357236" y="4082833"/>
              <a:ext cx="1437848" cy="47006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Người</a:t>
              </a:r>
              <a:r>
                <a:rPr b="0" i="0" lang="en-US" sz="1400" u="none" cap="none" strike="noStrike">
                  <a:solidFill>
                    <a:srgbClr val="0043B2"/>
                  </a:solidFill>
                  <a:latin typeface="Arial"/>
                  <a:ea typeface="Arial"/>
                  <a:cs typeface="Arial"/>
                  <a:sym typeface="Arial"/>
                </a:rPr>
                <a:t> tiêu dùng</a:t>
              </a:r>
              <a:r>
                <a:rPr b="0" i="0" lang="en-US" sz="1400" u="none" cap="none" strike="noStrike">
                  <a:solidFill>
                    <a:srgbClr val="0043B2"/>
                  </a:solidFill>
                  <a:latin typeface="Arial"/>
                  <a:ea typeface="Arial"/>
                  <a:cs typeface="Arial"/>
                  <a:sym typeface="Arial"/>
                </a:rPr>
                <a:t> 1</a:t>
              </a:r>
              <a:endParaRPr b="0" i="0" sz="1400" u="none" cap="none" strike="noStrike">
                <a:solidFill>
                  <a:srgbClr val="0043B2"/>
                </a:solidFill>
                <a:latin typeface="Arial"/>
                <a:ea typeface="Arial"/>
                <a:cs typeface="Arial"/>
                <a:sym typeface="Arial"/>
              </a:endParaRPr>
            </a:p>
          </p:txBody>
        </p:sp>
        <p:grpSp>
          <p:nvGrpSpPr>
            <p:cNvPr id="5267" name="Google Shape;5267;p204"/>
            <p:cNvGrpSpPr/>
            <p:nvPr/>
          </p:nvGrpSpPr>
          <p:grpSpPr>
            <a:xfrm>
              <a:off x="5972588" y="4274534"/>
              <a:ext cx="1384500" cy="1430433"/>
              <a:chOff x="5972588" y="4274534"/>
              <a:chExt cx="1384500" cy="1430433"/>
            </a:xfrm>
          </p:grpSpPr>
          <p:cxnSp>
            <p:nvCxnSpPr>
              <p:cNvPr id="5268" name="Google Shape;5268;p204"/>
              <p:cNvCxnSpPr>
                <a:stCxn id="5261" idx="3"/>
                <a:endCxn id="5266" idx="1"/>
              </p:cNvCxnSpPr>
              <p:nvPr/>
            </p:nvCxnSpPr>
            <p:spPr>
              <a:xfrm>
                <a:off x="5972588" y="4274534"/>
                <a:ext cx="1384500" cy="43200"/>
              </a:xfrm>
              <a:prstGeom prst="straightConnector1">
                <a:avLst/>
              </a:prstGeom>
              <a:noFill/>
              <a:ln cap="flat" cmpd="sng" w="19050">
                <a:solidFill>
                  <a:srgbClr val="0043B2"/>
                </a:solidFill>
                <a:prstDash val="solid"/>
                <a:miter lim="800000"/>
                <a:headEnd len="sm" w="sm" type="none"/>
                <a:tailEnd len="sm" w="sm" type="none"/>
              </a:ln>
            </p:spPr>
          </p:cxnSp>
          <p:cxnSp>
            <p:nvCxnSpPr>
              <p:cNvPr id="5269" name="Google Shape;5269;p204"/>
              <p:cNvCxnSpPr>
                <a:stCxn id="5262" idx="3"/>
                <a:endCxn id="5266" idx="1"/>
              </p:cNvCxnSpPr>
              <p:nvPr/>
            </p:nvCxnSpPr>
            <p:spPr>
              <a:xfrm flipH="1" rot="10800000">
                <a:off x="5972588" y="4317999"/>
                <a:ext cx="1384500" cy="426600"/>
              </a:xfrm>
              <a:prstGeom prst="straightConnector1">
                <a:avLst/>
              </a:prstGeom>
              <a:noFill/>
              <a:ln cap="flat" cmpd="sng" w="19050">
                <a:solidFill>
                  <a:srgbClr val="0043B2"/>
                </a:solidFill>
                <a:prstDash val="solid"/>
                <a:miter lim="800000"/>
                <a:headEnd len="sm" w="sm" type="none"/>
                <a:tailEnd len="sm" w="sm" type="none"/>
              </a:ln>
            </p:spPr>
          </p:cxnSp>
          <p:cxnSp>
            <p:nvCxnSpPr>
              <p:cNvPr id="5270" name="Google Shape;5270;p204"/>
              <p:cNvCxnSpPr>
                <a:stCxn id="5263" idx="3"/>
                <a:endCxn id="5266" idx="1"/>
              </p:cNvCxnSpPr>
              <p:nvPr/>
            </p:nvCxnSpPr>
            <p:spPr>
              <a:xfrm flipH="1" rot="10800000">
                <a:off x="5972588" y="4317964"/>
                <a:ext cx="1384500" cy="896700"/>
              </a:xfrm>
              <a:prstGeom prst="straightConnector1">
                <a:avLst/>
              </a:prstGeom>
              <a:noFill/>
              <a:ln cap="flat" cmpd="sng" w="19050">
                <a:solidFill>
                  <a:srgbClr val="0043B2"/>
                </a:solidFill>
                <a:prstDash val="solid"/>
                <a:miter lim="800000"/>
                <a:headEnd len="sm" w="sm" type="none"/>
                <a:tailEnd len="sm" w="sm" type="none"/>
              </a:ln>
            </p:spPr>
          </p:cxnSp>
          <p:cxnSp>
            <p:nvCxnSpPr>
              <p:cNvPr id="5271" name="Google Shape;5271;p204"/>
              <p:cNvCxnSpPr>
                <a:stCxn id="5264" idx="3"/>
                <a:endCxn id="5266" idx="1"/>
              </p:cNvCxnSpPr>
              <p:nvPr/>
            </p:nvCxnSpPr>
            <p:spPr>
              <a:xfrm flipH="1" rot="10800000">
                <a:off x="5972588" y="4317767"/>
                <a:ext cx="1384500" cy="1387200"/>
              </a:xfrm>
              <a:prstGeom prst="straightConnector1">
                <a:avLst/>
              </a:prstGeom>
              <a:noFill/>
              <a:ln cap="flat" cmpd="sng" w="19050">
                <a:solidFill>
                  <a:srgbClr val="0043B2"/>
                </a:solidFill>
                <a:prstDash val="solid"/>
                <a:miter lim="800000"/>
                <a:headEnd len="sm" w="sm" type="none"/>
                <a:tailEnd len="sm" w="sm" type="none"/>
              </a:ln>
            </p:spPr>
          </p:cxnSp>
        </p:grpSp>
      </p:gr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6" name="Shape 5276"/>
        <p:cNvGrpSpPr/>
        <p:nvPr/>
      </p:nvGrpSpPr>
      <p:grpSpPr>
        <a:xfrm>
          <a:off x="0" y="0"/>
          <a:ext cx="0" cy="0"/>
          <a:chOff x="0" y="0"/>
          <a:chExt cx="0" cy="0"/>
        </a:xfrm>
      </p:grpSpPr>
      <p:sp>
        <p:nvSpPr>
          <p:cNvPr id="5277" name="Google Shape;5277;p20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278" name="Google Shape;5278;p20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Nhóm người tiêu dùng – Mở rộng quy mô</a:t>
            </a:r>
            <a:endParaRPr sz="3000"/>
          </a:p>
        </p:txBody>
      </p:sp>
      <p:sp>
        <p:nvSpPr>
          <p:cNvPr id="5279" name="Google Shape;5279;p20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280" name="Google Shape;5280;p205"/>
          <p:cNvSpPr txBox="1"/>
          <p:nvPr>
            <p:ph idx="4" type="body"/>
          </p:nvPr>
        </p:nvSpPr>
        <p:spPr>
          <a:xfrm>
            <a:off x="535872" y="2226568"/>
            <a:ext cx="8796528" cy="91440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Tăng thông lượng đọc chủ đề (Mở rộng quy mô)</a:t>
            </a:r>
            <a:endParaRPr/>
          </a:p>
        </p:txBody>
      </p:sp>
      <p:grpSp>
        <p:nvGrpSpPr>
          <p:cNvPr id="5281" name="Google Shape;5281;p205"/>
          <p:cNvGrpSpPr/>
          <p:nvPr/>
        </p:nvGrpSpPr>
        <p:grpSpPr>
          <a:xfrm>
            <a:off x="535872" y="2792097"/>
            <a:ext cx="8932127" cy="2945412"/>
            <a:chOff x="732533" y="2792097"/>
            <a:chExt cx="8513607" cy="2945412"/>
          </a:xfrm>
        </p:grpSpPr>
        <p:grpSp>
          <p:nvGrpSpPr>
            <p:cNvPr id="5282" name="Google Shape;5282;p205"/>
            <p:cNvGrpSpPr/>
            <p:nvPr/>
          </p:nvGrpSpPr>
          <p:grpSpPr>
            <a:xfrm>
              <a:off x="732533" y="2792097"/>
              <a:ext cx="3984087" cy="2945412"/>
              <a:chOff x="732533" y="2792097"/>
              <a:chExt cx="3984087" cy="2945412"/>
            </a:xfrm>
          </p:grpSpPr>
          <p:grpSp>
            <p:nvGrpSpPr>
              <p:cNvPr id="5283" name="Google Shape;5283;p205"/>
              <p:cNvGrpSpPr/>
              <p:nvPr/>
            </p:nvGrpSpPr>
            <p:grpSpPr>
              <a:xfrm>
                <a:off x="732533" y="2792097"/>
                <a:ext cx="3984087" cy="2429585"/>
                <a:chOff x="4416265" y="3605100"/>
                <a:chExt cx="4642928" cy="2421576"/>
              </a:xfrm>
            </p:grpSpPr>
            <p:sp>
              <p:nvSpPr>
                <p:cNvPr id="5284" name="Google Shape;5284;p205"/>
                <p:cNvSpPr/>
                <p:nvPr/>
              </p:nvSpPr>
              <p:spPr>
                <a:xfrm>
                  <a:off x="4416265" y="3605100"/>
                  <a:ext cx="1733550" cy="2421576"/>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Chủ</a:t>
                  </a:r>
                  <a:r>
                    <a:rPr b="0" i="0" lang="en-US" sz="1400" u="none" cap="none" strike="noStrike">
                      <a:solidFill>
                        <a:srgbClr val="0043B2"/>
                      </a:solidFill>
                      <a:latin typeface="Arial"/>
                      <a:ea typeface="Arial"/>
                      <a:cs typeface="Arial"/>
                      <a:sym typeface="Arial"/>
                    </a:rPr>
                    <a:t> đề</a:t>
                  </a:r>
                  <a:r>
                    <a:rPr b="0" i="0" lang="en-US" sz="1400" u="none" cap="none" strike="noStrike">
                      <a:solidFill>
                        <a:srgbClr val="0043B2"/>
                      </a:solidFill>
                      <a:latin typeface="Arial"/>
                      <a:ea typeface="Arial"/>
                      <a:cs typeface="Arial"/>
                      <a:sym typeface="Arial"/>
                    </a:rPr>
                    <a:t> A</a:t>
                  </a:r>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285" name="Google Shape;5285;p205"/>
                <p:cNvGrpSpPr/>
                <p:nvPr/>
              </p:nvGrpSpPr>
              <p:grpSpPr>
                <a:xfrm>
                  <a:off x="4591176" y="4082833"/>
                  <a:ext cx="1381412" cy="1813833"/>
                  <a:chOff x="4591176" y="4121924"/>
                  <a:chExt cx="1381412" cy="1813833"/>
                </a:xfrm>
              </p:grpSpPr>
              <p:sp>
                <p:nvSpPr>
                  <p:cNvPr id="5286" name="Google Shape;5286;p205"/>
                  <p:cNvSpPr/>
                  <p:nvPr/>
                </p:nvSpPr>
                <p:spPr>
                  <a:xfrm>
                    <a:off x="4591176" y="4121924"/>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300"/>
                      <a:buFont typeface="Arial"/>
                      <a:buNone/>
                    </a:pPr>
                    <a:r>
                      <a:rPr b="0" i="0" lang="en-US" sz="1300" u="none" cap="none" strike="noStrike">
                        <a:solidFill>
                          <a:srgbClr val="0043B2"/>
                        </a:solidFill>
                        <a:latin typeface="Arial"/>
                        <a:ea typeface="Arial"/>
                        <a:cs typeface="Arial"/>
                        <a:sym typeface="Arial"/>
                      </a:rPr>
                      <a:t>Phân</a:t>
                    </a:r>
                    <a:r>
                      <a:rPr b="0" i="0" lang="en-US" sz="1300" u="none" cap="none" strike="noStrike">
                        <a:solidFill>
                          <a:srgbClr val="0043B2"/>
                        </a:solidFill>
                        <a:latin typeface="Arial"/>
                        <a:ea typeface="Arial"/>
                        <a:cs typeface="Arial"/>
                        <a:sym typeface="Arial"/>
                      </a:rPr>
                      <a:t> vùng</a:t>
                    </a:r>
                    <a:r>
                      <a:rPr b="0" i="0" lang="en-US" sz="1300" u="none" cap="none" strike="noStrike">
                        <a:solidFill>
                          <a:srgbClr val="0043B2"/>
                        </a:solidFill>
                        <a:latin typeface="Arial"/>
                        <a:ea typeface="Arial"/>
                        <a:cs typeface="Arial"/>
                        <a:sym typeface="Arial"/>
                      </a:rPr>
                      <a:t> 1</a:t>
                    </a:r>
                    <a:endParaRPr b="0" i="0" sz="1300" u="none" cap="none" strike="noStrike">
                      <a:solidFill>
                        <a:srgbClr val="0043B2"/>
                      </a:solidFill>
                      <a:latin typeface="Arial"/>
                      <a:ea typeface="Arial"/>
                      <a:cs typeface="Arial"/>
                      <a:sym typeface="Arial"/>
                    </a:endParaRPr>
                  </a:p>
                </p:txBody>
              </p:sp>
              <p:sp>
                <p:nvSpPr>
                  <p:cNvPr id="5287" name="Google Shape;5287;p205"/>
                  <p:cNvSpPr/>
                  <p:nvPr/>
                </p:nvSpPr>
                <p:spPr>
                  <a:xfrm>
                    <a:off x="4591176" y="4591989"/>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Phân vùng</a:t>
                    </a:r>
                    <a:r>
                      <a:rPr b="0" i="0" lang="en-US" sz="1300" u="none" cap="none" strike="noStrike">
                        <a:solidFill>
                          <a:srgbClr val="0043B2"/>
                        </a:solidFill>
                        <a:latin typeface="Arial"/>
                        <a:ea typeface="Arial"/>
                        <a:cs typeface="Arial"/>
                        <a:sym typeface="Arial"/>
                      </a:rPr>
                      <a:t> 2</a:t>
                    </a:r>
                    <a:endParaRPr b="0" i="0" sz="1300" u="none" cap="none" strike="noStrike">
                      <a:solidFill>
                        <a:srgbClr val="0043B2"/>
                      </a:solidFill>
                      <a:latin typeface="Arial"/>
                      <a:ea typeface="Arial"/>
                      <a:cs typeface="Arial"/>
                      <a:sym typeface="Arial"/>
                    </a:endParaRPr>
                  </a:p>
                </p:txBody>
              </p:sp>
              <p:sp>
                <p:nvSpPr>
                  <p:cNvPr id="5288" name="Google Shape;5288;p205"/>
                  <p:cNvSpPr/>
                  <p:nvPr/>
                </p:nvSpPr>
                <p:spPr>
                  <a:xfrm>
                    <a:off x="4591176" y="5062054"/>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Phân vùng</a:t>
                    </a:r>
                    <a:r>
                      <a:rPr b="0" i="0" lang="en-US" sz="1300" u="none" cap="none" strike="noStrike">
                        <a:solidFill>
                          <a:srgbClr val="0043B2"/>
                        </a:solidFill>
                        <a:latin typeface="Arial"/>
                        <a:ea typeface="Arial"/>
                        <a:cs typeface="Arial"/>
                        <a:sym typeface="Arial"/>
                      </a:rPr>
                      <a:t> 3</a:t>
                    </a:r>
                    <a:endParaRPr b="0" i="0" sz="1300" u="none" cap="none" strike="noStrike">
                      <a:solidFill>
                        <a:srgbClr val="0043B2"/>
                      </a:solidFill>
                      <a:latin typeface="Arial"/>
                      <a:ea typeface="Arial"/>
                      <a:cs typeface="Arial"/>
                      <a:sym typeface="Arial"/>
                    </a:endParaRPr>
                  </a:p>
                </p:txBody>
              </p:sp>
              <p:sp>
                <p:nvSpPr>
                  <p:cNvPr id="5289" name="Google Shape;5289;p205"/>
                  <p:cNvSpPr/>
                  <p:nvPr/>
                </p:nvSpPr>
                <p:spPr>
                  <a:xfrm>
                    <a:off x="4591176" y="5552356"/>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Phân vùng</a:t>
                    </a:r>
                    <a:r>
                      <a:rPr b="0" i="0" lang="en-US" sz="1300" u="none" cap="none" strike="noStrike">
                        <a:solidFill>
                          <a:srgbClr val="0043B2"/>
                        </a:solidFill>
                        <a:latin typeface="Arial"/>
                        <a:ea typeface="Arial"/>
                        <a:cs typeface="Arial"/>
                        <a:sym typeface="Arial"/>
                      </a:rPr>
                      <a:t> 4</a:t>
                    </a:r>
                    <a:endParaRPr b="0" i="0" sz="1300" u="none" cap="none" strike="noStrike">
                      <a:solidFill>
                        <a:srgbClr val="0043B2"/>
                      </a:solidFill>
                      <a:latin typeface="Arial"/>
                      <a:ea typeface="Arial"/>
                      <a:cs typeface="Arial"/>
                      <a:sym typeface="Arial"/>
                    </a:endParaRPr>
                  </a:p>
                </p:txBody>
              </p:sp>
            </p:grpSp>
            <p:sp>
              <p:nvSpPr>
                <p:cNvPr id="5290" name="Google Shape;5290;p205"/>
                <p:cNvSpPr/>
                <p:nvPr/>
              </p:nvSpPr>
              <p:spPr>
                <a:xfrm>
                  <a:off x="6890798" y="3605100"/>
                  <a:ext cx="2168395" cy="2421576"/>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Nhóm người tiêu dùng A    </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rPr lang="en-US" sz="1400">
                      <a:solidFill>
                        <a:srgbClr val="0043B2"/>
                      </a:solidFill>
                      <a:latin typeface="Arial"/>
                      <a:ea typeface="Arial"/>
                      <a:cs typeface="Arial"/>
                      <a:sym typeface="Arial"/>
                    </a:rPr>
                    <a:t> </a:t>
                  </a:r>
                  <a:endParaRPr b="0" i="0" sz="1800" u="none" cap="none" strike="noStrike">
                    <a:solidFill>
                      <a:srgbClr val="FFFFFF"/>
                    </a:solidFill>
                    <a:latin typeface="Arial"/>
                    <a:ea typeface="Arial"/>
                    <a:cs typeface="Arial"/>
                    <a:sym typeface="Arial"/>
                  </a:endParaRPr>
                </a:p>
              </p:txBody>
            </p:sp>
            <p:sp>
              <p:nvSpPr>
                <p:cNvPr id="5291" name="Google Shape;5291;p205"/>
                <p:cNvSpPr/>
                <p:nvPr/>
              </p:nvSpPr>
              <p:spPr>
                <a:xfrm>
                  <a:off x="7110242" y="4082833"/>
                  <a:ext cx="1724610" cy="393521"/>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Người tiêu dùng </a:t>
                  </a:r>
                  <a:r>
                    <a:rPr b="0" i="0" lang="en-US" sz="1300" u="none" cap="none" strike="noStrike">
                      <a:solidFill>
                        <a:srgbClr val="0043B2"/>
                      </a:solidFill>
                      <a:latin typeface="Arial"/>
                      <a:ea typeface="Arial"/>
                      <a:cs typeface="Arial"/>
                      <a:sym typeface="Arial"/>
                    </a:rPr>
                    <a:t>1</a:t>
                  </a:r>
                  <a:endParaRPr b="0" i="0" sz="1300" u="none" cap="none" strike="noStrike">
                    <a:solidFill>
                      <a:srgbClr val="0043B2"/>
                    </a:solidFill>
                    <a:latin typeface="Arial"/>
                    <a:ea typeface="Arial"/>
                    <a:cs typeface="Arial"/>
                    <a:sym typeface="Arial"/>
                  </a:endParaRPr>
                </a:p>
              </p:txBody>
            </p:sp>
            <p:grpSp>
              <p:nvGrpSpPr>
                <p:cNvPr id="5292" name="Google Shape;5292;p205"/>
                <p:cNvGrpSpPr/>
                <p:nvPr/>
              </p:nvGrpSpPr>
              <p:grpSpPr>
                <a:xfrm>
                  <a:off x="5972588" y="4274533"/>
                  <a:ext cx="1382700" cy="1430432"/>
                  <a:chOff x="5972588" y="4274534"/>
                  <a:chExt cx="1382700" cy="1430432"/>
                </a:xfrm>
              </p:grpSpPr>
              <p:cxnSp>
                <p:nvCxnSpPr>
                  <p:cNvPr id="5293" name="Google Shape;5293;p205"/>
                  <p:cNvCxnSpPr>
                    <a:stCxn id="5286" idx="3"/>
                    <a:endCxn id="5291" idx="1"/>
                  </p:cNvCxnSpPr>
                  <p:nvPr/>
                </p:nvCxnSpPr>
                <p:spPr>
                  <a:xfrm>
                    <a:off x="5972588" y="4274534"/>
                    <a:ext cx="1137600" cy="5100"/>
                  </a:xfrm>
                  <a:prstGeom prst="straightConnector1">
                    <a:avLst/>
                  </a:prstGeom>
                  <a:noFill/>
                  <a:ln cap="flat" cmpd="sng" w="19050">
                    <a:solidFill>
                      <a:srgbClr val="0043B2"/>
                    </a:solidFill>
                    <a:prstDash val="solid"/>
                    <a:miter lim="800000"/>
                    <a:headEnd len="sm" w="sm" type="none"/>
                    <a:tailEnd len="sm" w="sm" type="none"/>
                  </a:ln>
                </p:spPr>
              </p:cxnSp>
              <p:cxnSp>
                <p:nvCxnSpPr>
                  <p:cNvPr id="5294" name="Google Shape;5294;p205"/>
                  <p:cNvCxnSpPr>
                    <a:stCxn id="5287" idx="3"/>
                  </p:cNvCxnSpPr>
                  <p:nvPr/>
                </p:nvCxnSpPr>
                <p:spPr>
                  <a:xfrm>
                    <a:off x="5972588" y="4744599"/>
                    <a:ext cx="1382700" cy="10200"/>
                  </a:xfrm>
                  <a:prstGeom prst="straightConnector1">
                    <a:avLst/>
                  </a:prstGeom>
                  <a:noFill/>
                  <a:ln cap="flat" cmpd="sng" w="19050">
                    <a:solidFill>
                      <a:srgbClr val="0043B2"/>
                    </a:solidFill>
                    <a:prstDash val="solid"/>
                    <a:miter lim="800000"/>
                    <a:headEnd len="sm" w="sm" type="none"/>
                    <a:tailEnd len="sm" w="sm" type="none"/>
                  </a:ln>
                </p:spPr>
              </p:cxnSp>
              <p:cxnSp>
                <p:nvCxnSpPr>
                  <p:cNvPr id="5295" name="Google Shape;5295;p205"/>
                  <p:cNvCxnSpPr>
                    <a:stCxn id="5288" idx="3"/>
                    <a:endCxn id="5291" idx="1"/>
                  </p:cNvCxnSpPr>
                  <p:nvPr/>
                </p:nvCxnSpPr>
                <p:spPr>
                  <a:xfrm flipH="1" rot="10800000">
                    <a:off x="5972588" y="4279564"/>
                    <a:ext cx="1137600" cy="935100"/>
                  </a:xfrm>
                  <a:prstGeom prst="straightConnector1">
                    <a:avLst/>
                  </a:prstGeom>
                  <a:noFill/>
                  <a:ln cap="flat" cmpd="sng" w="19050">
                    <a:solidFill>
                      <a:srgbClr val="0043B2"/>
                    </a:solidFill>
                    <a:prstDash val="solid"/>
                    <a:miter lim="800000"/>
                    <a:headEnd len="sm" w="sm" type="none"/>
                    <a:tailEnd len="sm" w="sm" type="none"/>
                  </a:ln>
                </p:spPr>
              </p:cxnSp>
              <p:cxnSp>
                <p:nvCxnSpPr>
                  <p:cNvPr id="5296" name="Google Shape;5296;p205"/>
                  <p:cNvCxnSpPr>
                    <a:stCxn id="5289" idx="3"/>
                    <a:endCxn id="5297" idx="1"/>
                  </p:cNvCxnSpPr>
                  <p:nvPr/>
                </p:nvCxnSpPr>
                <p:spPr>
                  <a:xfrm flipH="1" rot="10800000">
                    <a:off x="5972588" y="4744666"/>
                    <a:ext cx="1137600" cy="960300"/>
                  </a:xfrm>
                  <a:prstGeom prst="straightConnector1">
                    <a:avLst/>
                  </a:prstGeom>
                  <a:noFill/>
                  <a:ln cap="flat" cmpd="sng" w="19050">
                    <a:solidFill>
                      <a:srgbClr val="0043B2"/>
                    </a:solidFill>
                    <a:prstDash val="solid"/>
                    <a:miter lim="800000"/>
                    <a:headEnd len="sm" w="sm" type="none"/>
                    <a:tailEnd len="sm" w="sm" type="none"/>
                  </a:ln>
                </p:spPr>
              </p:cxnSp>
            </p:grpSp>
            <p:sp>
              <p:nvSpPr>
                <p:cNvPr id="5297" name="Google Shape;5297;p205"/>
                <p:cNvSpPr/>
                <p:nvPr/>
              </p:nvSpPr>
              <p:spPr>
                <a:xfrm>
                  <a:off x="7110242" y="4552900"/>
                  <a:ext cx="1717186" cy="383398"/>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Người tiêu dùng </a:t>
                  </a:r>
                  <a:r>
                    <a:rPr b="0" i="0" lang="en-US" sz="1300" u="none" cap="none" strike="noStrike">
                      <a:solidFill>
                        <a:srgbClr val="0043B2"/>
                      </a:solidFill>
                      <a:latin typeface="Arial"/>
                      <a:ea typeface="Arial"/>
                      <a:cs typeface="Arial"/>
                      <a:sym typeface="Arial"/>
                    </a:rPr>
                    <a:t>2</a:t>
                  </a:r>
                  <a:endParaRPr b="0" i="0" sz="1300" u="none" cap="none" strike="noStrike">
                    <a:solidFill>
                      <a:srgbClr val="0043B2"/>
                    </a:solidFill>
                    <a:latin typeface="Arial"/>
                    <a:ea typeface="Arial"/>
                    <a:cs typeface="Arial"/>
                    <a:sym typeface="Arial"/>
                  </a:endParaRPr>
                </a:p>
              </p:txBody>
            </p:sp>
          </p:grpSp>
          <p:sp>
            <p:nvSpPr>
              <p:cNvPr id="5298" name="Google Shape;5298;p205"/>
              <p:cNvSpPr/>
              <p:nvPr/>
            </p:nvSpPr>
            <p:spPr>
              <a:xfrm>
                <a:off x="1407498" y="5368177"/>
                <a:ext cx="26038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0043B2"/>
                    </a:solidFill>
                    <a:latin typeface="Arial"/>
                    <a:ea typeface="Arial"/>
                    <a:cs typeface="Arial"/>
                    <a:sym typeface="Arial"/>
                  </a:rPr>
                  <a:t>Thêm : </a:t>
                </a:r>
                <a:r>
                  <a:rPr lang="en-US" sz="1800">
                    <a:solidFill>
                      <a:srgbClr val="0043B2"/>
                    </a:solidFill>
                    <a:latin typeface="Arial"/>
                    <a:ea typeface="Arial"/>
                    <a:cs typeface="Arial"/>
                    <a:sym typeface="Arial"/>
                  </a:rPr>
                  <a:t>Người tiêu dùng 2</a:t>
                </a:r>
                <a:endParaRPr b="0" i="0" sz="1800" u="none" cap="none" strike="noStrike">
                  <a:solidFill>
                    <a:srgbClr val="0043B2"/>
                  </a:solidFill>
                  <a:latin typeface="Arial"/>
                  <a:ea typeface="Arial"/>
                  <a:cs typeface="Arial"/>
                  <a:sym typeface="Arial"/>
                </a:endParaRPr>
              </a:p>
            </p:txBody>
          </p:sp>
        </p:grpSp>
        <p:grpSp>
          <p:nvGrpSpPr>
            <p:cNvPr id="5299" name="Google Shape;5299;p205"/>
            <p:cNvGrpSpPr/>
            <p:nvPr/>
          </p:nvGrpSpPr>
          <p:grpSpPr>
            <a:xfrm>
              <a:off x="5292373" y="2792097"/>
              <a:ext cx="3953767" cy="2945412"/>
              <a:chOff x="5292373" y="2792097"/>
              <a:chExt cx="3953767" cy="2945412"/>
            </a:xfrm>
          </p:grpSpPr>
          <p:sp>
            <p:nvSpPr>
              <p:cNvPr id="5300" name="Google Shape;5300;p205"/>
              <p:cNvSpPr/>
              <p:nvPr/>
            </p:nvSpPr>
            <p:spPr>
              <a:xfrm>
                <a:off x="5743843" y="5368177"/>
                <a:ext cx="305083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3B2"/>
                  </a:buClr>
                  <a:buSzPts val="1800"/>
                  <a:buFont typeface="Arial"/>
                  <a:buNone/>
                </a:pPr>
                <a:r>
                  <a:rPr b="0" i="0" lang="en-US" sz="1800" u="none" cap="none" strike="noStrike">
                    <a:solidFill>
                      <a:srgbClr val="0043B2"/>
                    </a:solidFill>
                    <a:latin typeface="Arial"/>
                    <a:ea typeface="Arial"/>
                    <a:cs typeface="Arial"/>
                    <a:sym typeface="Arial"/>
                  </a:rPr>
                  <a:t>Thêm : Người</a:t>
                </a:r>
                <a:r>
                  <a:rPr b="0" i="0" lang="en-US" sz="1800" u="none" cap="none" strike="noStrike">
                    <a:solidFill>
                      <a:srgbClr val="0043B2"/>
                    </a:solidFill>
                    <a:latin typeface="Arial"/>
                    <a:ea typeface="Arial"/>
                    <a:cs typeface="Arial"/>
                    <a:sym typeface="Arial"/>
                  </a:rPr>
                  <a:t> tiêu dung </a:t>
                </a:r>
                <a:r>
                  <a:rPr b="0" i="0" lang="en-US" sz="1800" u="none" cap="none" strike="noStrike">
                    <a:solidFill>
                      <a:srgbClr val="0043B2"/>
                    </a:solidFill>
                    <a:latin typeface="Arial"/>
                    <a:ea typeface="Arial"/>
                    <a:cs typeface="Arial"/>
                    <a:sym typeface="Arial"/>
                  </a:rPr>
                  <a:t>2,3,4</a:t>
                </a:r>
                <a:endParaRPr/>
              </a:p>
            </p:txBody>
          </p:sp>
          <p:grpSp>
            <p:nvGrpSpPr>
              <p:cNvPr id="5301" name="Google Shape;5301;p205"/>
              <p:cNvGrpSpPr/>
              <p:nvPr/>
            </p:nvGrpSpPr>
            <p:grpSpPr>
              <a:xfrm>
                <a:off x="5292373" y="2792097"/>
                <a:ext cx="3953767" cy="2429585"/>
                <a:chOff x="5292373" y="2792097"/>
                <a:chExt cx="3953767" cy="2429585"/>
              </a:xfrm>
            </p:grpSpPr>
            <p:sp>
              <p:nvSpPr>
                <p:cNvPr id="5302" name="Google Shape;5302;p205"/>
                <p:cNvSpPr/>
                <p:nvPr/>
              </p:nvSpPr>
              <p:spPr>
                <a:xfrm>
                  <a:off x="5292373" y="2792097"/>
                  <a:ext cx="1487556" cy="2429585"/>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rgbClr val="0043B2"/>
                    </a:buClr>
                    <a:buSzPts val="1400"/>
                    <a:buFont typeface="Arial"/>
                    <a:buNone/>
                  </a:pPr>
                  <a:r>
                    <a:rPr b="0" i="0" lang="en-US" sz="1400" u="none" cap="none" strike="noStrike">
                      <a:solidFill>
                        <a:srgbClr val="0043B2"/>
                      </a:solidFill>
                      <a:latin typeface="Arial"/>
                      <a:ea typeface="Arial"/>
                      <a:cs typeface="Arial"/>
                      <a:sym typeface="Arial"/>
                    </a:rPr>
                    <a:t>Topic A</a:t>
                  </a:r>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03" name="Google Shape;5303;p205"/>
                <p:cNvSpPr/>
                <p:nvPr/>
              </p:nvSpPr>
              <p:spPr>
                <a:xfrm>
                  <a:off x="5442464" y="3271410"/>
                  <a:ext cx="1185387" cy="38466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Phân vùng</a:t>
                  </a:r>
                  <a:r>
                    <a:rPr b="0" i="0" lang="en-US" sz="1300" u="none" cap="none" strike="noStrike">
                      <a:solidFill>
                        <a:srgbClr val="0043B2"/>
                      </a:solidFill>
                      <a:latin typeface="Arial"/>
                      <a:ea typeface="Arial"/>
                      <a:cs typeface="Arial"/>
                      <a:sym typeface="Arial"/>
                    </a:rPr>
                    <a:t> 1</a:t>
                  </a:r>
                  <a:endParaRPr b="0" i="0" sz="1300" u="none" cap="none" strike="noStrike">
                    <a:solidFill>
                      <a:srgbClr val="0043B2"/>
                    </a:solidFill>
                    <a:latin typeface="Arial"/>
                    <a:ea typeface="Arial"/>
                    <a:cs typeface="Arial"/>
                    <a:sym typeface="Arial"/>
                  </a:endParaRPr>
                </a:p>
              </p:txBody>
            </p:sp>
            <p:sp>
              <p:nvSpPr>
                <p:cNvPr id="5304" name="Google Shape;5304;p205"/>
                <p:cNvSpPr/>
                <p:nvPr/>
              </p:nvSpPr>
              <p:spPr>
                <a:xfrm>
                  <a:off x="5442464" y="3743029"/>
                  <a:ext cx="1185387" cy="38466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Phân vùng</a:t>
                  </a:r>
                  <a:r>
                    <a:rPr b="0" i="0" lang="en-US" sz="1300" u="none" cap="none" strike="noStrike">
                      <a:solidFill>
                        <a:srgbClr val="0043B2"/>
                      </a:solidFill>
                      <a:latin typeface="Arial"/>
                      <a:ea typeface="Arial"/>
                      <a:cs typeface="Arial"/>
                      <a:sym typeface="Arial"/>
                    </a:rPr>
                    <a:t> 2</a:t>
                  </a:r>
                  <a:endParaRPr b="0" i="0" sz="1300" u="none" cap="none" strike="noStrike">
                    <a:solidFill>
                      <a:srgbClr val="0043B2"/>
                    </a:solidFill>
                    <a:latin typeface="Arial"/>
                    <a:ea typeface="Arial"/>
                    <a:cs typeface="Arial"/>
                    <a:sym typeface="Arial"/>
                  </a:endParaRPr>
                </a:p>
              </p:txBody>
            </p:sp>
            <p:sp>
              <p:nvSpPr>
                <p:cNvPr id="5305" name="Google Shape;5305;p205"/>
                <p:cNvSpPr/>
                <p:nvPr/>
              </p:nvSpPr>
              <p:spPr>
                <a:xfrm>
                  <a:off x="5442464" y="4214649"/>
                  <a:ext cx="1185387" cy="38466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Phân vùng</a:t>
                  </a:r>
                  <a:r>
                    <a:rPr b="0" i="0" lang="en-US" sz="1300" u="none" cap="none" strike="noStrike">
                      <a:solidFill>
                        <a:srgbClr val="0043B2"/>
                      </a:solidFill>
                      <a:latin typeface="Arial"/>
                      <a:ea typeface="Arial"/>
                      <a:cs typeface="Arial"/>
                      <a:sym typeface="Arial"/>
                    </a:rPr>
                    <a:t> 3</a:t>
                  </a:r>
                  <a:endParaRPr b="0" i="0" sz="1300" u="none" cap="none" strike="noStrike">
                    <a:solidFill>
                      <a:srgbClr val="0043B2"/>
                    </a:solidFill>
                    <a:latin typeface="Arial"/>
                    <a:ea typeface="Arial"/>
                    <a:cs typeface="Arial"/>
                    <a:sym typeface="Arial"/>
                  </a:endParaRPr>
                </a:p>
              </p:txBody>
            </p:sp>
            <p:sp>
              <p:nvSpPr>
                <p:cNvPr id="5306" name="Google Shape;5306;p205"/>
                <p:cNvSpPr/>
                <p:nvPr/>
              </p:nvSpPr>
              <p:spPr>
                <a:xfrm>
                  <a:off x="5442464" y="4701541"/>
                  <a:ext cx="1185387" cy="38466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Phân vùng</a:t>
                  </a:r>
                  <a:r>
                    <a:rPr b="0" i="0" lang="en-US" sz="1300" u="none" cap="none" strike="noStrike">
                      <a:solidFill>
                        <a:srgbClr val="0043B2"/>
                      </a:solidFill>
                      <a:latin typeface="Arial"/>
                      <a:ea typeface="Arial"/>
                      <a:cs typeface="Arial"/>
                      <a:sym typeface="Arial"/>
                    </a:rPr>
                    <a:t> 4</a:t>
                  </a:r>
                  <a:endParaRPr b="0" i="0" sz="1300" u="none" cap="none" strike="noStrike">
                    <a:solidFill>
                      <a:srgbClr val="0043B2"/>
                    </a:solidFill>
                    <a:latin typeface="Arial"/>
                    <a:ea typeface="Arial"/>
                    <a:cs typeface="Arial"/>
                    <a:sym typeface="Arial"/>
                  </a:endParaRPr>
                </a:p>
              </p:txBody>
            </p:sp>
            <p:sp>
              <p:nvSpPr>
                <p:cNvPr id="5307" name="Google Shape;5307;p205"/>
                <p:cNvSpPr/>
                <p:nvPr/>
              </p:nvSpPr>
              <p:spPr>
                <a:xfrm>
                  <a:off x="7259429" y="2792097"/>
                  <a:ext cx="1986711" cy="2429585"/>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Nhóm người tiêu dùng A    </a:t>
                  </a:r>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rPr lang="en-US" sz="1400">
                      <a:solidFill>
                        <a:srgbClr val="0043B2"/>
                      </a:solidFill>
                      <a:latin typeface="Arial"/>
                      <a:ea typeface="Arial"/>
                      <a:cs typeface="Arial"/>
                      <a:sym typeface="Arial"/>
                    </a:rPr>
                    <a:t> </a:t>
                  </a:r>
                  <a:endParaRPr sz="1800">
                    <a:solidFill>
                      <a:srgbClr val="FFFFFF"/>
                    </a:solidFill>
                    <a:latin typeface="Arial"/>
                    <a:ea typeface="Arial"/>
                    <a:cs typeface="Arial"/>
                    <a:sym typeface="Arial"/>
                  </a:endParaRPr>
                </a:p>
              </p:txBody>
            </p:sp>
            <p:sp>
              <p:nvSpPr>
                <p:cNvPr id="5308" name="Google Shape;5308;p205"/>
                <p:cNvSpPr/>
                <p:nvPr/>
              </p:nvSpPr>
              <p:spPr>
                <a:xfrm>
                  <a:off x="7532010" y="3271410"/>
                  <a:ext cx="1470559" cy="35644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Người tiêu dùng </a:t>
                  </a:r>
                  <a:r>
                    <a:rPr b="0" i="0" lang="en-US" sz="1300" u="none" cap="none" strike="noStrike">
                      <a:solidFill>
                        <a:srgbClr val="0043B2"/>
                      </a:solidFill>
                      <a:latin typeface="Arial"/>
                      <a:ea typeface="Arial"/>
                      <a:cs typeface="Arial"/>
                      <a:sym typeface="Arial"/>
                    </a:rPr>
                    <a:t>1</a:t>
                  </a:r>
                  <a:endParaRPr b="0" i="0" sz="1300" u="none" cap="none" strike="noStrike">
                    <a:solidFill>
                      <a:srgbClr val="0043B2"/>
                    </a:solidFill>
                    <a:latin typeface="Arial"/>
                    <a:ea typeface="Arial"/>
                    <a:cs typeface="Arial"/>
                    <a:sym typeface="Arial"/>
                  </a:endParaRPr>
                </a:p>
              </p:txBody>
            </p:sp>
            <p:sp>
              <p:nvSpPr>
                <p:cNvPr id="5309" name="Google Shape;5309;p205"/>
                <p:cNvSpPr/>
                <p:nvPr/>
              </p:nvSpPr>
              <p:spPr>
                <a:xfrm>
                  <a:off x="7532010" y="3743030"/>
                  <a:ext cx="1470559" cy="359130"/>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Người tiêu dùng </a:t>
                  </a:r>
                  <a:r>
                    <a:rPr b="0" i="0" lang="en-US" sz="1300" u="none" cap="none" strike="noStrike">
                      <a:solidFill>
                        <a:srgbClr val="0043B2"/>
                      </a:solidFill>
                      <a:latin typeface="Arial"/>
                      <a:ea typeface="Arial"/>
                      <a:cs typeface="Arial"/>
                      <a:sym typeface="Arial"/>
                    </a:rPr>
                    <a:t>2</a:t>
                  </a:r>
                  <a:endParaRPr b="0" i="0" sz="1300" u="none" cap="none" strike="noStrike">
                    <a:solidFill>
                      <a:srgbClr val="0043B2"/>
                    </a:solidFill>
                    <a:latin typeface="Arial"/>
                    <a:ea typeface="Arial"/>
                    <a:cs typeface="Arial"/>
                    <a:sym typeface="Arial"/>
                  </a:endParaRPr>
                </a:p>
              </p:txBody>
            </p:sp>
            <p:sp>
              <p:nvSpPr>
                <p:cNvPr id="5310" name="Google Shape;5310;p205"/>
                <p:cNvSpPr/>
                <p:nvPr/>
              </p:nvSpPr>
              <p:spPr>
                <a:xfrm>
                  <a:off x="7532010" y="4214650"/>
                  <a:ext cx="1470559" cy="371722"/>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Người tiêu dùng</a:t>
                  </a:r>
                  <a:r>
                    <a:rPr b="0" i="0" lang="en-US" sz="1300" u="none" cap="none" strike="noStrike">
                      <a:solidFill>
                        <a:srgbClr val="0043B2"/>
                      </a:solidFill>
                      <a:latin typeface="Arial"/>
                      <a:ea typeface="Arial"/>
                      <a:cs typeface="Arial"/>
                      <a:sym typeface="Arial"/>
                    </a:rPr>
                    <a:t> 3</a:t>
                  </a:r>
                  <a:endParaRPr b="0" i="0" sz="1300" u="none" cap="none" strike="noStrike">
                    <a:solidFill>
                      <a:srgbClr val="0043B2"/>
                    </a:solidFill>
                    <a:latin typeface="Arial"/>
                    <a:ea typeface="Arial"/>
                    <a:cs typeface="Arial"/>
                    <a:sym typeface="Arial"/>
                  </a:endParaRPr>
                </a:p>
              </p:txBody>
            </p:sp>
            <p:sp>
              <p:nvSpPr>
                <p:cNvPr id="5311" name="Google Shape;5311;p205"/>
                <p:cNvSpPr/>
                <p:nvPr/>
              </p:nvSpPr>
              <p:spPr>
                <a:xfrm>
                  <a:off x="7532010" y="4701541"/>
                  <a:ext cx="1470559" cy="384669"/>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0043B2"/>
                      </a:solidFill>
                      <a:latin typeface="Arial"/>
                      <a:ea typeface="Arial"/>
                      <a:cs typeface="Arial"/>
                      <a:sym typeface="Arial"/>
                    </a:rPr>
                    <a:t>Người tiêu dùng</a:t>
                  </a:r>
                  <a:r>
                    <a:rPr b="0" i="0" lang="en-US" sz="1300" u="none" cap="none" strike="noStrike">
                      <a:solidFill>
                        <a:srgbClr val="0043B2"/>
                      </a:solidFill>
                      <a:latin typeface="Arial"/>
                      <a:ea typeface="Arial"/>
                      <a:cs typeface="Arial"/>
                      <a:sym typeface="Arial"/>
                    </a:rPr>
                    <a:t> 4</a:t>
                  </a:r>
                  <a:endParaRPr b="0" i="0" sz="1300" u="none" cap="none" strike="noStrike">
                    <a:solidFill>
                      <a:srgbClr val="0043B2"/>
                    </a:solidFill>
                    <a:latin typeface="Arial"/>
                    <a:ea typeface="Arial"/>
                    <a:cs typeface="Arial"/>
                    <a:sym typeface="Arial"/>
                  </a:endParaRPr>
                </a:p>
              </p:txBody>
            </p:sp>
            <p:grpSp>
              <p:nvGrpSpPr>
                <p:cNvPr id="5312" name="Google Shape;5312;p205"/>
                <p:cNvGrpSpPr/>
                <p:nvPr/>
              </p:nvGrpSpPr>
              <p:grpSpPr>
                <a:xfrm>
                  <a:off x="6627851" y="3449645"/>
                  <a:ext cx="904200" cy="1444231"/>
                  <a:chOff x="6627851" y="3779861"/>
                  <a:chExt cx="904200" cy="1444231"/>
                </a:xfrm>
              </p:grpSpPr>
              <p:cxnSp>
                <p:nvCxnSpPr>
                  <p:cNvPr id="5313" name="Google Shape;5313;p205"/>
                  <p:cNvCxnSpPr>
                    <a:stCxn id="5303" idx="3"/>
                    <a:endCxn id="5308" idx="1"/>
                  </p:cNvCxnSpPr>
                  <p:nvPr/>
                </p:nvCxnSpPr>
                <p:spPr>
                  <a:xfrm flipH="1" rot="10800000">
                    <a:off x="6627851" y="3779861"/>
                    <a:ext cx="904200" cy="14100"/>
                  </a:xfrm>
                  <a:prstGeom prst="straightConnector1">
                    <a:avLst/>
                  </a:prstGeom>
                  <a:noFill/>
                  <a:ln cap="flat" cmpd="sng" w="19050">
                    <a:solidFill>
                      <a:srgbClr val="0043B2"/>
                    </a:solidFill>
                    <a:prstDash val="solid"/>
                    <a:miter lim="800000"/>
                    <a:headEnd len="sm" w="sm" type="none"/>
                    <a:tailEnd len="sm" w="sm" type="none"/>
                  </a:ln>
                </p:spPr>
              </p:cxnSp>
              <p:cxnSp>
                <p:nvCxnSpPr>
                  <p:cNvPr id="5314" name="Google Shape;5314;p205"/>
                  <p:cNvCxnSpPr>
                    <a:stCxn id="5304" idx="3"/>
                    <a:endCxn id="5309" idx="1"/>
                  </p:cNvCxnSpPr>
                  <p:nvPr/>
                </p:nvCxnSpPr>
                <p:spPr>
                  <a:xfrm flipH="1" rot="10800000">
                    <a:off x="6627851" y="4252680"/>
                    <a:ext cx="904200" cy="12900"/>
                  </a:xfrm>
                  <a:prstGeom prst="straightConnector1">
                    <a:avLst/>
                  </a:prstGeom>
                  <a:noFill/>
                  <a:ln cap="flat" cmpd="sng" w="19050">
                    <a:solidFill>
                      <a:srgbClr val="0043B2"/>
                    </a:solidFill>
                    <a:prstDash val="solid"/>
                    <a:miter lim="800000"/>
                    <a:headEnd len="sm" w="sm" type="none"/>
                    <a:tailEnd len="sm" w="sm" type="none"/>
                  </a:ln>
                </p:spPr>
              </p:cxnSp>
              <p:cxnSp>
                <p:nvCxnSpPr>
                  <p:cNvPr id="5315" name="Google Shape;5315;p205"/>
                  <p:cNvCxnSpPr>
                    <a:stCxn id="5305" idx="3"/>
                    <a:endCxn id="5310" idx="1"/>
                  </p:cNvCxnSpPr>
                  <p:nvPr/>
                </p:nvCxnSpPr>
                <p:spPr>
                  <a:xfrm flipH="1" rot="10800000">
                    <a:off x="6627851" y="4730600"/>
                    <a:ext cx="904200" cy="6600"/>
                  </a:xfrm>
                  <a:prstGeom prst="straightConnector1">
                    <a:avLst/>
                  </a:prstGeom>
                  <a:noFill/>
                  <a:ln cap="flat" cmpd="sng" w="19050">
                    <a:solidFill>
                      <a:srgbClr val="0043B2"/>
                    </a:solidFill>
                    <a:prstDash val="solid"/>
                    <a:miter lim="800000"/>
                    <a:headEnd len="sm" w="sm" type="none"/>
                    <a:tailEnd len="sm" w="sm" type="none"/>
                  </a:ln>
                </p:spPr>
              </p:cxnSp>
              <p:cxnSp>
                <p:nvCxnSpPr>
                  <p:cNvPr id="5316" name="Google Shape;5316;p205"/>
                  <p:cNvCxnSpPr>
                    <a:stCxn id="5306" idx="3"/>
                    <a:endCxn id="5311" idx="1"/>
                  </p:cNvCxnSpPr>
                  <p:nvPr/>
                </p:nvCxnSpPr>
                <p:spPr>
                  <a:xfrm>
                    <a:off x="6627851" y="5224092"/>
                    <a:ext cx="904200" cy="0"/>
                  </a:xfrm>
                  <a:prstGeom prst="straightConnector1">
                    <a:avLst/>
                  </a:prstGeom>
                  <a:noFill/>
                  <a:ln cap="flat" cmpd="sng" w="19050">
                    <a:solidFill>
                      <a:srgbClr val="0043B2"/>
                    </a:solidFill>
                    <a:prstDash val="solid"/>
                    <a:miter lim="800000"/>
                    <a:headEnd len="sm" w="sm" type="none"/>
                    <a:tailEnd len="sm" w="sm" type="none"/>
                  </a:ln>
                </p:spPr>
              </p:cxnSp>
            </p:grpSp>
          </p:grpSp>
        </p:grpSp>
      </p:gr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1" name="Shape 5321"/>
        <p:cNvGrpSpPr/>
        <p:nvPr/>
      </p:nvGrpSpPr>
      <p:grpSpPr>
        <a:xfrm>
          <a:off x="0" y="0"/>
          <a:ext cx="0" cy="0"/>
          <a:chOff x="0" y="0"/>
          <a:chExt cx="0" cy="0"/>
        </a:xfrm>
      </p:grpSpPr>
      <p:sp>
        <p:nvSpPr>
          <p:cNvPr id="5322" name="Google Shape;5322;p20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323" name="Google Shape;5323;p20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Nhóm Người Tiêu Dùng - Tái Cân Bằng</a:t>
            </a:r>
            <a:endParaRPr/>
          </a:p>
        </p:txBody>
      </p:sp>
      <p:sp>
        <p:nvSpPr>
          <p:cNvPr id="5324" name="Google Shape;5324;p20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325" name="Google Shape;5325;p206"/>
          <p:cNvSpPr txBox="1"/>
          <p:nvPr>
            <p:ph idx="4" type="body"/>
          </p:nvPr>
        </p:nvSpPr>
        <p:spPr>
          <a:xfrm>
            <a:off x="535871" y="2226568"/>
            <a:ext cx="8809741"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Trong trang trước, nơi 4 phân vùng được xử lý bởi một người tiêu dùng, đã xảy ra nút cổ chai và một (ba) người tiêu dùng đã được thêm vào.</a:t>
            </a:r>
            <a:endParaRPr/>
          </a:p>
          <a:p>
            <a:pPr indent="-182245" lvl="1" marL="360045" rtl="0" algn="l">
              <a:lnSpc>
                <a:spcPct val="138461"/>
              </a:lnSpc>
              <a:spcBef>
                <a:spcPts val="500"/>
              </a:spcBef>
              <a:spcAft>
                <a:spcPts val="0"/>
              </a:spcAft>
              <a:buClr>
                <a:srgbClr val="262626"/>
              </a:buClr>
              <a:buSzPts val="1040"/>
              <a:buChar char="•"/>
            </a:pPr>
            <a:r>
              <a:rPr lang="en-US"/>
              <a:t>Sau khi thêm người tiêu dùng bổ sung, việc phân chia quyền sở hữu phân vùng được thực hiện.</a:t>
            </a:r>
            <a:endParaRPr/>
          </a:p>
          <a:p>
            <a:pPr indent="-182245" lvl="1" marL="360045" rtl="0" algn="l">
              <a:lnSpc>
                <a:spcPct val="138461"/>
              </a:lnSpc>
              <a:spcBef>
                <a:spcPts val="500"/>
              </a:spcBef>
              <a:spcAft>
                <a:spcPts val="0"/>
              </a:spcAft>
              <a:buClr>
                <a:srgbClr val="262626"/>
              </a:buClr>
              <a:buSzPts val="1040"/>
              <a:buChar char="•"/>
            </a:pPr>
            <a:r>
              <a:rPr lang="en-US"/>
              <a:t>Quá trình này được gọi là tái cân bằng.</a:t>
            </a:r>
            <a:endParaRPr/>
          </a:p>
          <a:p>
            <a:pPr indent="-177800" lvl="0" marL="177800" rtl="0" algn="l">
              <a:lnSpc>
                <a:spcPct val="128571"/>
              </a:lnSpc>
              <a:spcBef>
                <a:spcPts val="1000"/>
              </a:spcBef>
              <a:spcAft>
                <a:spcPts val="0"/>
              </a:spcAft>
              <a:buClr>
                <a:srgbClr val="262626"/>
              </a:buClr>
              <a:buSzPts val="1400"/>
              <a:buFont typeface="Arial"/>
              <a:buChar char="•"/>
            </a:pPr>
            <a:r>
              <a:rPr lang="en-US"/>
              <a:t>Điều này cũng có thể xảy ra nếu người tiêu dùng không có mặt, chẳng hạn như trong tình huống hỏng hóc.</a:t>
            </a:r>
            <a:endParaRPr/>
          </a:p>
        </p:txBody>
      </p:sp>
      <p:grpSp>
        <p:nvGrpSpPr>
          <p:cNvPr id="5326" name="Google Shape;5326;p206"/>
          <p:cNvGrpSpPr/>
          <p:nvPr/>
        </p:nvGrpSpPr>
        <p:grpSpPr>
          <a:xfrm>
            <a:off x="1137874" y="4058113"/>
            <a:ext cx="7630253" cy="2006891"/>
            <a:chOff x="1189907" y="4058113"/>
            <a:chExt cx="7630253" cy="2006891"/>
          </a:xfrm>
        </p:grpSpPr>
        <p:grpSp>
          <p:nvGrpSpPr>
            <p:cNvPr id="5327" name="Google Shape;5327;p206"/>
            <p:cNvGrpSpPr/>
            <p:nvPr/>
          </p:nvGrpSpPr>
          <p:grpSpPr>
            <a:xfrm>
              <a:off x="1189907" y="4058113"/>
              <a:ext cx="3382902" cy="2006891"/>
              <a:chOff x="4416265" y="3605100"/>
              <a:chExt cx="4772663" cy="2421576"/>
            </a:xfrm>
          </p:grpSpPr>
          <p:sp>
            <p:nvSpPr>
              <p:cNvPr id="5328" name="Google Shape;5328;p206"/>
              <p:cNvSpPr/>
              <p:nvPr/>
            </p:nvSpPr>
            <p:spPr>
              <a:xfrm>
                <a:off x="4416265" y="3605100"/>
                <a:ext cx="1733550" cy="2421576"/>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Chủ</a:t>
                </a:r>
                <a:r>
                  <a:rPr b="0" i="0" lang="en-US" sz="1100" u="none" cap="none" strike="noStrike">
                    <a:solidFill>
                      <a:srgbClr val="0043B2"/>
                    </a:solidFill>
                    <a:latin typeface="Arial"/>
                    <a:ea typeface="Arial"/>
                    <a:cs typeface="Arial"/>
                    <a:sym typeface="Arial"/>
                  </a:rPr>
                  <a:t> đề</a:t>
                </a:r>
                <a:r>
                  <a:rPr b="0" i="0" lang="en-US" sz="1100" u="none" cap="none" strike="noStrike">
                    <a:solidFill>
                      <a:srgbClr val="0043B2"/>
                    </a:solidFill>
                    <a:latin typeface="Arial"/>
                    <a:ea typeface="Arial"/>
                    <a:cs typeface="Arial"/>
                    <a:sym typeface="Arial"/>
                  </a:rPr>
                  <a:t> A</a:t>
                </a:r>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5329" name="Google Shape;5329;p206"/>
              <p:cNvGrpSpPr/>
              <p:nvPr/>
            </p:nvGrpSpPr>
            <p:grpSpPr>
              <a:xfrm>
                <a:off x="4591176" y="4082833"/>
                <a:ext cx="1381412" cy="1813833"/>
                <a:chOff x="4591176" y="4121924"/>
                <a:chExt cx="1381412" cy="1813833"/>
              </a:xfrm>
            </p:grpSpPr>
            <p:sp>
              <p:nvSpPr>
                <p:cNvPr id="5330" name="Google Shape;5330;p206"/>
                <p:cNvSpPr/>
                <p:nvPr/>
              </p:nvSpPr>
              <p:spPr>
                <a:xfrm>
                  <a:off x="4591176" y="4121924"/>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Phân</a:t>
                  </a:r>
                  <a:r>
                    <a:rPr b="0" i="0" lang="en-US" sz="1100" u="none" cap="none" strike="noStrike">
                      <a:solidFill>
                        <a:srgbClr val="0043B2"/>
                      </a:solidFill>
                      <a:latin typeface="Arial"/>
                      <a:ea typeface="Arial"/>
                      <a:cs typeface="Arial"/>
                      <a:sym typeface="Arial"/>
                    </a:rPr>
                    <a:t> vùng</a:t>
                  </a:r>
                  <a:r>
                    <a:rPr b="0" i="0" lang="en-US" sz="1100" u="none" cap="none" strike="noStrike">
                      <a:solidFill>
                        <a:srgbClr val="0043B2"/>
                      </a:solidFill>
                      <a:latin typeface="Arial"/>
                      <a:ea typeface="Arial"/>
                      <a:cs typeface="Arial"/>
                      <a:sym typeface="Arial"/>
                    </a:rPr>
                    <a:t> 1</a:t>
                  </a:r>
                  <a:endParaRPr b="0" i="0" sz="1100" u="none" cap="none" strike="noStrike">
                    <a:solidFill>
                      <a:srgbClr val="0043B2"/>
                    </a:solidFill>
                    <a:latin typeface="Arial"/>
                    <a:ea typeface="Arial"/>
                    <a:cs typeface="Arial"/>
                    <a:sym typeface="Arial"/>
                  </a:endParaRPr>
                </a:p>
              </p:txBody>
            </p:sp>
            <p:sp>
              <p:nvSpPr>
                <p:cNvPr id="5331" name="Google Shape;5331;p206"/>
                <p:cNvSpPr/>
                <p:nvPr/>
              </p:nvSpPr>
              <p:spPr>
                <a:xfrm>
                  <a:off x="4591176" y="4591989"/>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Phân vùng</a:t>
                  </a:r>
                  <a:r>
                    <a:rPr b="0" i="0" lang="en-US" sz="1100" u="none" cap="none" strike="noStrike">
                      <a:solidFill>
                        <a:srgbClr val="0043B2"/>
                      </a:solidFill>
                      <a:latin typeface="Arial"/>
                      <a:ea typeface="Arial"/>
                      <a:cs typeface="Arial"/>
                      <a:sym typeface="Arial"/>
                    </a:rPr>
                    <a:t> 2</a:t>
                  </a:r>
                  <a:endParaRPr b="0" i="0" sz="1100" u="none" cap="none" strike="noStrike">
                    <a:solidFill>
                      <a:srgbClr val="0043B2"/>
                    </a:solidFill>
                    <a:latin typeface="Arial"/>
                    <a:ea typeface="Arial"/>
                    <a:cs typeface="Arial"/>
                    <a:sym typeface="Arial"/>
                  </a:endParaRPr>
                </a:p>
              </p:txBody>
            </p:sp>
            <p:sp>
              <p:nvSpPr>
                <p:cNvPr id="5332" name="Google Shape;5332;p206"/>
                <p:cNvSpPr/>
                <p:nvPr/>
              </p:nvSpPr>
              <p:spPr>
                <a:xfrm>
                  <a:off x="4591176" y="5062054"/>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Phân vùng</a:t>
                  </a:r>
                  <a:r>
                    <a:rPr b="0" i="0" lang="en-US" sz="1100" u="none" cap="none" strike="noStrike">
                      <a:solidFill>
                        <a:srgbClr val="0043B2"/>
                      </a:solidFill>
                      <a:latin typeface="Arial"/>
                      <a:ea typeface="Arial"/>
                      <a:cs typeface="Arial"/>
                      <a:sym typeface="Arial"/>
                    </a:rPr>
                    <a:t> 3</a:t>
                  </a:r>
                  <a:endParaRPr b="0" i="0" sz="1100" u="none" cap="none" strike="noStrike">
                    <a:solidFill>
                      <a:srgbClr val="0043B2"/>
                    </a:solidFill>
                    <a:latin typeface="Arial"/>
                    <a:ea typeface="Arial"/>
                    <a:cs typeface="Arial"/>
                    <a:sym typeface="Arial"/>
                  </a:endParaRPr>
                </a:p>
              </p:txBody>
            </p:sp>
            <p:sp>
              <p:nvSpPr>
                <p:cNvPr id="5333" name="Google Shape;5333;p206"/>
                <p:cNvSpPr/>
                <p:nvPr/>
              </p:nvSpPr>
              <p:spPr>
                <a:xfrm>
                  <a:off x="4591176" y="5552356"/>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Phân vùng</a:t>
                  </a:r>
                  <a:r>
                    <a:rPr b="0" i="0" lang="en-US" sz="1100" u="none" cap="none" strike="noStrike">
                      <a:solidFill>
                        <a:srgbClr val="0043B2"/>
                      </a:solidFill>
                      <a:latin typeface="Arial"/>
                      <a:ea typeface="Arial"/>
                      <a:cs typeface="Arial"/>
                      <a:sym typeface="Arial"/>
                    </a:rPr>
                    <a:t> 4</a:t>
                  </a:r>
                  <a:endParaRPr b="0" i="0" sz="1100" u="none" cap="none" strike="noStrike">
                    <a:solidFill>
                      <a:srgbClr val="0043B2"/>
                    </a:solidFill>
                    <a:latin typeface="Arial"/>
                    <a:ea typeface="Arial"/>
                    <a:cs typeface="Arial"/>
                    <a:sym typeface="Arial"/>
                  </a:endParaRPr>
                </a:p>
              </p:txBody>
            </p:sp>
          </p:grpSp>
          <p:sp>
            <p:nvSpPr>
              <p:cNvPr id="5334" name="Google Shape;5334;p206"/>
              <p:cNvSpPr/>
              <p:nvPr/>
            </p:nvSpPr>
            <p:spPr>
              <a:xfrm>
                <a:off x="7068025" y="3605100"/>
                <a:ext cx="2120903" cy="2421576"/>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Nhóm người tiêu dùng A</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100" u="none" cap="none" strike="noStrike">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100" u="none" cap="none" strike="noStrike">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100" u="none" cap="none" strike="noStrike">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100" u="none" cap="none" strike="noStrike">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335" name="Google Shape;5335;p206"/>
              <p:cNvSpPr/>
              <p:nvPr/>
            </p:nvSpPr>
            <p:spPr>
              <a:xfrm>
                <a:off x="7306311" y="4082833"/>
                <a:ext cx="1643675" cy="383401"/>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100"/>
                  <a:buFont typeface="Arial"/>
                  <a:buNone/>
                </a:pPr>
                <a:r>
                  <a:rPr b="0" i="0" lang="en-US" sz="1100" u="none" cap="none" strike="noStrike">
                    <a:solidFill>
                      <a:srgbClr val="0043B2"/>
                    </a:solidFill>
                    <a:latin typeface="Arial"/>
                    <a:ea typeface="Arial"/>
                    <a:cs typeface="Arial"/>
                    <a:sym typeface="Arial"/>
                  </a:rPr>
                  <a:t>Người</a:t>
                </a:r>
                <a:r>
                  <a:rPr b="0" i="0" lang="en-US" sz="1100" u="none" cap="none" strike="noStrike">
                    <a:solidFill>
                      <a:srgbClr val="0043B2"/>
                    </a:solidFill>
                    <a:latin typeface="Arial"/>
                    <a:ea typeface="Arial"/>
                    <a:cs typeface="Arial"/>
                    <a:sym typeface="Arial"/>
                  </a:rPr>
                  <a:t> tiêu dùng</a:t>
                </a:r>
                <a:r>
                  <a:rPr b="0" i="0" lang="en-US" sz="1100" u="none" cap="none" strike="noStrike">
                    <a:solidFill>
                      <a:srgbClr val="0043B2"/>
                    </a:solidFill>
                    <a:latin typeface="Arial"/>
                    <a:ea typeface="Arial"/>
                    <a:cs typeface="Arial"/>
                    <a:sym typeface="Arial"/>
                  </a:rPr>
                  <a:t> 1</a:t>
                </a:r>
                <a:endParaRPr b="0" i="0" sz="1100" u="none" cap="none" strike="noStrike">
                  <a:solidFill>
                    <a:srgbClr val="0043B2"/>
                  </a:solidFill>
                  <a:latin typeface="Arial"/>
                  <a:ea typeface="Arial"/>
                  <a:cs typeface="Arial"/>
                  <a:sym typeface="Arial"/>
                </a:endParaRPr>
              </a:p>
            </p:txBody>
          </p:sp>
          <p:grpSp>
            <p:nvGrpSpPr>
              <p:cNvPr id="5336" name="Google Shape;5336;p206"/>
              <p:cNvGrpSpPr/>
              <p:nvPr/>
            </p:nvGrpSpPr>
            <p:grpSpPr>
              <a:xfrm>
                <a:off x="5972588" y="4274464"/>
                <a:ext cx="1382700" cy="1430502"/>
                <a:chOff x="5972588" y="4274464"/>
                <a:chExt cx="1382700" cy="1430502"/>
              </a:xfrm>
            </p:grpSpPr>
            <p:cxnSp>
              <p:nvCxnSpPr>
                <p:cNvPr id="5337" name="Google Shape;5337;p206"/>
                <p:cNvCxnSpPr>
                  <a:stCxn id="5330" idx="3"/>
                  <a:endCxn id="5335" idx="1"/>
                </p:cNvCxnSpPr>
                <p:nvPr/>
              </p:nvCxnSpPr>
              <p:spPr>
                <a:xfrm>
                  <a:off x="5972588" y="4274534"/>
                  <a:ext cx="1333800" cy="0"/>
                </a:xfrm>
                <a:prstGeom prst="straightConnector1">
                  <a:avLst/>
                </a:prstGeom>
                <a:noFill/>
                <a:ln cap="flat" cmpd="sng" w="19050">
                  <a:solidFill>
                    <a:srgbClr val="0043B2"/>
                  </a:solidFill>
                  <a:prstDash val="solid"/>
                  <a:miter lim="800000"/>
                  <a:headEnd len="sm" w="sm" type="none"/>
                  <a:tailEnd len="sm" w="sm" type="none"/>
                </a:ln>
              </p:spPr>
            </p:cxnSp>
            <p:cxnSp>
              <p:nvCxnSpPr>
                <p:cNvPr id="5338" name="Google Shape;5338;p206"/>
                <p:cNvCxnSpPr>
                  <a:stCxn id="5331" idx="3"/>
                </p:cNvCxnSpPr>
                <p:nvPr/>
              </p:nvCxnSpPr>
              <p:spPr>
                <a:xfrm>
                  <a:off x="5972588" y="4744599"/>
                  <a:ext cx="1382700" cy="0"/>
                </a:xfrm>
                <a:prstGeom prst="straightConnector1">
                  <a:avLst/>
                </a:prstGeom>
                <a:noFill/>
                <a:ln cap="flat" cmpd="sng" w="19050">
                  <a:solidFill>
                    <a:srgbClr val="FF0000"/>
                  </a:solidFill>
                  <a:prstDash val="solid"/>
                  <a:miter lim="800000"/>
                  <a:headEnd len="sm" w="sm" type="none"/>
                  <a:tailEnd len="sm" w="sm" type="none"/>
                </a:ln>
              </p:spPr>
            </p:cxnSp>
            <p:cxnSp>
              <p:nvCxnSpPr>
                <p:cNvPr id="5339" name="Google Shape;5339;p206"/>
                <p:cNvCxnSpPr>
                  <a:stCxn id="5332" idx="3"/>
                  <a:endCxn id="5335" idx="1"/>
                </p:cNvCxnSpPr>
                <p:nvPr/>
              </p:nvCxnSpPr>
              <p:spPr>
                <a:xfrm flipH="1" rot="10800000">
                  <a:off x="5972588" y="4274464"/>
                  <a:ext cx="1333800" cy="940200"/>
                </a:xfrm>
                <a:prstGeom prst="straightConnector1">
                  <a:avLst/>
                </a:prstGeom>
                <a:noFill/>
                <a:ln cap="flat" cmpd="sng" w="19050">
                  <a:solidFill>
                    <a:srgbClr val="0043B2"/>
                  </a:solidFill>
                  <a:prstDash val="solid"/>
                  <a:miter lim="800000"/>
                  <a:headEnd len="sm" w="sm" type="none"/>
                  <a:tailEnd len="sm" w="sm" type="none"/>
                </a:ln>
              </p:spPr>
            </p:cxnSp>
            <p:cxnSp>
              <p:nvCxnSpPr>
                <p:cNvPr id="5340" name="Google Shape;5340;p206"/>
                <p:cNvCxnSpPr>
                  <a:stCxn id="5333" idx="3"/>
                  <a:endCxn id="5341" idx="1"/>
                </p:cNvCxnSpPr>
                <p:nvPr/>
              </p:nvCxnSpPr>
              <p:spPr>
                <a:xfrm flipH="1" rot="10800000">
                  <a:off x="5972588" y="4748566"/>
                  <a:ext cx="1331700" cy="956400"/>
                </a:xfrm>
                <a:prstGeom prst="straightConnector1">
                  <a:avLst/>
                </a:prstGeom>
                <a:noFill/>
                <a:ln cap="flat" cmpd="sng" w="19050">
                  <a:solidFill>
                    <a:srgbClr val="FF0000"/>
                  </a:solidFill>
                  <a:prstDash val="solid"/>
                  <a:miter lim="800000"/>
                  <a:headEnd len="sm" w="sm" type="none"/>
                  <a:tailEnd len="sm" w="sm" type="none"/>
                </a:ln>
              </p:spPr>
            </p:cxnSp>
          </p:grpSp>
          <p:sp>
            <p:nvSpPr>
              <p:cNvPr id="5341" name="Google Shape;5341;p206"/>
              <p:cNvSpPr/>
              <p:nvPr/>
            </p:nvSpPr>
            <p:spPr>
              <a:xfrm>
                <a:off x="7304309" y="4552897"/>
                <a:ext cx="1645677" cy="391069"/>
              </a:xfrm>
              <a:prstGeom prst="roundRect">
                <a:avLst>
                  <a:gd fmla="val 19066" name="adj"/>
                </a:avLst>
              </a:prstGeom>
              <a:solidFill>
                <a:srgbClr val="E9F2FC"/>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Người tiêu dùng</a:t>
                </a:r>
                <a:r>
                  <a:rPr b="0" i="0" lang="en-US" sz="1100" u="none" cap="none" strike="noStrike">
                    <a:solidFill>
                      <a:srgbClr val="0043B2"/>
                    </a:solidFill>
                    <a:latin typeface="Arial"/>
                    <a:ea typeface="Arial"/>
                    <a:cs typeface="Arial"/>
                    <a:sym typeface="Arial"/>
                  </a:rPr>
                  <a:t> 2</a:t>
                </a:r>
                <a:endParaRPr b="0" i="0" sz="1100" u="none" cap="none" strike="noStrike">
                  <a:solidFill>
                    <a:srgbClr val="0043B2"/>
                  </a:solidFill>
                  <a:latin typeface="Arial"/>
                  <a:ea typeface="Arial"/>
                  <a:cs typeface="Arial"/>
                  <a:sym typeface="Arial"/>
                </a:endParaRPr>
              </a:p>
            </p:txBody>
          </p:sp>
        </p:grpSp>
        <p:grpSp>
          <p:nvGrpSpPr>
            <p:cNvPr id="5342" name="Google Shape;5342;p206"/>
            <p:cNvGrpSpPr/>
            <p:nvPr/>
          </p:nvGrpSpPr>
          <p:grpSpPr>
            <a:xfrm>
              <a:off x="5458003" y="4058113"/>
              <a:ext cx="3362157" cy="2006891"/>
              <a:chOff x="4280465" y="3605100"/>
              <a:chExt cx="4743395" cy="2421576"/>
            </a:xfrm>
          </p:grpSpPr>
          <p:sp>
            <p:nvSpPr>
              <p:cNvPr id="5343" name="Google Shape;5343;p206"/>
              <p:cNvSpPr/>
              <p:nvPr/>
            </p:nvSpPr>
            <p:spPr>
              <a:xfrm>
                <a:off x="4280465" y="3605100"/>
                <a:ext cx="1733550" cy="2421576"/>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Chủ đề</a:t>
                </a:r>
                <a:r>
                  <a:rPr b="0" i="0" lang="en-US" sz="1100" u="none" cap="none" strike="noStrike">
                    <a:solidFill>
                      <a:srgbClr val="0043B2"/>
                    </a:solidFill>
                    <a:latin typeface="Arial"/>
                    <a:ea typeface="Arial"/>
                    <a:cs typeface="Arial"/>
                    <a:sym typeface="Arial"/>
                  </a:rPr>
                  <a:t> A</a:t>
                </a:r>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5344" name="Google Shape;5344;p206"/>
              <p:cNvGrpSpPr/>
              <p:nvPr/>
            </p:nvGrpSpPr>
            <p:grpSpPr>
              <a:xfrm>
                <a:off x="4455376" y="4082833"/>
                <a:ext cx="1381412" cy="1813833"/>
                <a:chOff x="4455376" y="4121924"/>
                <a:chExt cx="1381412" cy="1813833"/>
              </a:xfrm>
            </p:grpSpPr>
            <p:sp>
              <p:nvSpPr>
                <p:cNvPr id="5345" name="Google Shape;5345;p206"/>
                <p:cNvSpPr/>
                <p:nvPr/>
              </p:nvSpPr>
              <p:spPr>
                <a:xfrm>
                  <a:off x="4455376" y="4121924"/>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Phân vùng</a:t>
                  </a:r>
                  <a:r>
                    <a:rPr b="0" i="0" lang="en-US" sz="1100" u="none" cap="none" strike="noStrike">
                      <a:solidFill>
                        <a:srgbClr val="0043B2"/>
                      </a:solidFill>
                      <a:latin typeface="Arial"/>
                      <a:ea typeface="Arial"/>
                      <a:cs typeface="Arial"/>
                      <a:sym typeface="Arial"/>
                    </a:rPr>
                    <a:t> 1</a:t>
                  </a:r>
                  <a:endParaRPr b="0" i="0" sz="1100" u="none" cap="none" strike="noStrike">
                    <a:solidFill>
                      <a:srgbClr val="0043B2"/>
                    </a:solidFill>
                    <a:latin typeface="Arial"/>
                    <a:ea typeface="Arial"/>
                    <a:cs typeface="Arial"/>
                    <a:sym typeface="Arial"/>
                  </a:endParaRPr>
                </a:p>
              </p:txBody>
            </p:sp>
            <p:sp>
              <p:nvSpPr>
                <p:cNvPr id="5346" name="Google Shape;5346;p206"/>
                <p:cNvSpPr/>
                <p:nvPr/>
              </p:nvSpPr>
              <p:spPr>
                <a:xfrm>
                  <a:off x="4455376" y="4591988"/>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Phân vùng</a:t>
                  </a:r>
                  <a:r>
                    <a:rPr b="0" i="0" lang="en-US" sz="1100" u="none" cap="none" strike="noStrike">
                      <a:solidFill>
                        <a:srgbClr val="0043B2"/>
                      </a:solidFill>
                      <a:latin typeface="Arial"/>
                      <a:ea typeface="Arial"/>
                      <a:cs typeface="Arial"/>
                      <a:sym typeface="Arial"/>
                    </a:rPr>
                    <a:t> 2</a:t>
                  </a:r>
                  <a:endParaRPr b="0" i="0" sz="1100" u="none" cap="none" strike="noStrike">
                    <a:solidFill>
                      <a:srgbClr val="0043B2"/>
                    </a:solidFill>
                    <a:latin typeface="Arial"/>
                    <a:ea typeface="Arial"/>
                    <a:cs typeface="Arial"/>
                    <a:sym typeface="Arial"/>
                  </a:endParaRPr>
                </a:p>
              </p:txBody>
            </p:sp>
            <p:sp>
              <p:nvSpPr>
                <p:cNvPr id="5347" name="Google Shape;5347;p206"/>
                <p:cNvSpPr/>
                <p:nvPr/>
              </p:nvSpPr>
              <p:spPr>
                <a:xfrm>
                  <a:off x="4455376" y="5062054"/>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Phân vùng</a:t>
                  </a:r>
                  <a:r>
                    <a:rPr b="0" i="0" lang="en-US" sz="1100" u="none" cap="none" strike="noStrike">
                      <a:solidFill>
                        <a:srgbClr val="0043B2"/>
                      </a:solidFill>
                      <a:latin typeface="Arial"/>
                      <a:ea typeface="Arial"/>
                      <a:cs typeface="Arial"/>
                      <a:sym typeface="Arial"/>
                    </a:rPr>
                    <a:t> 3</a:t>
                  </a:r>
                  <a:endParaRPr b="0" i="0" sz="1100" u="none" cap="none" strike="noStrike">
                    <a:solidFill>
                      <a:srgbClr val="0043B2"/>
                    </a:solidFill>
                    <a:latin typeface="Arial"/>
                    <a:ea typeface="Arial"/>
                    <a:cs typeface="Arial"/>
                    <a:sym typeface="Arial"/>
                  </a:endParaRPr>
                </a:p>
              </p:txBody>
            </p:sp>
            <p:sp>
              <p:nvSpPr>
                <p:cNvPr id="5348" name="Google Shape;5348;p206"/>
                <p:cNvSpPr/>
                <p:nvPr/>
              </p:nvSpPr>
              <p:spPr>
                <a:xfrm>
                  <a:off x="4455376" y="5552356"/>
                  <a:ext cx="1381412" cy="383401"/>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Phân vùng</a:t>
                  </a:r>
                  <a:r>
                    <a:rPr b="0" i="0" lang="en-US" sz="1100" u="none" cap="none" strike="noStrike">
                      <a:solidFill>
                        <a:srgbClr val="0043B2"/>
                      </a:solidFill>
                      <a:latin typeface="Arial"/>
                      <a:ea typeface="Arial"/>
                      <a:cs typeface="Arial"/>
                      <a:sym typeface="Arial"/>
                    </a:rPr>
                    <a:t> 4</a:t>
                  </a:r>
                  <a:endParaRPr b="0" i="0" sz="1100" u="none" cap="none" strike="noStrike">
                    <a:solidFill>
                      <a:srgbClr val="0043B2"/>
                    </a:solidFill>
                    <a:latin typeface="Arial"/>
                    <a:ea typeface="Arial"/>
                    <a:cs typeface="Arial"/>
                    <a:sym typeface="Arial"/>
                  </a:endParaRPr>
                </a:p>
              </p:txBody>
            </p:sp>
          </p:grpSp>
          <p:sp>
            <p:nvSpPr>
              <p:cNvPr id="5349" name="Google Shape;5349;p206"/>
              <p:cNvSpPr/>
              <p:nvPr/>
            </p:nvSpPr>
            <p:spPr>
              <a:xfrm>
                <a:off x="6821275" y="3605100"/>
                <a:ext cx="2202585" cy="2421576"/>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Nhóm người tiêu dùng A</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sz="11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350" name="Google Shape;5350;p206"/>
              <p:cNvSpPr/>
              <p:nvPr/>
            </p:nvSpPr>
            <p:spPr>
              <a:xfrm>
                <a:off x="7092864" y="4082833"/>
                <a:ext cx="1645784" cy="383401"/>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Người tiêu dùng</a:t>
                </a:r>
                <a:r>
                  <a:rPr b="0" i="0" lang="en-US" sz="1100" u="none" cap="none" strike="noStrike">
                    <a:solidFill>
                      <a:srgbClr val="0043B2"/>
                    </a:solidFill>
                    <a:latin typeface="Arial"/>
                    <a:ea typeface="Arial"/>
                    <a:cs typeface="Arial"/>
                    <a:sym typeface="Arial"/>
                  </a:rPr>
                  <a:t> 1</a:t>
                </a:r>
                <a:endParaRPr b="0" i="0" sz="1100" u="none" cap="none" strike="noStrike">
                  <a:solidFill>
                    <a:srgbClr val="0043B2"/>
                  </a:solidFill>
                  <a:latin typeface="Arial"/>
                  <a:ea typeface="Arial"/>
                  <a:cs typeface="Arial"/>
                  <a:sym typeface="Arial"/>
                </a:endParaRPr>
              </a:p>
            </p:txBody>
          </p:sp>
          <p:grpSp>
            <p:nvGrpSpPr>
              <p:cNvPr id="5351" name="Google Shape;5351;p206"/>
              <p:cNvGrpSpPr/>
              <p:nvPr/>
            </p:nvGrpSpPr>
            <p:grpSpPr>
              <a:xfrm>
                <a:off x="5836788" y="4274464"/>
                <a:ext cx="1256100" cy="1430502"/>
                <a:chOff x="5836788" y="4274464"/>
                <a:chExt cx="1256100" cy="1430502"/>
              </a:xfrm>
            </p:grpSpPr>
            <p:cxnSp>
              <p:nvCxnSpPr>
                <p:cNvPr id="5352" name="Google Shape;5352;p206"/>
                <p:cNvCxnSpPr>
                  <a:stCxn id="5345" idx="3"/>
                  <a:endCxn id="5350" idx="1"/>
                </p:cNvCxnSpPr>
                <p:nvPr/>
              </p:nvCxnSpPr>
              <p:spPr>
                <a:xfrm>
                  <a:off x="5836788" y="4274534"/>
                  <a:ext cx="1256100" cy="0"/>
                </a:xfrm>
                <a:prstGeom prst="straightConnector1">
                  <a:avLst/>
                </a:prstGeom>
                <a:noFill/>
                <a:ln cap="flat" cmpd="sng" w="19050">
                  <a:solidFill>
                    <a:srgbClr val="0043B2"/>
                  </a:solidFill>
                  <a:prstDash val="solid"/>
                  <a:miter lim="800000"/>
                  <a:headEnd len="sm" w="sm" type="none"/>
                  <a:tailEnd len="sm" w="sm" type="none"/>
                </a:ln>
              </p:spPr>
            </p:cxnSp>
            <p:cxnSp>
              <p:nvCxnSpPr>
                <p:cNvPr id="5353" name="Google Shape;5353;p206"/>
                <p:cNvCxnSpPr>
                  <a:stCxn id="5346" idx="3"/>
                  <a:endCxn id="5350" idx="1"/>
                </p:cNvCxnSpPr>
                <p:nvPr/>
              </p:nvCxnSpPr>
              <p:spPr>
                <a:xfrm flipH="1" rot="10800000">
                  <a:off x="5836788" y="4274498"/>
                  <a:ext cx="1256100" cy="470100"/>
                </a:xfrm>
                <a:prstGeom prst="straightConnector1">
                  <a:avLst/>
                </a:prstGeom>
                <a:noFill/>
                <a:ln cap="flat" cmpd="sng" w="19050">
                  <a:solidFill>
                    <a:srgbClr val="0043B2"/>
                  </a:solidFill>
                  <a:prstDash val="solid"/>
                  <a:miter lim="800000"/>
                  <a:headEnd len="sm" w="sm" type="none"/>
                  <a:tailEnd len="sm" w="sm" type="none"/>
                </a:ln>
              </p:spPr>
            </p:cxnSp>
            <p:cxnSp>
              <p:nvCxnSpPr>
                <p:cNvPr id="5354" name="Google Shape;5354;p206"/>
                <p:cNvCxnSpPr>
                  <a:stCxn id="5347" idx="3"/>
                  <a:endCxn id="5350" idx="1"/>
                </p:cNvCxnSpPr>
                <p:nvPr/>
              </p:nvCxnSpPr>
              <p:spPr>
                <a:xfrm flipH="1" rot="10800000">
                  <a:off x="5836788" y="4274464"/>
                  <a:ext cx="1256100" cy="940200"/>
                </a:xfrm>
                <a:prstGeom prst="straightConnector1">
                  <a:avLst/>
                </a:prstGeom>
                <a:noFill/>
                <a:ln cap="flat" cmpd="sng" w="19050">
                  <a:solidFill>
                    <a:srgbClr val="0043B2"/>
                  </a:solidFill>
                  <a:prstDash val="solid"/>
                  <a:miter lim="800000"/>
                  <a:headEnd len="sm" w="sm" type="none"/>
                  <a:tailEnd len="sm" w="sm" type="none"/>
                </a:ln>
              </p:spPr>
            </p:cxnSp>
            <p:cxnSp>
              <p:nvCxnSpPr>
                <p:cNvPr id="5355" name="Google Shape;5355;p206"/>
                <p:cNvCxnSpPr>
                  <a:stCxn id="5348" idx="3"/>
                  <a:endCxn id="5350" idx="1"/>
                </p:cNvCxnSpPr>
                <p:nvPr/>
              </p:nvCxnSpPr>
              <p:spPr>
                <a:xfrm flipH="1" rot="10800000">
                  <a:off x="5836788" y="4274566"/>
                  <a:ext cx="1256100" cy="1430400"/>
                </a:xfrm>
                <a:prstGeom prst="straightConnector1">
                  <a:avLst/>
                </a:prstGeom>
                <a:noFill/>
                <a:ln cap="flat" cmpd="sng" w="19050">
                  <a:solidFill>
                    <a:srgbClr val="0043B2"/>
                  </a:solidFill>
                  <a:prstDash val="solid"/>
                  <a:miter lim="800000"/>
                  <a:headEnd len="sm" w="sm" type="none"/>
                  <a:tailEnd len="sm" w="sm" type="none"/>
                </a:ln>
              </p:spPr>
            </p:cxnSp>
          </p:grpSp>
          <p:sp>
            <p:nvSpPr>
              <p:cNvPr id="5356" name="Google Shape;5356;p206"/>
              <p:cNvSpPr/>
              <p:nvPr/>
            </p:nvSpPr>
            <p:spPr>
              <a:xfrm>
                <a:off x="7092864" y="4552897"/>
                <a:ext cx="1643783" cy="391069"/>
              </a:xfrm>
              <a:prstGeom prst="roundRect">
                <a:avLst>
                  <a:gd fmla="val 19066"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Người tiêu dùng</a:t>
                </a:r>
                <a:r>
                  <a:rPr b="0" i="0" lang="en-US" sz="1100" u="none" cap="none" strike="noStrike">
                    <a:solidFill>
                      <a:srgbClr val="0043B2"/>
                    </a:solidFill>
                    <a:latin typeface="Arial"/>
                    <a:ea typeface="Arial"/>
                    <a:cs typeface="Arial"/>
                    <a:sym typeface="Arial"/>
                  </a:rPr>
                  <a:t> 2</a:t>
                </a:r>
                <a:endParaRPr b="0" i="0" sz="1100" u="none" cap="none" strike="noStrike">
                  <a:solidFill>
                    <a:srgbClr val="0043B2"/>
                  </a:solidFill>
                  <a:latin typeface="Arial"/>
                  <a:ea typeface="Arial"/>
                  <a:cs typeface="Arial"/>
                  <a:sym typeface="Arial"/>
                </a:endParaRPr>
              </a:p>
            </p:txBody>
          </p:sp>
        </p:grpSp>
        <p:sp>
          <p:nvSpPr>
            <p:cNvPr id="5357" name="Google Shape;5357;p206"/>
            <p:cNvSpPr/>
            <p:nvPr/>
          </p:nvSpPr>
          <p:spPr>
            <a:xfrm>
              <a:off x="4643120" y="4807693"/>
              <a:ext cx="741680" cy="425480"/>
            </a:xfrm>
            <a:prstGeom prst="rightArrow">
              <a:avLst>
                <a:gd fmla="val 50000" name="adj1"/>
                <a:gd fmla="val 50000" name="adj2"/>
              </a:avLst>
            </a:prstGeom>
            <a:solidFill>
              <a:srgbClr val="FFFFFF"/>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358" name="Google Shape;5358;p206"/>
          <p:cNvSpPr/>
          <p:nvPr/>
        </p:nvSpPr>
        <p:spPr>
          <a:xfrm rot="2700000">
            <a:off x="7779225" y="4832975"/>
            <a:ext cx="350850" cy="350850"/>
          </a:xfrm>
          <a:prstGeom prst="plus">
            <a:avLst>
              <a:gd fmla="val 43662"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3" name="Shape 5363"/>
        <p:cNvGrpSpPr/>
        <p:nvPr/>
      </p:nvGrpSpPr>
      <p:grpSpPr>
        <a:xfrm>
          <a:off x="0" y="0"/>
          <a:ext cx="0" cy="0"/>
          <a:chOff x="0" y="0"/>
          <a:chExt cx="0" cy="0"/>
        </a:xfrm>
      </p:grpSpPr>
      <p:sp>
        <p:nvSpPr>
          <p:cNvPr id="5364" name="Google Shape;5364;p20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365" name="Google Shape;5365;p20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Nhóm người tiêu dùng - Chia sẻ bù đắp</a:t>
            </a:r>
            <a:endParaRPr/>
          </a:p>
        </p:txBody>
      </p:sp>
      <p:sp>
        <p:nvSpPr>
          <p:cNvPr id="5366" name="Google Shape;5366;p20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367" name="Google Shape;5367;p20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Chia sẻ bù đắp</a:t>
            </a:r>
            <a:endParaRPr/>
          </a:p>
          <a:p>
            <a:pPr indent="-182563" lvl="1" marL="360363" rtl="0" algn="l">
              <a:lnSpc>
                <a:spcPct val="138461"/>
              </a:lnSpc>
              <a:spcBef>
                <a:spcPts val="500"/>
              </a:spcBef>
              <a:spcAft>
                <a:spcPts val="0"/>
              </a:spcAft>
              <a:buClr>
                <a:srgbClr val="262626"/>
              </a:buClr>
              <a:buSzPts val="1040"/>
              <a:buChar char="•"/>
            </a:pPr>
            <a:r>
              <a:rPr lang="en-US"/>
              <a:t>Kafka có phần bù cho mỗi bản ghi.</a:t>
            </a:r>
            <a:endParaRPr/>
          </a:p>
          <a:p>
            <a:pPr indent="-182563" lvl="1" marL="360363" rtl="0" algn="l">
              <a:lnSpc>
                <a:spcPct val="138461"/>
              </a:lnSpc>
              <a:spcBef>
                <a:spcPts val="500"/>
              </a:spcBef>
              <a:spcAft>
                <a:spcPts val="0"/>
              </a:spcAft>
              <a:buClr>
                <a:srgbClr val="262626"/>
              </a:buClr>
              <a:buSzPts val="1040"/>
              <a:buChar char="•"/>
            </a:pPr>
            <a:r>
              <a:rPr lang="en-US"/>
              <a:t>Mỗi người tiêu dùng và nhóm người tiêu dùng theo dõi phần bù hiện tại độc lập với nhau</a:t>
            </a:r>
            <a:endParaRPr/>
          </a:p>
          <a:p>
            <a:pPr indent="-177800" lvl="0" marL="177800" rtl="0" algn="l">
              <a:lnSpc>
                <a:spcPct val="128571"/>
              </a:lnSpc>
              <a:spcBef>
                <a:spcPts val="1000"/>
              </a:spcBef>
              <a:spcAft>
                <a:spcPts val="0"/>
              </a:spcAft>
              <a:buClr>
                <a:srgbClr val="262626"/>
              </a:buClr>
              <a:buSzPts val="1400"/>
              <a:buFont typeface="Arial"/>
              <a:buChar char="•"/>
            </a:pPr>
            <a:r>
              <a:rPr lang="en-US"/>
              <a:t>Nhiều nhóm người tiêu dùng có thể đăng ký cùng một chủ đề cùng một lúc</a:t>
            </a:r>
            <a:endParaRPr/>
          </a:p>
          <a:p>
            <a:pPr indent="-182563" lvl="1" marL="360363" rtl="0" algn="l">
              <a:lnSpc>
                <a:spcPct val="138461"/>
              </a:lnSpc>
              <a:spcBef>
                <a:spcPts val="500"/>
              </a:spcBef>
              <a:spcAft>
                <a:spcPts val="0"/>
              </a:spcAft>
              <a:buClr>
                <a:srgbClr val="262626"/>
              </a:buClr>
              <a:buSzPts val="1040"/>
              <a:buChar char="•"/>
            </a:pPr>
            <a:r>
              <a:rPr lang="en-US"/>
              <a:t>app1 và app2 của người tiêu dùng có thể đăng ký một chủ đề (Chủ đề A) cùng một lúc.</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5368" name="Google Shape;5368;p207"/>
          <p:cNvSpPr/>
          <p:nvPr/>
        </p:nvSpPr>
        <p:spPr>
          <a:xfrm>
            <a:off x="2374744" y="4110110"/>
            <a:ext cx="2133600" cy="1762125"/>
          </a:xfrm>
          <a:prstGeom prst="roundRect">
            <a:avLst>
              <a:gd fmla="val 4775" name="adj"/>
            </a:avLst>
          </a:prstGeom>
          <a:noFill/>
          <a:ln cap="flat" cmpd="sng" w="12700">
            <a:solidFill>
              <a:srgbClr val="42719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69" name="Google Shape;5369;p207"/>
          <p:cNvSpPr/>
          <p:nvPr/>
        </p:nvSpPr>
        <p:spPr>
          <a:xfrm>
            <a:off x="2512857" y="4312182"/>
            <a:ext cx="1857375" cy="1479901"/>
          </a:xfrm>
          <a:prstGeom prst="roundRect">
            <a:avLst>
              <a:gd fmla="val 6369"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70" name="Google Shape;5370;p207"/>
          <p:cNvSpPr/>
          <p:nvPr/>
        </p:nvSpPr>
        <p:spPr>
          <a:xfrm>
            <a:off x="2639448" y="4564759"/>
            <a:ext cx="268032" cy="213025"/>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1</a:t>
            </a:r>
            <a:endParaRPr sz="1200">
              <a:solidFill>
                <a:srgbClr val="0043B2"/>
              </a:solidFill>
              <a:latin typeface="Arial"/>
              <a:ea typeface="Arial"/>
              <a:cs typeface="Arial"/>
              <a:sym typeface="Arial"/>
            </a:endParaRPr>
          </a:p>
        </p:txBody>
      </p:sp>
      <p:sp>
        <p:nvSpPr>
          <p:cNvPr id="5371" name="Google Shape;5371;p207"/>
          <p:cNvSpPr/>
          <p:nvPr/>
        </p:nvSpPr>
        <p:spPr>
          <a:xfrm>
            <a:off x="2907480" y="4564759"/>
            <a:ext cx="268032" cy="213025"/>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2</a:t>
            </a:r>
            <a:endParaRPr sz="1200">
              <a:solidFill>
                <a:srgbClr val="0043B2"/>
              </a:solidFill>
              <a:latin typeface="Arial"/>
              <a:ea typeface="Arial"/>
              <a:cs typeface="Arial"/>
              <a:sym typeface="Arial"/>
            </a:endParaRPr>
          </a:p>
        </p:txBody>
      </p:sp>
      <p:sp>
        <p:nvSpPr>
          <p:cNvPr id="5372" name="Google Shape;5372;p207"/>
          <p:cNvSpPr/>
          <p:nvPr/>
        </p:nvSpPr>
        <p:spPr>
          <a:xfrm>
            <a:off x="3175510" y="4564759"/>
            <a:ext cx="268032" cy="213025"/>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3</a:t>
            </a:r>
            <a:endParaRPr sz="1200">
              <a:solidFill>
                <a:srgbClr val="0043B2"/>
              </a:solidFill>
              <a:latin typeface="Arial"/>
              <a:ea typeface="Arial"/>
              <a:cs typeface="Arial"/>
              <a:sym typeface="Arial"/>
            </a:endParaRPr>
          </a:p>
        </p:txBody>
      </p:sp>
      <p:sp>
        <p:nvSpPr>
          <p:cNvPr id="5373" name="Google Shape;5373;p207"/>
          <p:cNvSpPr/>
          <p:nvPr/>
        </p:nvSpPr>
        <p:spPr>
          <a:xfrm>
            <a:off x="3443542" y="4564759"/>
            <a:ext cx="268032" cy="213025"/>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4</a:t>
            </a:r>
            <a:endParaRPr sz="1200">
              <a:solidFill>
                <a:srgbClr val="0043B2"/>
              </a:solidFill>
              <a:latin typeface="Arial"/>
              <a:ea typeface="Arial"/>
              <a:cs typeface="Arial"/>
              <a:sym typeface="Arial"/>
            </a:endParaRPr>
          </a:p>
        </p:txBody>
      </p:sp>
      <p:sp>
        <p:nvSpPr>
          <p:cNvPr id="5374" name="Google Shape;5374;p207"/>
          <p:cNvSpPr/>
          <p:nvPr/>
        </p:nvSpPr>
        <p:spPr>
          <a:xfrm>
            <a:off x="3709451" y="4564759"/>
            <a:ext cx="268032" cy="213025"/>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5</a:t>
            </a:r>
            <a:endParaRPr sz="1200">
              <a:solidFill>
                <a:srgbClr val="0043B2"/>
              </a:solidFill>
              <a:latin typeface="Arial"/>
              <a:ea typeface="Arial"/>
              <a:cs typeface="Arial"/>
              <a:sym typeface="Arial"/>
            </a:endParaRPr>
          </a:p>
        </p:txBody>
      </p:sp>
      <p:sp>
        <p:nvSpPr>
          <p:cNvPr id="5375" name="Google Shape;5375;p207"/>
          <p:cNvSpPr/>
          <p:nvPr/>
        </p:nvSpPr>
        <p:spPr>
          <a:xfrm>
            <a:off x="3975360" y="4564759"/>
            <a:ext cx="268032" cy="213025"/>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6</a:t>
            </a:r>
            <a:endParaRPr sz="1200">
              <a:solidFill>
                <a:srgbClr val="0043B2"/>
              </a:solidFill>
              <a:latin typeface="Arial"/>
              <a:ea typeface="Arial"/>
              <a:cs typeface="Arial"/>
              <a:sym typeface="Arial"/>
            </a:endParaRPr>
          </a:p>
        </p:txBody>
      </p:sp>
      <p:grpSp>
        <p:nvGrpSpPr>
          <p:cNvPr id="5376" name="Google Shape;5376;p207"/>
          <p:cNvGrpSpPr/>
          <p:nvPr/>
        </p:nvGrpSpPr>
        <p:grpSpPr>
          <a:xfrm>
            <a:off x="2639448" y="5008044"/>
            <a:ext cx="804094" cy="213025"/>
            <a:chOff x="3764555" y="4775217"/>
            <a:chExt cx="564175" cy="186320"/>
          </a:xfrm>
        </p:grpSpPr>
        <p:sp>
          <p:nvSpPr>
            <p:cNvPr id="5377" name="Google Shape;5377;p207"/>
            <p:cNvSpPr/>
            <p:nvPr/>
          </p:nvSpPr>
          <p:spPr>
            <a:xfrm>
              <a:off x="3764555" y="4775217"/>
              <a:ext cx="188059" cy="186320"/>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1</a:t>
              </a:r>
              <a:endParaRPr sz="1200">
                <a:solidFill>
                  <a:srgbClr val="0043B2"/>
                </a:solidFill>
                <a:latin typeface="Arial"/>
                <a:ea typeface="Arial"/>
                <a:cs typeface="Arial"/>
                <a:sym typeface="Arial"/>
              </a:endParaRPr>
            </a:p>
          </p:txBody>
        </p:sp>
        <p:sp>
          <p:nvSpPr>
            <p:cNvPr id="5378" name="Google Shape;5378;p207"/>
            <p:cNvSpPr/>
            <p:nvPr/>
          </p:nvSpPr>
          <p:spPr>
            <a:xfrm>
              <a:off x="3952614" y="4775217"/>
              <a:ext cx="188059" cy="186320"/>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2</a:t>
              </a:r>
              <a:endParaRPr sz="1200">
                <a:solidFill>
                  <a:srgbClr val="0043B2"/>
                </a:solidFill>
                <a:latin typeface="Arial"/>
                <a:ea typeface="Arial"/>
                <a:cs typeface="Arial"/>
                <a:sym typeface="Arial"/>
              </a:endParaRPr>
            </a:p>
          </p:txBody>
        </p:sp>
        <p:sp>
          <p:nvSpPr>
            <p:cNvPr id="5379" name="Google Shape;5379;p207"/>
            <p:cNvSpPr/>
            <p:nvPr/>
          </p:nvSpPr>
          <p:spPr>
            <a:xfrm>
              <a:off x="4140671" y="4775217"/>
              <a:ext cx="188059" cy="186320"/>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3</a:t>
              </a:r>
              <a:endParaRPr sz="1200">
                <a:solidFill>
                  <a:srgbClr val="0043B2"/>
                </a:solidFill>
                <a:latin typeface="Arial"/>
                <a:ea typeface="Arial"/>
                <a:cs typeface="Arial"/>
                <a:sym typeface="Arial"/>
              </a:endParaRPr>
            </a:p>
          </p:txBody>
        </p:sp>
      </p:grpSp>
      <p:grpSp>
        <p:nvGrpSpPr>
          <p:cNvPr id="5380" name="Google Shape;5380;p207"/>
          <p:cNvGrpSpPr/>
          <p:nvPr/>
        </p:nvGrpSpPr>
        <p:grpSpPr>
          <a:xfrm>
            <a:off x="2637325" y="5455772"/>
            <a:ext cx="1338035" cy="213025"/>
            <a:chOff x="3764555" y="4775217"/>
            <a:chExt cx="938803" cy="186320"/>
          </a:xfrm>
        </p:grpSpPr>
        <p:sp>
          <p:nvSpPr>
            <p:cNvPr id="5381" name="Google Shape;5381;p207"/>
            <p:cNvSpPr/>
            <p:nvPr/>
          </p:nvSpPr>
          <p:spPr>
            <a:xfrm>
              <a:off x="3764555" y="4775217"/>
              <a:ext cx="188059" cy="186320"/>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1</a:t>
              </a:r>
              <a:endParaRPr sz="1200">
                <a:solidFill>
                  <a:srgbClr val="0043B2"/>
                </a:solidFill>
                <a:latin typeface="Arial"/>
                <a:ea typeface="Arial"/>
                <a:cs typeface="Arial"/>
                <a:sym typeface="Arial"/>
              </a:endParaRPr>
            </a:p>
          </p:txBody>
        </p:sp>
        <p:sp>
          <p:nvSpPr>
            <p:cNvPr id="5382" name="Google Shape;5382;p207"/>
            <p:cNvSpPr/>
            <p:nvPr/>
          </p:nvSpPr>
          <p:spPr>
            <a:xfrm>
              <a:off x="3952614" y="4775217"/>
              <a:ext cx="188059" cy="186320"/>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2</a:t>
              </a:r>
              <a:endParaRPr sz="1200">
                <a:solidFill>
                  <a:srgbClr val="0043B2"/>
                </a:solidFill>
                <a:latin typeface="Arial"/>
                <a:ea typeface="Arial"/>
                <a:cs typeface="Arial"/>
                <a:sym typeface="Arial"/>
              </a:endParaRPr>
            </a:p>
          </p:txBody>
        </p:sp>
        <p:sp>
          <p:nvSpPr>
            <p:cNvPr id="5383" name="Google Shape;5383;p207"/>
            <p:cNvSpPr/>
            <p:nvPr/>
          </p:nvSpPr>
          <p:spPr>
            <a:xfrm>
              <a:off x="4140671" y="4775217"/>
              <a:ext cx="188059" cy="186320"/>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3</a:t>
              </a:r>
              <a:endParaRPr sz="1200">
                <a:solidFill>
                  <a:srgbClr val="0043B2"/>
                </a:solidFill>
                <a:latin typeface="Arial"/>
                <a:ea typeface="Arial"/>
                <a:cs typeface="Arial"/>
                <a:sym typeface="Arial"/>
              </a:endParaRPr>
            </a:p>
          </p:txBody>
        </p:sp>
        <p:sp>
          <p:nvSpPr>
            <p:cNvPr id="5384" name="Google Shape;5384;p207"/>
            <p:cNvSpPr/>
            <p:nvPr/>
          </p:nvSpPr>
          <p:spPr>
            <a:xfrm>
              <a:off x="4328730" y="4775217"/>
              <a:ext cx="188059" cy="186320"/>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4</a:t>
              </a:r>
              <a:endParaRPr sz="1200">
                <a:solidFill>
                  <a:srgbClr val="0043B2"/>
                </a:solidFill>
                <a:latin typeface="Arial"/>
                <a:ea typeface="Arial"/>
                <a:cs typeface="Arial"/>
                <a:sym typeface="Arial"/>
              </a:endParaRPr>
            </a:p>
          </p:txBody>
        </p:sp>
        <p:sp>
          <p:nvSpPr>
            <p:cNvPr id="5385" name="Google Shape;5385;p207"/>
            <p:cNvSpPr/>
            <p:nvPr/>
          </p:nvSpPr>
          <p:spPr>
            <a:xfrm>
              <a:off x="4515299" y="4775217"/>
              <a:ext cx="188059" cy="186320"/>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5</a:t>
              </a:r>
              <a:endParaRPr sz="1200">
                <a:solidFill>
                  <a:srgbClr val="0043B2"/>
                </a:solidFill>
                <a:latin typeface="Arial"/>
                <a:ea typeface="Arial"/>
                <a:cs typeface="Arial"/>
                <a:sym typeface="Arial"/>
              </a:endParaRPr>
            </a:p>
          </p:txBody>
        </p:sp>
      </p:grpSp>
      <p:sp>
        <p:nvSpPr>
          <p:cNvPr id="5386" name="Google Shape;5386;p207"/>
          <p:cNvSpPr/>
          <p:nvPr/>
        </p:nvSpPr>
        <p:spPr>
          <a:xfrm>
            <a:off x="2491977" y="4362169"/>
            <a:ext cx="819455"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0</a:t>
            </a:r>
            <a:endParaRPr/>
          </a:p>
        </p:txBody>
      </p:sp>
      <p:sp>
        <p:nvSpPr>
          <p:cNvPr id="5387" name="Google Shape;5387;p207"/>
          <p:cNvSpPr/>
          <p:nvPr/>
        </p:nvSpPr>
        <p:spPr>
          <a:xfrm>
            <a:off x="2500793" y="4812321"/>
            <a:ext cx="801823"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1</a:t>
            </a:r>
            <a:endParaRPr/>
          </a:p>
        </p:txBody>
      </p:sp>
      <p:sp>
        <p:nvSpPr>
          <p:cNvPr id="5388" name="Google Shape;5388;p207"/>
          <p:cNvSpPr/>
          <p:nvPr/>
        </p:nvSpPr>
        <p:spPr>
          <a:xfrm>
            <a:off x="2496786" y="5264462"/>
            <a:ext cx="809837"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 2</a:t>
            </a:r>
            <a:endParaRPr/>
          </a:p>
        </p:txBody>
      </p:sp>
      <p:sp>
        <p:nvSpPr>
          <p:cNvPr id="5389" name="Google Shape;5389;p207"/>
          <p:cNvSpPr/>
          <p:nvPr/>
        </p:nvSpPr>
        <p:spPr>
          <a:xfrm>
            <a:off x="2912267" y="4113449"/>
            <a:ext cx="1058303"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 failure_log</a:t>
            </a:r>
            <a:endParaRPr/>
          </a:p>
        </p:txBody>
      </p:sp>
      <p:sp>
        <p:nvSpPr>
          <p:cNvPr id="5390" name="Google Shape;5390;p207"/>
          <p:cNvSpPr/>
          <p:nvPr/>
        </p:nvSpPr>
        <p:spPr>
          <a:xfrm>
            <a:off x="3072568" y="3864639"/>
            <a:ext cx="737702"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Cụm Kafka</a:t>
            </a:r>
            <a:endParaRPr/>
          </a:p>
        </p:txBody>
      </p:sp>
      <p:sp>
        <p:nvSpPr>
          <p:cNvPr id="5391" name="Google Shape;5391;p207"/>
          <p:cNvSpPr/>
          <p:nvPr/>
        </p:nvSpPr>
        <p:spPr>
          <a:xfrm>
            <a:off x="947087" y="4520081"/>
            <a:ext cx="1035937" cy="317745"/>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Producer_p0</a:t>
            </a:r>
            <a:endParaRPr sz="1100">
              <a:solidFill>
                <a:srgbClr val="0043B2"/>
              </a:solidFill>
              <a:latin typeface="Arial"/>
              <a:ea typeface="Arial"/>
              <a:cs typeface="Arial"/>
              <a:sym typeface="Arial"/>
            </a:endParaRPr>
          </a:p>
        </p:txBody>
      </p:sp>
      <p:grpSp>
        <p:nvGrpSpPr>
          <p:cNvPr id="5392" name="Google Shape;5392;p207"/>
          <p:cNvGrpSpPr/>
          <p:nvPr/>
        </p:nvGrpSpPr>
        <p:grpSpPr>
          <a:xfrm>
            <a:off x="4827871" y="4616010"/>
            <a:ext cx="910836" cy="823750"/>
            <a:chOff x="4769816" y="4818558"/>
            <a:chExt cx="910836" cy="823750"/>
          </a:xfrm>
        </p:grpSpPr>
        <p:sp>
          <p:nvSpPr>
            <p:cNvPr id="5393" name="Google Shape;5393;p207"/>
            <p:cNvSpPr/>
            <p:nvPr/>
          </p:nvSpPr>
          <p:spPr>
            <a:xfrm>
              <a:off x="4769816" y="4818558"/>
              <a:ext cx="910836" cy="317745"/>
            </a:xfrm>
            <a:prstGeom prst="roundRect">
              <a:avLst>
                <a:gd fmla="val 19066" name="adj"/>
              </a:avLst>
            </a:prstGeom>
            <a:solidFill>
              <a:srgbClr val="B3B3A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Ứng dụng 1</a:t>
              </a:r>
              <a:endParaRPr sz="1000">
                <a:solidFill>
                  <a:schemeClr val="lt1"/>
                </a:solidFill>
                <a:latin typeface="Arial"/>
                <a:ea typeface="Arial"/>
                <a:cs typeface="Arial"/>
                <a:sym typeface="Arial"/>
              </a:endParaRPr>
            </a:p>
          </p:txBody>
        </p:sp>
        <p:sp>
          <p:nvSpPr>
            <p:cNvPr id="5394" name="Google Shape;5394;p207"/>
            <p:cNvSpPr/>
            <p:nvPr/>
          </p:nvSpPr>
          <p:spPr>
            <a:xfrm>
              <a:off x="4769816" y="5324563"/>
              <a:ext cx="910836" cy="317745"/>
            </a:xfrm>
            <a:prstGeom prst="roundRect">
              <a:avLst>
                <a:gd fmla="val 19066" name="adj"/>
              </a:avLst>
            </a:prstGeom>
            <a:solidFill>
              <a:srgbClr val="66A1FE"/>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Ứng dụng  2</a:t>
              </a:r>
              <a:endParaRPr sz="1000">
                <a:solidFill>
                  <a:schemeClr val="lt1"/>
                </a:solidFill>
                <a:latin typeface="Arial"/>
                <a:ea typeface="Arial"/>
                <a:cs typeface="Arial"/>
                <a:sym typeface="Arial"/>
              </a:endParaRPr>
            </a:p>
          </p:txBody>
        </p:sp>
      </p:grpSp>
      <p:sp>
        <p:nvSpPr>
          <p:cNvPr id="5395" name="Google Shape;5395;p207"/>
          <p:cNvSpPr/>
          <p:nvPr/>
        </p:nvSpPr>
        <p:spPr>
          <a:xfrm>
            <a:off x="6745466" y="4435466"/>
            <a:ext cx="190647" cy="404166"/>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0</a:t>
            </a:r>
            <a:endParaRPr sz="1800">
              <a:solidFill>
                <a:srgbClr val="0043B2"/>
              </a:solidFill>
              <a:latin typeface="Arial"/>
              <a:ea typeface="Arial"/>
              <a:cs typeface="Arial"/>
              <a:sym typeface="Arial"/>
            </a:endParaRPr>
          </a:p>
        </p:txBody>
      </p:sp>
      <p:sp>
        <p:nvSpPr>
          <p:cNvPr id="5396" name="Google Shape;5396;p207"/>
          <p:cNvSpPr/>
          <p:nvPr/>
        </p:nvSpPr>
        <p:spPr>
          <a:xfrm>
            <a:off x="6936113" y="4435466"/>
            <a:ext cx="190647" cy="404166"/>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1</a:t>
            </a:r>
            <a:endParaRPr sz="1800">
              <a:solidFill>
                <a:srgbClr val="0043B2"/>
              </a:solidFill>
              <a:latin typeface="Arial"/>
              <a:ea typeface="Arial"/>
              <a:cs typeface="Arial"/>
              <a:sym typeface="Arial"/>
            </a:endParaRPr>
          </a:p>
        </p:txBody>
      </p:sp>
      <p:sp>
        <p:nvSpPr>
          <p:cNvPr id="5397" name="Google Shape;5397;p207"/>
          <p:cNvSpPr/>
          <p:nvPr/>
        </p:nvSpPr>
        <p:spPr>
          <a:xfrm>
            <a:off x="7126759" y="4435466"/>
            <a:ext cx="190647" cy="404166"/>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2</a:t>
            </a:r>
            <a:endParaRPr sz="1800">
              <a:solidFill>
                <a:srgbClr val="0043B2"/>
              </a:solidFill>
              <a:latin typeface="Arial"/>
              <a:ea typeface="Arial"/>
              <a:cs typeface="Arial"/>
              <a:sym typeface="Arial"/>
            </a:endParaRPr>
          </a:p>
        </p:txBody>
      </p:sp>
      <p:sp>
        <p:nvSpPr>
          <p:cNvPr id="5398" name="Google Shape;5398;p207"/>
          <p:cNvSpPr/>
          <p:nvPr/>
        </p:nvSpPr>
        <p:spPr>
          <a:xfrm>
            <a:off x="7317406" y="4435466"/>
            <a:ext cx="190647" cy="404166"/>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3</a:t>
            </a:r>
            <a:endParaRPr sz="1800">
              <a:solidFill>
                <a:srgbClr val="0043B2"/>
              </a:solidFill>
              <a:latin typeface="Arial"/>
              <a:ea typeface="Arial"/>
              <a:cs typeface="Arial"/>
              <a:sym typeface="Arial"/>
            </a:endParaRPr>
          </a:p>
        </p:txBody>
      </p:sp>
      <p:sp>
        <p:nvSpPr>
          <p:cNvPr id="5399" name="Google Shape;5399;p207"/>
          <p:cNvSpPr/>
          <p:nvPr/>
        </p:nvSpPr>
        <p:spPr>
          <a:xfrm>
            <a:off x="7508052" y="4435466"/>
            <a:ext cx="190647" cy="404166"/>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4</a:t>
            </a:r>
            <a:endParaRPr sz="1800">
              <a:solidFill>
                <a:srgbClr val="0043B2"/>
              </a:solidFill>
              <a:latin typeface="Arial"/>
              <a:ea typeface="Arial"/>
              <a:cs typeface="Arial"/>
              <a:sym typeface="Arial"/>
            </a:endParaRPr>
          </a:p>
        </p:txBody>
      </p:sp>
      <p:sp>
        <p:nvSpPr>
          <p:cNvPr id="5400" name="Google Shape;5400;p207"/>
          <p:cNvSpPr/>
          <p:nvPr/>
        </p:nvSpPr>
        <p:spPr>
          <a:xfrm>
            <a:off x="7698699" y="4435466"/>
            <a:ext cx="190647" cy="404166"/>
          </a:xfrm>
          <a:prstGeom prst="rect">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5</a:t>
            </a:r>
            <a:endParaRPr sz="1800">
              <a:solidFill>
                <a:srgbClr val="0043B2"/>
              </a:solidFill>
              <a:latin typeface="Arial"/>
              <a:ea typeface="Arial"/>
              <a:cs typeface="Arial"/>
              <a:sym typeface="Arial"/>
            </a:endParaRPr>
          </a:p>
        </p:txBody>
      </p:sp>
      <p:sp>
        <p:nvSpPr>
          <p:cNvPr id="5401" name="Google Shape;5401;p207"/>
          <p:cNvSpPr/>
          <p:nvPr/>
        </p:nvSpPr>
        <p:spPr>
          <a:xfrm>
            <a:off x="7896402" y="4435466"/>
            <a:ext cx="190647" cy="404166"/>
          </a:xfrm>
          <a:prstGeom prst="rect">
            <a:avLst/>
          </a:prstGeom>
          <a:solidFill>
            <a:schemeClr val="lt1"/>
          </a:solidFill>
          <a:ln cap="flat" cmpd="sng" w="12700">
            <a:solidFill>
              <a:srgbClr val="0043B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402" name="Google Shape;5402;p207"/>
          <p:cNvSpPr/>
          <p:nvPr/>
        </p:nvSpPr>
        <p:spPr>
          <a:xfrm>
            <a:off x="3133483" y="6011014"/>
            <a:ext cx="61587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Offset</a:t>
            </a:r>
            <a:endParaRPr sz="1200">
              <a:solidFill>
                <a:srgbClr val="0043B2"/>
              </a:solidFill>
              <a:latin typeface="Arial"/>
              <a:ea typeface="Arial"/>
              <a:cs typeface="Arial"/>
              <a:sym typeface="Arial"/>
            </a:endParaRPr>
          </a:p>
        </p:txBody>
      </p:sp>
      <p:sp>
        <p:nvSpPr>
          <p:cNvPr id="5403" name="Google Shape;5403;p207"/>
          <p:cNvSpPr/>
          <p:nvPr/>
        </p:nvSpPr>
        <p:spPr>
          <a:xfrm>
            <a:off x="6421589" y="5149383"/>
            <a:ext cx="1261885" cy="6848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 Ứng dụng </a:t>
            </a:r>
            <a:endParaRPr/>
          </a:p>
          <a:p>
            <a:pPr indent="0" lvl="0" marL="0" marR="0" rtl="0" algn="ctr">
              <a:spcBef>
                <a:spcPts val="0"/>
              </a:spcBef>
              <a:spcAft>
                <a:spcPts val="0"/>
              </a:spcAft>
              <a:buNone/>
            </a:pPr>
            <a:r>
              <a:rPr lang="en-US" sz="1100">
                <a:solidFill>
                  <a:srgbClr val="0043B2"/>
                </a:solidFill>
                <a:latin typeface="Arial"/>
                <a:ea typeface="Arial"/>
                <a:cs typeface="Arial"/>
                <a:sym typeface="Arial"/>
              </a:rPr>
              <a:t>người tiêu dùng 1</a:t>
            </a:r>
            <a:endParaRPr/>
          </a:p>
          <a:p>
            <a:pPr indent="0" lvl="0" marL="0" marR="0" rtl="0" algn="ctr">
              <a:lnSpc>
                <a:spcPct val="150000"/>
              </a:lnSpc>
              <a:spcBef>
                <a:spcPts val="0"/>
              </a:spcBef>
              <a:spcAft>
                <a:spcPts val="0"/>
              </a:spcAft>
              <a:buNone/>
            </a:pPr>
            <a:r>
              <a:rPr lang="en-US" sz="1100">
                <a:solidFill>
                  <a:srgbClr val="0043B2"/>
                </a:solidFill>
                <a:latin typeface="Arial"/>
                <a:ea typeface="Arial"/>
                <a:cs typeface="Arial"/>
                <a:sym typeface="Arial"/>
              </a:rPr>
              <a:t>(offset=3)</a:t>
            </a:r>
            <a:endParaRPr sz="1100">
              <a:solidFill>
                <a:srgbClr val="0043B2"/>
              </a:solidFill>
              <a:latin typeface="Arial"/>
              <a:ea typeface="Arial"/>
              <a:cs typeface="Arial"/>
              <a:sym typeface="Arial"/>
            </a:endParaRPr>
          </a:p>
        </p:txBody>
      </p:sp>
      <p:sp>
        <p:nvSpPr>
          <p:cNvPr id="5404" name="Google Shape;5404;p207"/>
          <p:cNvSpPr/>
          <p:nvPr/>
        </p:nvSpPr>
        <p:spPr>
          <a:xfrm>
            <a:off x="7648576" y="5137351"/>
            <a:ext cx="1271502" cy="659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Ứng dụng </a:t>
            </a:r>
            <a:endParaRPr/>
          </a:p>
          <a:p>
            <a:pPr indent="0" lvl="0" marL="0" marR="0" rtl="0" algn="ctr">
              <a:spcBef>
                <a:spcPts val="0"/>
              </a:spcBef>
              <a:spcAft>
                <a:spcPts val="0"/>
              </a:spcAft>
              <a:buNone/>
            </a:pPr>
            <a:r>
              <a:rPr lang="en-US" sz="1100">
                <a:solidFill>
                  <a:srgbClr val="0043B2"/>
                </a:solidFill>
                <a:latin typeface="Arial"/>
                <a:ea typeface="Arial"/>
                <a:cs typeface="Arial"/>
                <a:sym typeface="Arial"/>
              </a:rPr>
              <a:t>người tiêu dùng 2</a:t>
            </a:r>
            <a:endParaRPr/>
          </a:p>
          <a:p>
            <a:pPr indent="0" lvl="0" marL="0" marR="0" rtl="0" algn="ctr">
              <a:lnSpc>
                <a:spcPct val="150000"/>
              </a:lnSpc>
              <a:spcBef>
                <a:spcPts val="0"/>
              </a:spcBef>
              <a:spcAft>
                <a:spcPts val="0"/>
              </a:spcAft>
              <a:buNone/>
            </a:pPr>
            <a:r>
              <a:rPr lang="en-US" sz="1100">
                <a:solidFill>
                  <a:srgbClr val="0043B2"/>
                </a:solidFill>
                <a:latin typeface="Arial"/>
                <a:ea typeface="Arial"/>
                <a:cs typeface="Arial"/>
                <a:sym typeface="Arial"/>
              </a:rPr>
              <a:t>(offset=5)</a:t>
            </a:r>
            <a:endParaRPr sz="1100">
              <a:solidFill>
                <a:srgbClr val="0043B2"/>
              </a:solidFill>
              <a:latin typeface="Arial"/>
              <a:ea typeface="Arial"/>
              <a:cs typeface="Arial"/>
              <a:sym typeface="Arial"/>
            </a:endParaRPr>
          </a:p>
        </p:txBody>
      </p:sp>
      <p:sp>
        <p:nvSpPr>
          <p:cNvPr id="5405" name="Google Shape;5405;p207"/>
          <p:cNvSpPr/>
          <p:nvPr/>
        </p:nvSpPr>
        <p:spPr>
          <a:xfrm>
            <a:off x="7353998" y="4951247"/>
            <a:ext cx="399468"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Đọc</a:t>
            </a:r>
            <a:endParaRPr sz="1000">
              <a:solidFill>
                <a:schemeClr val="dk1"/>
              </a:solidFill>
              <a:latin typeface="Arial"/>
              <a:ea typeface="Arial"/>
              <a:cs typeface="Arial"/>
              <a:sym typeface="Arial"/>
            </a:endParaRPr>
          </a:p>
        </p:txBody>
      </p:sp>
      <p:sp>
        <p:nvSpPr>
          <p:cNvPr id="5406" name="Google Shape;5406;p207"/>
          <p:cNvSpPr/>
          <p:nvPr/>
        </p:nvSpPr>
        <p:spPr>
          <a:xfrm>
            <a:off x="7459041" y="3886232"/>
            <a:ext cx="106792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Nhà sản xuất</a:t>
            </a:r>
            <a:endParaRPr sz="1200">
              <a:solidFill>
                <a:srgbClr val="0043B2"/>
              </a:solidFill>
              <a:latin typeface="Arial"/>
              <a:ea typeface="Arial"/>
              <a:cs typeface="Arial"/>
              <a:sym typeface="Arial"/>
            </a:endParaRPr>
          </a:p>
        </p:txBody>
      </p:sp>
      <p:sp>
        <p:nvSpPr>
          <p:cNvPr id="5407" name="Google Shape;5407;p207"/>
          <p:cNvSpPr/>
          <p:nvPr/>
        </p:nvSpPr>
        <p:spPr>
          <a:xfrm>
            <a:off x="8003464" y="4057673"/>
            <a:ext cx="37382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Ghi</a:t>
            </a:r>
            <a:endParaRPr sz="1000">
              <a:solidFill>
                <a:schemeClr val="dk1"/>
              </a:solidFill>
              <a:latin typeface="Arial"/>
              <a:ea typeface="Arial"/>
              <a:cs typeface="Arial"/>
              <a:sym typeface="Arial"/>
            </a:endParaRPr>
          </a:p>
        </p:txBody>
      </p:sp>
      <p:cxnSp>
        <p:nvCxnSpPr>
          <p:cNvPr id="5408" name="Google Shape;5408;p207"/>
          <p:cNvCxnSpPr>
            <a:stCxn id="5406" idx="2"/>
            <a:endCxn id="5401" idx="0"/>
          </p:cNvCxnSpPr>
          <p:nvPr/>
        </p:nvCxnSpPr>
        <p:spPr>
          <a:xfrm flipH="1">
            <a:off x="7991802" y="4163231"/>
            <a:ext cx="1200" cy="272100"/>
          </a:xfrm>
          <a:prstGeom prst="straightConnector1">
            <a:avLst/>
          </a:prstGeom>
          <a:noFill/>
          <a:ln cap="flat" cmpd="sng" w="19050">
            <a:solidFill>
              <a:srgbClr val="0043B2"/>
            </a:solidFill>
            <a:prstDash val="solid"/>
            <a:miter lim="800000"/>
            <a:headEnd len="sm" w="sm" type="none"/>
            <a:tailEnd len="med" w="med" type="triangle"/>
          </a:ln>
        </p:spPr>
      </p:cxnSp>
      <p:cxnSp>
        <p:nvCxnSpPr>
          <p:cNvPr id="5409" name="Google Shape;5409;p207"/>
          <p:cNvCxnSpPr/>
          <p:nvPr/>
        </p:nvCxnSpPr>
        <p:spPr>
          <a:xfrm flipH="1">
            <a:off x="7052532" y="4827600"/>
            <a:ext cx="368687" cy="345847"/>
          </a:xfrm>
          <a:prstGeom prst="straightConnector1">
            <a:avLst/>
          </a:prstGeom>
          <a:noFill/>
          <a:ln cap="flat" cmpd="sng" w="19050">
            <a:solidFill>
              <a:srgbClr val="0043B2"/>
            </a:solidFill>
            <a:prstDash val="solid"/>
            <a:miter lim="800000"/>
            <a:headEnd len="sm" w="sm" type="none"/>
            <a:tailEnd len="med" w="med" type="triangle"/>
          </a:ln>
        </p:spPr>
      </p:cxnSp>
      <p:cxnSp>
        <p:nvCxnSpPr>
          <p:cNvPr id="5410" name="Google Shape;5410;p207"/>
          <p:cNvCxnSpPr>
            <a:endCxn id="5404" idx="0"/>
          </p:cNvCxnSpPr>
          <p:nvPr/>
        </p:nvCxnSpPr>
        <p:spPr>
          <a:xfrm>
            <a:off x="7886827" y="4791451"/>
            <a:ext cx="397500" cy="345900"/>
          </a:xfrm>
          <a:prstGeom prst="straightConnector1">
            <a:avLst/>
          </a:prstGeom>
          <a:noFill/>
          <a:ln cap="flat" cmpd="sng" w="19050">
            <a:solidFill>
              <a:srgbClr val="0043B2"/>
            </a:solidFill>
            <a:prstDash val="solid"/>
            <a:miter lim="800000"/>
            <a:headEnd len="sm" w="sm" type="none"/>
            <a:tailEnd len="med" w="med" type="triangle"/>
          </a:ln>
        </p:spPr>
      </p:cxnSp>
      <p:cxnSp>
        <p:nvCxnSpPr>
          <p:cNvPr id="5411" name="Google Shape;5411;p207"/>
          <p:cNvCxnSpPr>
            <a:stCxn id="5375" idx="3"/>
            <a:endCxn id="5393" idx="1"/>
          </p:cNvCxnSpPr>
          <p:nvPr/>
        </p:nvCxnSpPr>
        <p:spPr>
          <a:xfrm>
            <a:off x="4243392" y="4671272"/>
            <a:ext cx="584400" cy="103500"/>
          </a:xfrm>
          <a:prstGeom prst="straightConnector1">
            <a:avLst/>
          </a:prstGeom>
          <a:noFill/>
          <a:ln cap="flat" cmpd="sng" w="19050">
            <a:solidFill>
              <a:srgbClr val="B3B3A1"/>
            </a:solidFill>
            <a:prstDash val="solid"/>
            <a:miter lim="800000"/>
            <a:headEnd len="sm" w="sm" type="none"/>
            <a:tailEnd len="med" w="med" type="triangle"/>
          </a:ln>
        </p:spPr>
      </p:cxnSp>
      <p:cxnSp>
        <p:nvCxnSpPr>
          <p:cNvPr id="5412" name="Google Shape;5412;p207"/>
          <p:cNvCxnSpPr>
            <a:stCxn id="5379" idx="3"/>
            <a:endCxn id="5393" idx="1"/>
          </p:cNvCxnSpPr>
          <p:nvPr/>
        </p:nvCxnSpPr>
        <p:spPr>
          <a:xfrm flipH="1" rot="10800000">
            <a:off x="3443542" y="4774957"/>
            <a:ext cx="1384200" cy="339600"/>
          </a:xfrm>
          <a:prstGeom prst="straightConnector1">
            <a:avLst/>
          </a:prstGeom>
          <a:noFill/>
          <a:ln cap="flat" cmpd="sng" w="19050">
            <a:solidFill>
              <a:srgbClr val="B3B3A1"/>
            </a:solidFill>
            <a:prstDash val="solid"/>
            <a:miter lim="800000"/>
            <a:headEnd len="sm" w="sm" type="none"/>
            <a:tailEnd len="med" w="med" type="triangle"/>
          </a:ln>
        </p:spPr>
      </p:cxnSp>
      <p:cxnSp>
        <p:nvCxnSpPr>
          <p:cNvPr id="5413" name="Google Shape;5413;p207"/>
          <p:cNvCxnSpPr>
            <a:endCxn id="5393" idx="1"/>
          </p:cNvCxnSpPr>
          <p:nvPr/>
        </p:nvCxnSpPr>
        <p:spPr>
          <a:xfrm flipH="1" rot="10800000">
            <a:off x="3975271" y="4774883"/>
            <a:ext cx="852600" cy="783600"/>
          </a:xfrm>
          <a:prstGeom prst="straightConnector1">
            <a:avLst/>
          </a:prstGeom>
          <a:noFill/>
          <a:ln cap="flat" cmpd="sng" w="19050">
            <a:solidFill>
              <a:srgbClr val="B3B3A1"/>
            </a:solidFill>
            <a:prstDash val="solid"/>
            <a:miter lim="800000"/>
            <a:headEnd len="sm" w="sm" type="none"/>
            <a:tailEnd len="med" w="med" type="triangle"/>
          </a:ln>
        </p:spPr>
      </p:cxnSp>
      <p:cxnSp>
        <p:nvCxnSpPr>
          <p:cNvPr id="5414" name="Google Shape;5414;p207"/>
          <p:cNvCxnSpPr>
            <a:stCxn id="5379" idx="3"/>
            <a:endCxn id="5394" idx="1"/>
          </p:cNvCxnSpPr>
          <p:nvPr/>
        </p:nvCxnSpPr>
        <p:spPr>
          <a:xfrm>
            <a:off x="3443542" y="5114557"/>
            <a:ext cx="1384200" cy="166200"/>
          </a:xfrm>
          <a:prstGeom prst="straightConnector1">
            <a:avLst/>
          </a:prstGeom>
          <a:noFill/>
          <a:ln cap="flat" cmpd="sng" w="19050">
            <a:solidFill>
              <a:srgbClr val="66A1FE"/>
            </a:solidFill>
            <a:prstDash val="solid"/>
            <a:miter lim="800000"/>
            <a:headEnd len="sm" w="sm" type="none"/>
            <a:tailEnd len="med" w="med" type="triangle"/>
          </a:ln>
        </p:spPr>
      </p:cxnSp>
      <p:cxnSp>
        <p:nvCxnSpPr>
          <p:cNvPr id="5415" name="Google Shape;5415;p207"/>
          <p:cNvCxnSpPr>
            <a:stCxn id="5385" idx="3"/>
            <a:endCxn id="5394" idx="1"/>
          </p:cNvCxnSpPr>
          <p:nvPr/>
        </p:nvCxnSpPr>
        <p:spPr>
          <a:xfrm flipH="1" rot="10800000">
            <a:off x="3975360" y="5280885"/>
            <a:ext cx="852600" cy="281400"/>
          </a:xfrm>
          <a:prstGeom prst="straightConnector1">
            <a:avLst/>
          </a:prstGeom>
          <a:noFill/>
          <a:ln cap="flat" cmpd="sng" w="19050">
            <a:solidFill>
              <a:srgbClr val="66A1FE"/>
            </a:solidFill>
            <a:prstDash val="solid"/>
            <a:miter lim="800000"/>
            <a:headEnd len="sm" w="sm" type="none"/>
            <a:tailEnd len="med" w="med" type="triangle"/>
          </a:ln>
        </p:spPr>
      </p:cxnSp>
      <p:cxnSp>
        <p:nvCxnSpPr>
          <p:cNvPr id="5416" name="Google Shape;5416;p207"/>
          <p:cNvCxnSpPr>
            <a:stCxn id="5417" idx="3"/>
            <a:endCxn id="5377" idx="1"/>
          </p:cNvCxnSpPr>
          <p:nvPr/>
        </p:nvCxnSpPr>
        <p:spPr>
          <a:xfrm flipH="1" rot="10800000">
            <a:off x="1995847" y="5114594"/>
            <a:ext cx="643500" cy="6000"/>
          </a:xfrm>
          <a:prstGeom prst="straightConnector1">
            <a:avLst/>
          </a:prstGeom>
          <a:noFill/>
          <a:ln cap="flat" cmpd="sng" w="12700">
            <a:solidFill>
              <a:srgbClr val="0043B2"/>
            </a:solidFill>
            <a:prstDash val="solid"/>
            <a:miter lim="800000"/>
            <a:headEnd len="sm" w="sm" type="none"/>
            <a:tailEnd len="med" w="med" type="triangle"/>
          </a:ln>
        </p:spPr>
      </p:cxnSp>
      <p:cxnSp>
        <p:nvCxnSpPr>
          <p:cNvPr id="5418" name="Google Shape;5418;p207"/>
          <p:cNvCxnSpPr>
            <a:stCxn id="5391" idx="3"/>
            <a:endCxn id="5370" idx="1"/>
          </p:cNvCxnSpPr>
          <p:nvPr/>
        </p:nvCxnSpPr>
        <p:spPr>
          <a:xfrm flipH="1" rot="10800000">
            <a:off x="1983024" y="4671154"/>
            <a:ext cx="656400" cy="7800"/>
          </a:xfrm>
          <a:prstGeom prst="straightConnector1">
            <a:avLst/>
          </a:prstGeom>
          <a:noFill/>
          <a:ln cap="flat" cmpd="sng" w="12700">
            <a:solidFill>
              <a:srgbClr val="0043B2"/>
            </a:solidFill>
            <a:prstDash val="solid"/>
            <a:miter lim="800000"/>
            <a:headEnd len="sm" w="sm" type="none"/>
            <a:tailEnd len="med" w="med" type="triangle"/>
          </a:ln>
        </p:spPr>
      </p:cxnSp>
      <p:cxnSp>
        <p:nvCxnSpPr>
          <p:cNvPr id="5419" name="Google Shape;5419;p207"/>
          <p:cNvCxnSpPr>
            <a:stCxn id="5420" idx="3"/>
            <a:endCxn id="5381" idx="1"/>
          </p:cNvCxnSpPr>
          <p:nvPr/>
        </p:nvCxnSpPr>
        <p:spPr>
          <a:xfrm>
            <a:off x="1989122" y="5556197"/>
            <a:ext cx="648300" cy="6000"/>
          </a:xfrm>
          <a:prstGeom prst="straightConnector1">
            <a:avLst/>
          </a:prstGeom>
          <a:noFill/>
          <a:ln cap="flat" cmpd="sng" w="12700">
            <a:solidFill>
              <a:srgbClr val="0043B2"/>
            </a:solidFill>
            <a:prstDash val="solid"/>
            <a:miter lim="800000"/>
            <a:headEnd len="sm" w="sm" type="none"/>
            <a:tailEnd len="med" w="med" type="triangle"/>
          </a:ln>
        </p:spPr>
      </p:cxnSp>
      <p:sp>
        <p:nvSpPr>
          <p:cNvPr id="5421" name="Google Shape;5421;p207"/>
          <p:cNvSpPr/>
          <p:nvPr/>
        </p:nvSpPr>
        <p:spPr>
          <a:xfrm>
            <a:off x="6293187" y="5802941"/>
            <a:ext cx="79861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Phóng to</a:t>
            </a:r>
            <a:endParaRPr sz="1200">
              <a:solidFill>
                <a:srgbClr val="0043B2"/>
              </a:solidFill>
              <a:latin typeface="Arial"/>
              <a:ea typeface="Arial"/>
              <a:cs typeface="Arial"/>
              <a:sym typeface="Arial"/>
            </a:endParaRPr>
          </a:p>
        </p:txBody>
      </p:sp>
      <p:cxnSp>
        <p:nvCxnSpPr>
          <p:cNvPr id="5422" name="Google Shape;5422;p207"/>
          <p:cNvCxnSpPr>
            <a:stCxn id="5402" idx="3"/>
          </p:cNvCxnSpPr>
          <p:nvPr/>
        </p:nvCxnSpPr>
        <p:spPr>
          <a:xfrm flipH="1" rot="10800000">
            <a:off x="3749357" y="5585814"/>
            <a:ext cx="3829200" cy="563700"/>
          </a:xfrm>
          <a:prstGeom prst="bentConnector3">
            <a:avLst>
              <a:gd fmla="val 50000" name="adj1"/>
            </a:avLst>
          </a:prstGeom>
          <a:noFill/>
          <a:ln cap="flat" cmpd="sng" w="38100">
            <a:solidFill>
              <a:srgbClr val="0043B2"/>
            </a:solidFill>
            <a:prstDash val="solid"/>
            <a:miter lim="800000"/>
            <a:headEnd len="sm" w="sm" type="none"/>
            <a:tailEnd len="sm" w="sm" type="none"/>
          </a:ln>
        </p:spPr>
      </p:cxnSp>
      <p:sp>
        <p:nvSpPr>
          <p:cNvPr id="5417" name="Google Shape;5417;p207"/>
          <p:cNvSpPr/>
          <p:nvPr/>
        </p:nvSpPr>
        <p:spPr>
          <a:xfrm>
            <a:off x="959910" y="4961721"/>
            <a:ext cx="1035937" cy="317745"/>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Producer_p1</a:t>
            </a:r>
            <a:endParaRPr sz="1100">
              <a:solidFill>
                <a:srgbClr val="0043B2"/>
              </a:solidFill>
              <a:latin typeface="Arial"/>
              <a:ea typeface="Arial"/>
              <a:cs typeface="Arial"/>
              <a:sym typeface="Arial"/>
            </a:endParaRPr>
          </a:p>
        </p:txBody>
      </p:sp>
      <p:sp>
        <p:nvSpPr>
          <p:cNvPr id="5420" name="Google Shape;5420;p207"/>
          <p:cNvSpPr/>
          <p:nvPr/>
        </p:nvSpPr>
        <p:spPr>
          <a:xfrm>
            <a:off x="953185" y="5397324"/>
            <a:ext cx="1035937" cy="317745"/>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Producer_p2</a:t>
            </a:r>
            <a:endParaRPr sz="1100">
              <a:solidFill>
                <a:srgbClr val="0043B2"/>
              </a:solidFill>
              <a:latin typeface="Arial"/>
              <a:ea typeface="Arial"/>
              <a:cs typeface="Arial"/>
              <a:sym typeface="Arial"/>
            </a:endParaRPr>
          </a:p>
        </p:txBody>
      </p:sp>
      <p:sp>
        <p:nvSpPr>
          <p:cNvPr id="5423" name="Google Shape;5423;p207"/>
          <p:cNvSpPr/>
          <p:nvPr/>
        </p:nvSpPr>
        <p:spPr>
          <a:xfrm>
            <a:off x="680697" y="4126981"/>
            <a:ext cx="1588691" cy="1762125"/>
          </a:xfrm>
          <a:prstGeom prst="roundRect">
            <a:avLst>
              <a:gd fmla="val 4775" name="adj"/>
            </a:avLst>
          </a:prstGeom>
          <a:noFill/>
          <a:ln cap="flat" cmpd="sng" w="12700">
            <a:solidFill>
              <a:srgbClr val="42719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424" name="Google Shape;5424;p207"/>
          <p:cNvCxnSpPr>
            <a:stCxn id="5375" idx="3"/>
            <a:endCxn id="5394" idx="1"/>
          </p:cNvCxnSpPr>
          <p:nvPr/>
        </p:nvCxnSpPr>
        <p:spPr>
          <a:xfrm>
            <a:off x="4243392" y="4671272"/>
            <a:ext cx="584400" cy="609600"/>
          </a:xfrm>
          <a:prstGeom prst="straightConnector1">
            <a:avLst/>
          </a:prstGeom>
          <a:noFill/>
          <a:ln cap="flat" cmpd="sng" w="19050">
            <a:solidFill>
              <a:srgbClr val="66A1FE"/>
            </a:solidFill>
            <a:prstDash val="solid"/>
            <a:miter lim="800000"/>
            <a:headEnd len="sm" w="sm" type="none"/>
            <a:tailEnd len="med" w="med" type="triangle"/>
          </a:ln>
        </p:spPr>
      </p:cxnSp>
      <p:sp>
        <p:nvSpPr>
          <p:cNvPr id="5425" name="Google Shape;5425;p207"/>
          <p:cNvSpPr/>
          <p:nvPr/>
        </p:nvSpPr>
        <p:spPr>
          <a:xfrm>
            <a:off x="670916" y="4222639"/>
            <a:ext cx="1601721"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 failure_log Producers</a:t>
            </a:r>
            <a:endParaRPr/>
          </a:p>
        </p:txBody>
      </p:sp>
      <p:sp>
        <p:nvSpPr>
          <p:cNvPr id="5426" name="Google Shape;5426;p207"/>
          <p:cNvSpPr/>
          <p:nvPr/>
        </p:nvSpPr>
        <p:spPr>
          <a:xfrm>
            <a:off x="4613772" y="4103361"/>
            <a:ext cx="1318110" cy="1762125"/>
          </a:xfrm>
          <a:prstGeom prst="roundRect">
            <a:avLst>
              <a:gd fmla="val 4775" name="adj"/>
            </a:avLst>
          </a:prstGeom>
          <a:noFill/>
          <a:ln cap="flat" cmpd="sng" w="12700">
            <a:solidFill>
              <a:srgbClr val="42719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27" name="Google Shape;5427;p207"/>
          <p:cNvSpPr/>
          <p:nvPr/>
        </p:nvSpPr>
        <p:spPr>
          <a:xfrm>
            <a:off x="4754137" y="4183501"/>
            <a:ext cx="105830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Topic failure_log</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Consumers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2" name="Shape 5432"/>
        <p:cNvGrpSpPr/>
        <p:nvPr/>
      </p:nvGrpSpPr>
      <p:grpSpPr>
        <a:xfrm>
          <a:off x="0" y="0"/>
          <a:ext cx="0" cy="0"/>
          <a:chOff x="0" y="0"/>
          <a:chExt cx="0" cy="0"/>
        </a:xfrm>
      </p:grpSpPr>
      <p:sp>
        <p:nvSpPr>
          <p:cNvPr id="5433" name="Google Shape;5433;p20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434" name="Google Shape;5434;p20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Nhóm người tiêu dùng</a:t>
            </a:r>
            <a:endParaRPr/>
          </a:p>
        </p:txBody>
      </p:sp>
      <p:sp>
        <p:nvSpPr>
          <p:cNvPr id="5435" name="Google Shape;5435;p20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436" name="Google Shape;5436;p20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Sử dụng nhóm nhiều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Người tiêu dùng Nhóm A và Nhóm B lưu trữ và quản lý thông tin bù trừ một cách riêng biệt.</a:t>
            </a:r>
            <a:endParaRPr/>
          </a:p>
          <a:p>
            <a:pPr indent="-182563" lvl="1" marL="360363" rtl="0" algn="l">
              <a:lnSpc>
                <a:spcPct val="138461"/>
              </a:lnSpc>
              <a:spcBef>
                <a:spcPts val="500"/>
              </a:spcBef>
              <a:spcAft>
                <a:spcPts val="0"/>
              </a:spcAft>
              <a:buClr>
                <a:srgbClr val="262626"/>
              </a:buClr>
              <a:buSzPts val="1040"/>
              <a:buChar char="•"/>
            </a:pPr>
            <a:r>
              <a:rPr lang="en-US"/>
              <a:t>Phần bù nhóm người tiêu dùng A – 4, 4, 3, 2</a:t>
            </a:r>
            <a:endParaRPr/>
          </a:p>
          <a:p>
            <a:pPr indent="-182563" lvl="1" marL="360363" rtl="0" algn="l">
              <a:lnSpc>
                <a:spcPct val="138461"/>
              </a:lnSpc>
              <a:spcBef>
                <a:spcPts val="500"/>
              </a:spcBef>
              <a:spcAft>
                <a:spcPts val="0"/>
              </a:spcAft>
              <a:buClr>
                <a:srgbClr val="262626"/>
              </a:buClr>
              <a:buSzPts val="1040"/>
              <a:buChar char="•"/>
            </a:pPr>
            <a:r>
              <a:rPr lang="en-US"/>
              <a:t>Phần bù người tiêu dùng Nhóm B – 3, 3, 3, 2</a:t>
            </a:r>
            <a:endParaRPr/>
          </a:p>
        </p:txBody>
      </p:sp>
      <p:grpSp>
        <p:nvGrpSpPr>
          <p:cNvPr id="5437" name="Google Shape;5437;p208"/>
          <p:cNvGrpSpPr/>
          <p:nvPr/>
        </p:nvGrpSpPr>
        <p:grpSpPr>
          <a:xfrm>
            <a:off x="4477249" y="3140968"/>
            <a:ext cx="4855151" cy="3049343"/>
            <a:chOff x="3915546" y="3018081"/>
            <a:chExt cx="3645399" cy="3049343"/>
          </a:xfrm>
        </p:grpSpPr>
        <p:sp>
          <p:nvSpPr>
            <p:cNvPr id="5438" name="Google Shape;5438;p208"/>
            <p:cNvSpPr/>
            <p:nvPr/>
          </p:nvSpPr>
          <p:spPr>
            <a:xfrm>
              <a:off x="3915546" y="3018081"/>
              <a:ext cx="1324550" cy="1832019"/>
            </a:xfrm>
            <a:prstGeom prst="roundRect">
              <a:avLst>
                <a:gd fmla="val 7678" name="adj"/>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Chủ</a:t>
              </a:r>
              <a:r>
                <a:rPr b="0" i="0" lang="en-US" sz="1200" u="none" cap="none" strike="noStrike">
                  <a:solidFill>
                    <a:srgbClr val="0043B2"/>
                  </a:solidFill>
                  <a:latin typeface="Arial"/>
                  <a:ea typeface="Arial"/>
                  <a:cs typeface="Arial"/>
                  <a:sym typeface="Arial"/>
                </a:rPr>
                <a:t> đề</a:t>
              </a:r>
              <a:r>
                <a:rPr b="0" i="0" lang="en-US" sz="1200" u="none" cap="none" strike="noStrike">
                  <a:solidFill>
                    <a:srgbClr val="0043B2"/>
                  </a:solidFill>
                  <a:latin typeface="Arial"/>
                  <a:ea typeface="Arial"/>
                  <a:cs typeface="Arial"/>
                  <a:sym typeface="Arial"/>
                </a:rPr>
                <a:t> A</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43B2"/>
                </a:solidFill>
                <a:latin typeface="Arial"/>
                <a:ea typeface="Arial"/>
                <a:cs typeface="Arial"/>
                <a:sym typeface="Arial"/>
              </a:endParaRPr>
            </a:p>
          </p:txBody>
        </p:sp>
        <p:grpSp>
          <p:nvGrpSpPr>
            <p:cNvPr id="5439" name="Google Shape;5439;p208"/>
            <p:cNvGrpSpPr/>
            <p:nvPr/>
          </p:nvGrpSpPr>
          <p:grpSpPr>
            <a:xfrm>
              <a:off x="4017362" y="3488309"/>
              <a:ext cx="1120918" cy="228600"/>
              <a:chOff x="2467093" y="4601918"/>
              <a:chExt cx="1338035" cy="213025"/>
            </a:xfrm>
          </p:grpSpPr>
          <p:sp>
            <p:nvSpPr>
              <p:cNvPr id="5440" name="Google Shape;5440;p208"/>
              <p:cNvSpPr/>
              <p:nvPr/>
            </p:nvSpPr>
            <p:spPr>
              <a:xfrm>
                <a:off x="2467093" y="4601918"/>
                <a:ext cx="268032" cy="213025"/>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1</a:t>
                </a:r>
                <a:endParaRPr b="0" i="0" sz="1200" u="none" cap="none" strike="noStrike">
                  <a:solidFill>
                    <a:srgbClr val="0043B2"/>
                  </a:solidFill>
                  <a:latin typeface="Arial"/>
                  <a:ea typeface="Arial"/>
                  <a:cs typeface="Arial"/>
                  <a:sym typeface="Arial"/>
                </a:endParaRPr>
              </a:p>
            </p:txBody>
          </p:sp>
          <p:sp>
            <p:nvSpPr>
              <p:cNvPr id="5441" name="Google Shape;5441;p208"/>
              <p:cNvSpPr/>
              <p:nvPr/>
            </p:nvSpPr>
            <p:spPr>
              <a:xfrm>
                <a:off x="2735125" y="4601918"/>
                <a:ext cx="268032" cy="213025"/>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2</a:t>
                </a:r>
                <a:endParaRPr b="0" i="0" sz="1200" u="none" cap="none" strike="noStrike">
                  <a:solidFill>
                    <a:srgbClr val="0043B2"/>
                  </a:solidFill>
                  <a:latin typeface="Arial"/>
                  <a:ea typeface="Arial"/>
                  <a:cs typeface="Arial"/>
                  <a:sym typeface="Arial"/>
                </a:endParaRPr>
              </a:p>
            </p:txBody>
          </p:sp>
          <p:sp>
            <p:nvSpPr>
              <p:cNvPr id="5442" name="Google Shape;5442;p208"/>
              <p:cNvSpPr/>
              <p:nvPr/>
            </p:nvSpPr>
            <p:spPr>
              <a:xfrm>
                <a:off x="3003155" y="4601918"/>
                <a:ext cx="268032" cy="213025"/>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3</a:t>
                </a:r>
                <a:endParaRPr b="0" i="0" sz="1200" u="none" cap="none" strike="noStrike">
                  <a:solidFill>
                    <a:srgbClr val="0043B2"/>
                  </a:solidFill>
                  <a:latin typeface="Arial"/>
                  <a:ea typeface="Arial"/>
                  <a:cs typeface="Arial"/>
                  <a:sym typeface="Arial"/>
                </a:endParaRPr>
              </a:p>
            </p:txBody>
          </p:sp>
          <p:sp>
            <p:nvSpPr>
              <p:cNvPr id="5443" name="Google Shape;5443;p208"/>
              <p:cNvSpPr/>
              <p:nvPr/>
            </p:nvSpPr>
            <p:spPr>
              <a:xfrm>
                <a:off x="3537096" y="4601918"/>
                <a:ext cx="268032" cy="213025"/>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5</a:t>
                </a:r>
                <a:endParaRPr b="0" i="0" sz="1200" u="none" cap="none" strike="noStrike">
                  <a:solidFill>
                    <a:srgbClr val="0043B2"/>
                  </a:solidFill>
                  <a:latin typeface="Arial"/>
                  <a:ea typeface="Arial"/>
                  <a:cs typeface="Arial"/>
                  <a:sym typeface="Arial"/>
                </a:endParaRPr>
              </a:p>
            </p:txBody>
          </p:sp>
          <p:sp>
            <p:nvSpPr>
              <p:cNvPr id="5444" name="Google Shape;5444;p208"/>
              <p:cNvSpPr/>
              <p:nvPr/>
            </p:nvSpPr>
            <p:spPr>
              <a:xfrm>
                <a:off x="3271187" y="4601918"/>
                <a:ext cx="268032" cy="213025"/>
              </a:xfrm>
              <a:prstGeom prst="rect">
                <a:avLst/>
              </a:prstGeom>
              <a:solidFill>
                <a:srgbClr val="FFFFFF"/>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4</a:t>
                </a:r>
                <a:endParaRPr b="0" i="0" sz="1200" u="none" cap="none" strike="noStrike">
                  <a:solidFill>
                    <a:srgbClr val="0043B2"/>
                  </a:solidFill>
                  <a:latin typeface="Arial"/>
                  <a:ea typeface="Arial"/>
                  <a:cs typeface="Arial"/>
                  <a:sym typeface="Arial"/>
                </a:endParaRPr>
              </a:p>
            </p:txBody>
          </p:sp>
        </p:grpSp>
        <p:grpSp>
          <p:nvGrpSpPr>
            <p:cNvPr id="5445" name="Google Shape;5445;p208"/>
            <p:cNvGrpSpPr/>
            <p:nvPr/>
          </p:nvGrpSpPr>
          <p:grpSpPr>
            <a:xfrm>
              <a:off x="4017362" y="4105473"/>
              <a:ext cx="1120918" cy="228600"/>
              <a:chOff x="3017120" y="3910013"/>
              <a:chExt cx="1120918" cy="228600"/>
            </a:xfrm>
          </p:grpSpPr>
          <p:sp>
            <p:nvSpPr>
              <p:cNvPr id="5446" name="Google Shape;5446;p208"/>
              <p:cNvSpPr/>
              <p:nvPr/>
            </p:nvSpPr>
            <p:spPr>
              <a:xfrm>
                <a:off x="3017120"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1</a:t>
                </a:r>
                <a:endParaRPr b="0" i="0" sz="1200" u="none" cap="none" strike="noStrike">
                  <a:solidFill>
                    <a:srgbClr val="0043B2"/>
                  </a:solidFill>
                  <a:latin typeface="Arial"/>
                  <a:ea typeface="Arial"/>
                  <a:cs typeface="Arial"/>
                  <a:sym typeface="Arial"/>
                </a:endParaRPr>
              </a:p>
            </p:txBody>
          </p:sp>
          <p:sp>
            <p:nvSpPr>
              <p:cNvPr id="5447" name="Google Shape;5447;p208"/>
              <p:cNvSpPr/>
              <p:nvPr/>
            </p:nvSpPr>
            <p:spPr>
              <a:xfrm>
                <a:off x="3241660"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2</a:t>
                </a:r>
                <a:endParaRPr b="0" i="0" sz="1200" u="none" cap="none" strike="noStrike">
                  <a:solidFill>
                    <a:srgbClr val="0043B2"/>
                  </a:solidFill>
                  <a:latin typeface="Arial"/>
                  <a:ea typeface="Arial"/>
                  <a:cs typeface="Arial"/>
                  <a:sym typeface="Arial"/>
                </a:endParaRPr>
              </a:p>
            </p:txBody>
          </p:sp>
          <p:sp>
            <p:nvSpPr>
              <p:cNvPr id="5448" name="Google Shape;5448;p208"/>
              <p:cNvSpPr/>
              <p:nvPr/>
            </p:nvSpPr>
            <p:spPr>
              <a:xfrm>
                <a:off x="3690737"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4</a:t>
                </a:r>
                <a:endParaRPr b="0" i="0" sz="1200" u="none" cap="none" strike="noStrike">
                  <a:solidFill>
                    <a:srgbClr val="0043B2"/>
                  </a:solidFill>
                  <a:latin typeface="Arial"/>
                  <a:ea typeface="Arial"/>
                  <a:cs typeface="Arial"/>
                  <a:sym typeface="Arial"/>
                </a:endParaRPr>
              </a:p>
            </p:txBody>
          </p:sp>
          <p:sp>
            <p:nvSpPr>
              <p:cNvPr id="5449" name="Google Shape;5449;p208"/>
              <p:cNvSpPr/>
              <p:nvPr/>
            </p:nvSpPr>
            <p:spPr>
              <a:xfrm>
                <a:off x="3913498"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5450" name="Google Shape;5450;p208"/>
              <p:cNvSpPr/>
              <p:nvPr/>
            </p:nvSpPr>
            <p:spPr>
              <a:xfrm>
                <a:off x="3466198" y="3910013"/>
                <a:ext cx="224540" cy="228600"/>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3</a:t>
                </a:r>
                <a:endParaRPr b="0" i="0" sz="1200" u="none" cap="none" strike="noStrike">
                  <a:solidFill>
                    <a:srgbClr val="0043B2"/>
                  </a:solidFill>
                  <a:latin typeface="Arial"/>
                  <a:ea typeface="Arial"/>
                  <a:cs typeface="Arial"/>
                  <a:sym typeface="Arial"/>
                </a:endParaRPr>
              </a:p>
            </p:txBody>
          </p:sp>
        </p:grpSp>
        <p:grpSp>
          <p:nvGrpSpPr>
            <p:cNvPr id="5451" name="Google Shape;5451;p208"/>
            <p:cNvGrpSpPr/>
            <p:nvPr/>
          </p:nvGrpSpPr>
          <p:grpSpPr>
            <a:xfrm>
              <a:off x="4017362" y="3793899"/>
              <a:ext cx="1120918" cy="228600"/>
              <a:chOff x="3017120" y="3910013"/>
              <a:chExt cx="1120918" cy="228600"/>
            </a:xfrm>
          </p:grpSpPr>
          <p:sp>
            <p:nvSpPr>
              <p:cNvPr id="5452" name="Google Shape;5452;p208"/>
              <p:cNvSpPr/>
              <p:nvPr/>
            </p:nvSpPr>
            <p:spPr>
              <a:xfrm>
                <a:off x="3017120"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1</a:t>
                </a:r>
                <a:endParaRPr b="0" i="0" sz="1200" u="none" cap="none" strike="noStrike">
                  <a:solidFill>
                    <a:srgbClr val="0043B2"/>
                  </a:solidFill>
                  <a:latin typeface="Arial"/>
                  <a:ea typeface="Arial"/>
                  <a:cs typeface="Arial"/>
                  <a:sym typeface="Arial"/>
                </a:endParaRPr>
              </a:p>
            </p:txBody>
          </p:sp>
          <p:sp>
            <p:nvSpPr>
              <p:cNvPr id="5453" name="Google Shape;5453;p208"/>
              <p:cNvSpPr/>
              <p:nvPr/>
            </p:nvSpPr>
            <p:spPr>
              <a:xfrm>
                <a:off x="3241660"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2</a:t>
                </a:r>
                <a:endParaRPr b="0" i="0" sz="1200" u="none" cap="none" strike="noStrike">
                  <a:solidFill>
                    <a:srgbClr val="0043B2"/>
                  </a:solidFill>
                  <a:latin typeface="Arial"/>
                  <a:ea typeface="Arial"/>
                  <a:cs typeface="Arial"/>
                  <a:sym typeface="Arial"/>
                </a:endParaRPr>
              </a:p>
            </p:txBody>
          </p:sp>
          <p:sp>
            <p:nvSpPr>
              <p:cNvPr id="5454" name="Google Shape;5454;p208"/>
              <p:cNvSpPr/>
              <p:nvPr/>
            </p:nvSpPr>
            <p:spPr>
              <a:xfrm>
                <a:off x="3913498"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5455" name="Google Shape;5455;p208"/>
              <p:cNvSpPr/>
              <p:nvPr/>
            </p:nvSpPr>
            <p:spPr>
              <a:xfrm>
                <a:off x="3466198" y="3910013"/>
                <a:ext cx="224540" cy="228600"/>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3</a:t>
                </a:r>
                <a:endParaRPr b="0" i="0" sz="1200" u="none" cap="none" strike="noStrike">
                  <a:solidFill>
                    <a:srgbClr val="0043B2"/>
                  </a:solidFill>
                  <a:latin typeface="Arial"/>
                  <a:ea typeface="Arial"/>
                  <a:cs typeface="Arial"/>
                  <a:sym typeface="Arial"/>
                </a:endParaRPr>
              </a:p>
            </p:txBody>
          </p:sp>
          <p:sp>
            <p:nvSpPr>
              <p:cNvPr id="5456" name="Google Shape;5456;p208"/>
              <p:cNvSpPr/>
              <p:nvPr/>
            </p:nvSpPr>
            <p:spPr>
              <a:xfrm>
                <a:off x="3690737" y="3910013"/>
                <a:ext cx="224540" cy="228600"/>
              </a:xfrm>
              <a:prstGeom prst="rect">
                <a:avLst/>
              </a:prstGeom>
              <a:solidFill>
                <a:srgbClr val="FFFFFF"/>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4</a:t>
                </a:r>
                <a:endParaRPr b="0" i="0" sz="1200" u="none" cap="none" strike="noStrike">
                  <a:solidFill>
                    <a:srgbClr val="0043B2"/>
                  </a:solidFill>
                  <a:latin typeface="Arial"/>
                  <a:ea typeface="Arial"/>
                  <a:cs typeface="Arial"/>
                  <a:sym typeface="Arial"/>
                </a:endParaRPr>
              </a:p>
            </p:txBody>
          </p:sp>
        </p:grpSp>
        <p:grpSp>
          <p:nvGrpSpPr>
            <p:cNvPr id="5457" name="Google Shape;5457;p208"/>
            <p:cNvGrpSpPr/>
            <p:nvPr/>
          </p:nvGrpSpPr>
          <p:grpSpPr>
            <a:xfrm>
              <a:off x="4017362" y="4411063"/>
              <a:ext cx="1120918" cy="228600"/>
              <a:chOff x="3017120" y="3910013"/>
              <a:chExt cx="1120918" cy="228600"/>
            </a:xfrm>
          </p:grpSpPr>
          <p:sp>
            <p:nvSpPr>
              <p:cNvPr id="5458" name="Google Shape;5458;p208"/>
              <p:cNvSpPr/>
              <p:nvPr/>
            </p:nvSpPr>
            <p:spPr>
              <a:xfrm>
                <a:off x="3017120"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1</a:t>
                </a:r>
                <a:endParaRPr b="0" i="0" sz="1200" u="none" cap="none" strike="noStrike">
                  <a:solidFill>
                    <a:srgbClr val="0043B2"/>
                  </a:solidFill>
                  <a:latin typeface="Arial"/>
                  <a:ea typeface="Arial"/>
                  <a:cs typeface="Arial"/>
                  <a:sym typeface="Arial"/>
                </a:endParaRPr>
              </a:p>
            </p:txBody>
          </p:sp>
          <p:sp>
            <p:nvSpPr>
              <p:cNvPr id="5459" name="Google Shape;5459;p208"/>
              <p:cNvSpPr/>
              <p:nvPr/>
            </p:nvSpPr>
            <p:spPr>
              <a:xfrm>
                <a:off x="3690737"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5460" name="Google Shape;5460;p208"/>
              <p:cNvSpPr/>
              <p:nvPr/>
            </p:nvSpPr>
            <p:spPr>
              <a:xfrm>
                <a:off x="3913498"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5461" name="Google Shape;5461;p208"/>
              <p:cNvSpPr/>
              <p:nvPr/>
            </p:nvSpPr>
            <p:spPr>
              <a:xfrm>
                <a:off x="3466198" y="3910013"/>
                <a:ext cx="224540" cy="228600"/>
              </a:xfrm>
              <a:prstGeom prst="rect">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3</a:t>
                </a:r>
                <a:endParaRPr b="0" i="0" sz="1200" u="none" cap="none" strike="noStrike">
                  <a:solidFill>
                    <a:srgbClr val="0043B2"/>
                  </a:solidFill>
                  <a:latin typeface="Arial"/>
                  <a:ea typeface="Arial"/>
                  <a:cs typeface="Arial"/>
                  <a:sym typeface="Arial"/>
                </a:endParaRPr>
              </a:p>
            </p:txBody>
          </p:sp>
          <p:sp>
            <p:nvSpPr>
              <p:cNvPr id="5462" name="Google Shape;5462;p208"/>
              <p:cNvSpPr/>
              <p:nvPr/>
            </p:nvSpPr>
            <p:spPr>
              <a:xfrm>
                <a:off x="3241660" y="3910013"/>
                <a:ext cx="224540" cy="228600"/>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2</a:t>
                </a:r>
                <a:endParaRPr b="0" i="0" sz="1200" u="none" cap="none" strike="noStrike">
                  <a:solidFill>
                    <a:srgbClr val="0043B2"/>
                  </a:solidFill>
                  <a:latin typeface="Arial"/>
                  <a:ea typeface="Arial"/>
                  <a:cs typeface="Arial"/>
                  <a:sym typeface="Arial"/>
                </a:endParaRPr>
              </a:p>
            </p:txBody>
          </p:sp>
        </p:grpSp>
        <p:sp>
          <p:nvSpPr>
            <p:cNvPr id="5463" name="Google Shape;5463;p208"/>
            <p:cNvSpPr/>
            <p:nvPr/>
          </p:nvSpPr>
          <p:spPr>
            <a:xfrm>
              <a:off x="6115407" y="3018081"/>
              <a:ext cx="1445538" cy="1799029"/>
            </a:xfrm>
            <a:prstGeom prst="roundRect">
              <a:avLst>
                <a:gd fmla="val 7678" name="adj"/>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Nhóm người tiêu dùng A</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200" u="none" cap="none" strike="noStrike">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200" u="none" cap="none" strike="noStrike">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200" u="none" cap="none" strike="noStrike">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rgbClr val="0043B2"/>
                </a:solidFill>
                <a:latin typeface="Arial"/>
                <a:ea typeface="Arial"/>
                <a:cs typeface="Arial"/>
                <a:sym typeface="Arial"/>
              </a:endParaRPr>
            </a:p>
          </p:txBody>
        </p:sp>
        <p:sp>
          <p:nvSpPr>
            <p:cNvPr id="5464" name="Google Shape;5464;p208"/>
            <p:cNvSpPr/>
            <p:nvPr/>
          </p:nvSpPr>
          <p:spPr>
            <a:xfrm>
              <a:off x="6320883" y="3488309"/>
              <a:ext cx="1034587" cy="228601"/>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000"/>
                <a:buFont typeface="Arial"/>
                <a:buNone/>
              </a:pPr>
              <a:r>
                <a:rPr b="0" i="0" lang="en-US" sz="1000" u="none" cap="none" strike="noStrike">
                  <a:solidFill>
                    <a:srgbClr val="0043B2"/>
                  </a:solidFill>
                  <a:latin typeface="Arial"/>
                  <a:ea typeface="Arial"/>
                  <a:cs typeface="Arial"/>
                  <a:sym typeface="Arial"/>
                </a:rPr>
                <a:t>Người</a:t>
              </a:r>
              <a:r>
                <a:rPr b="0" i="0" lang="en-US" sz="1000" u="none" cap="none" strike="noStrike">
                  <a:solidFill>
                    <a:srgbClr val="0043B2"/>
                  </a:solidFill>
                  <a:latin typeface="Arial"/>
                  <a:ea typeface="Arial"/>
                  <a:cs typeface="Arial"/>
                  <a:sym typeface="Arial"/>
                </a:rPr>
                <a:t> tiêu dùng</a:t>
              </a:r>
              <a:r>
                <a:rPr b="0" i="0" lang="en-US" sz="1000" u="none" cap="none" strike="noStrike">
                  <a:solidFill>
                    <a:srgbClr val="0043B2"/>
                  </a:solidFill>
                  <a:latin typeface="Arial"/>
                  <a:ea typeface="Arial"/>
                  <a:cs typeface="Arial"/>
                  <a:sym typeface="Arial"/>
                </a:rPr>
                <a:t> 1</a:t>
              </a:r>
              <a:endParaRPr b="0" i="0" sz="1000" u="none" cap="none" strike="noStrike">
                <a:solidFill>
                  <a:srgbClr val="0043B2"/>
                </a:solidFill>
                <a:latin typeface="Arial"/>
                <a:ea typeface="Arial"/>
                <a:cs typeface="Arial"/>
                <a:sym typeface="Arial"/>
              </a:endParaRPr>
            </a:p>
          </p:txBody>
        </p:sp>
        <p:sp>
          <p:nvSpPr>
            <p:cNvPr id="5465" name="Google Shape;5465;p208"/>
            <p:cNvSpPr/>
            <p:nvPr/>
          </p:nvSpPr>
          <p:spPr>
            <a:xfrm>
              <a:off x="6320883" y="3793899"/>
              <a:ext cx="1034587" cy="228601"/>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r>
                <a:rPr b="0" i="0" lang="en-US" sz="1000" u="none" cap="none" strike="noStrike">
                  <a:solidFill>
                    <a:srgbClr val="0043B2"/>
                  </a:solidFill>
                  <a:latin typeface="Arial"/>
                  <a:ea typeface="Arial"/>
                  <a:cs typeface="Arial"/>
                  <a:sym typeface="Arial"/>
                </a:rPr>
                <a:t> 2</a:t>
              </a:r>
              <a:endParaRPr b="0" i="0" sz="1000" u="none" cap="none" strike="noStrike">
                <a:solidFill>
                  <a:srgbClr val="0043B2"/>
                </a:solidFill>
                <a:latin typeface="Arial"/>
                <a:ea typeface="Arial"/>
                <a:cs typeface="Arial"/>
                <a:sym typeface="Arial"/>
              </a:endParaRPr>
            </a:p>
          </p:txBody>
        </p:sp>
        <p:sp>
          <p:nvSpPr>
            <p:cNvPr id="5466" name="Google Shape;5466;p208"/>
            <p:cNvSpPr/>
            <p:nvPr/>
          </p:nvSpPr>
          <p:spPr>
            <a:xfrm>
              <a:off x="6320883" y="4105102"/>
              <a:ext cx="1034587" cy="228601"/>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r>
                <a:rPr b="0" i="0" lang="en-US" sz="1000" u="none" cap="none" strike="noStrike">
                  <a:solidFill>
                    <a:srgbClr val="0043B2"/>
                  </a:solidFill>
                  <a:latin typeface="Arial"/>
                  <a:ea typeface="Arial"/>
                  <a:cs typeface="Arial"/>
                  <a:sym typeface="Arial"/>
                </a:rPr>
                <a:t> 3</a:t>
              </a:r>
              <a:endParaRPr b="0" i="0" sz="1000" u="none" cap="none" strike="noStrike">
                <a:solidFill>
                  <a:srgbClr val="0043B2"/>
                </a:solidFill>
                <a:latin typeface="Arial"/>
                <a:ea typeface="Arial"/>
                <a:cs typeface="Arial"/>
                <a:sym typeface="Arial"/>
              </a:endParaRPr>
            </a:p>
          </p:txBody>
        </p:sp>
        <p:sp>
          <p:nvSpPr>
            <p:cNvPr id="5467" name="Google Shape;5467;p208"/>
            <p:cNvSpPr/>
            <p:nvPr/>
          </p:nvSpPr>
          <p:spPr>
            <a:xfrm>
              <a:off x="6320883" y="4411062"/>
              <a:ext cx="1034587" cy="228601"/>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r>
                <a:rPr b="0" i="0" lang="en-US" sz="1000" u="none" cap="none" strike="noStrike">
                  <a:solidFill>
                    <a:srgbClr val="0043B2"/>
                  </a:solidFill>
                  <a:latin typeface="Arial"/>
                  <a:ea typeface="Arial"/>
                  <a:cs typeface="Arial"/>
                  <a:sym typeface="Arial"/>
                </a:rPr>
                <a:t> 4</a:t>
              </a:r>
              <a:endParaRPr b="0" i="0" sz="1000" u="none" cap="none" strike="noStrike">
                <a:solidFill>
                  <a:srgbClr val="0043B2"/>
                </a:solidFill>
                <a:latin typeface="Arial"/>
                <a:ea typeface="Arial"/>
                <a:cs typeface="Arial"/>
                <a:sym typeface="Arial"/>
              </a:endParaRPr>
            </a:p>
          </p:txBody>
        </p:sp>
        <p:grpSp>
          <p:nvGrpSpPr>
            <p:cNvPr id="5468" name="Google Shape;5468;p208"/>
            <p:cNvGrpSpPr/>
            <p:nvPr/>
          </p:nvGrpSpPr>
          <p:grpSpPr>
            <a:xfrm>
              <a:off x="5138280" y="3602609"/>
              <a:ext cx="1182600" cy="922754"/>
              <a:chOff x="5138280" y="3611930"/>
              <a:chExt cx="1182600" cy="922754"/>
            </a:xfrm>
          </p:grpSpPr>
          <p:cxnSp>
            <p:nvCxnSpPr>
              <p:cNvPr id="5469" name="Google Shape;5469;p208"/>
              <p:cNvCxnSpPr>
                <a:stCxn id="5443" idx="3"/>
                <a:endCxn id="5464" idx="1"/>
              </p:cNvCxnSpPr>
              <p:nvPr/>
            </p:nvCxnSpPr>
            <p:spPr>
              <a:xfrm>
                <a:off x="5138280" y="3611930"/>
                <a:ext cx="1182600" cy="0"/>
              </a:xfrm>
              <a:prstGeom prst="straightConnector1">
                <a:avLst/>
              </a:prstGeom>
              <a:noFill/>
              <a:ln cap="flat" cmpd="sng" w="19050">
                <a:solidFill>
                  <a:srgbClr val="0043B2"/>
                </a:solidFill>
                <a:prstDash val="solid"/>
                <a:miter lim="800000"/>
                <a:headEnd len="sm" w="sm" type="none"/>
                <a:tailEnd len="sm" w="sm" type="none"/>
              </a:ln>
            </p:spPr>
          </p:cxnSp>
          <p:cxnSp>
            <p:nvCxnSpPr>
              <p:cNvPr id="5470" name="Google Shape;5470;p208"/>
              <p:cNvCxnSpPr>
                <a:stCxn id="5454" idx="3"/>
                <a:endCxn id="5465" idx="1"/>
              </p:cNvCxnSpPr>
              <p:nvPr/>
            </p:nvCxnSpPr>
            <p:spPr>
              <a:xfrm>
                <a:off x="5138280" y="3917520"/>
                <a:ext cx="1182600" cy="0"/>
              </a:xfrm>
              <a:prstGeom prst="straightConnector1">
                <a:avLst/>
              </a:prstGeom>
              <a:noFill/>
              <a:ln cap="flat" cmpd="sng" w="19050">
                <a:solidFill>
                  <a:srgbClr val="0043B2"/>
                </a:solidFill>
                <a:prstDash val="solid"/>
                <a:miter lim="800000"/>
                <a:headEnd len="sm" w="sm" type="none"/>
                <a:tailEnd len="sm" w="sm" type="none"/>
              </a:ln>
            </p:spPr>
          </p:cxnSp>
          <p:cxnSp>
            <p:nvCxnSpPr>
              <p:cNvPr id="5471" name="Google Shape;5471;p208"/>
              <p:cNvCxnSpPr>
                <a:stCxn id="5449" idx="3"/>
                <a:endCxn id="5466" idx="1"/>
              </p:cNvCxnSpPr>
              <p:nvPr/>
            </p:nvCxnSpPr>
            <p:spPr>
              <a:xfrm flipH="1" rot="10800000">
                <a:off x="5138280" y="4228794"/>
                <a:ext cx="1182600" cy="300"/>
              </a:xfrm>
              <a:prstGeom prst="straightConnector1">
                <a:avLst/>
              </a:prstGeom>
              <a:noFill/>
              <a:ln cap="flat" cmpd="sng" w="19050">
                <a:solidFill>
                  <a:srgbClr val="0043B2"/>
                </a:solidFill>
                <a:prstDash val="solid"/>
                <a:miter lim="800000"/>
                <a:headEnd len="sm" w="sm" type="none"/>
                <a:tailEnd len="sm" w="sm" type="none"/>
              </a:ln>
            </p:spPr>
          </p:cxnSp>
          <p:cxnSp>
            <p:nvCxnSpPr>
              <p:cNvPr id="5472" name="Google Shape;5472;p208"/>
              <p:cNvCxnSpPr>
                <a:stCxn id="5460" idx="3"/>
                <a:endCxn id="5467" idx="1"/>
              </p:cNvCxnSpPr>
              <p:nvPr/>
            </p:nvCxnSpPr>
            <p:spPr>
              <a:xfrm>
                <a:off x="5138280" y="4534684"/>
                <a:ext cx="1182600" cy="0"/>
              </a:xfrm>
              <a:prstGeom prst="straightConnector1">
                <a:avLst/>
              </a:prstGeom>
              <a:noFill/>
              <a:ln cap="flat" cmpd="sng" w="19050">
                <a:solidFill>
                  <a:srgbClr val="0043B2"/>
                </a:solidFill>
                <a:prstDash val="solid"/>
                <a:miter lim="800000"/>
                <a:headEnd len="sm" w="sm" type="none"/>
                <a:tailEnd len="sm" w="sm" type="none"/>
              </a:ln>
            </p:spPr>
          </p:cxnSp>
        </p:grpSp>
        <p:sp>
          <p:nvSpPr>
            <p:cNvPr id="5473" name="Google Shape;5473;p208"/>
            <p:cNvSpPr/>
            <p:nvPr/>
          </p:nvSpPr>
          <p:spPr>
            <a:xfrm>
              <a:off x="6115407" y="4930629"/>
              <a:ext cx="1445538" cy="1136795"/>
            </a:xfrm>
            <a:prstGeom prst="roundRect">
              <a:avLst>
                <a:gd fmla="val 7678" name="adj"/>
              </a:avLst>
            </a:prstGeom>
            <a:solidFill>
              <a:srgbClr val="FFFFFF"/>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Nhóm người tiêu dùng B</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200" u="none" cap="none" strike="noStrike">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rgbClr val="0043B2"/>
                </a:solidFill>
                <a:latin typeface="Arial"/>
                <a:ea typeface="Arial"/>
                <a:cs typeface="Arial"/>
                <a:sym typeface="Arial"/>
              </a:endParaRPr>
            </a:p>
          </p:txBody>
        </p:sp>
        <p:sp>
          <p:nvSpPr>
            <p:cNvPr id="5474" name="Google Shape;5474;p208"/>
            <p:cNvSpPr/>
            <p:nvPr/>
          </p:nvSpPr>
          <p:spPr>
            <a:xfrm>
              <a:off x="6320883" y="5338554"/>
              <a:ext cx="1034587" cy="228601"/>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r>
                <a:rPr b="0" i="0" lang="en-US" sz="1000" u="none" cap="none" strike="noStrike">
                  <a:solidFill>
                    <a:srgbClr val="0043B2"/>
                  </a:solidFill>
                  <a:latin typeface="Arial"/>
                  <a:ea typeface="Arial"/>
                  <a:cs typeface="Arial"/>
                  <a:sym typeface="Arial"/>
                </a:rPr>
                <a:t> 1</a:t>
              </a:r>
              <a:endParaRPr b="0" i="0" sz="1000" u="none" cap="none" strike="noStrike">
                <a:solidFill>
                  <a:srgbClr val="0043B2"/>
                </a:solidFill>
                <a:latin typeface="Arial"/>
                <a:ea typeface="Arial"/>
                <a:cs typeface="Arial"/>
                <a:sym typeface="Arial"/>
              </a:endParaRPr>
            </a:p>
          </p:txBody>
        </p:sp>
        <p:sp>
          <p:nvSpPr>
            <p:cNvPr id="5475" name="Google Shape;5475;p208"/>
            <p:cNvSpPr/>
            <p:nvPr/>
          </p:nvSpPr>
          <p:spPr>
            <a:xfrm>
              <a:off x="6320883" y="5644144"/>
              <a:ext cx="1034587" cy="228601"/>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r>
                <a:rPr b="0" i="0" lang="en-US" sz="1000" u="none" cap="none" strike="noStrike">
                  <a:solidFill>
                    <a:srgbClr val="0043B2"/>
                  </a:solidFill>
                  <a:latin typeface="Arial"/>
                  <a:ea typeface="Arial"/>
                  <a:cs typeface="Arial"/>
                  <a:sym typeface="Arial"/>
                </a:rPr>
                <a:t> 2</a:t>
              </a:r>
              <a:endParaRPr b="0" i="0" sz="1000" u="none" cap="none" strike="noStrike">
                <a:solidFill>
                  <a:srgbClr val="0043B2"/>
                </a:solidFill>
                <a:latin typeface="Arial"/>
                <a:ea typeface="Arial"/>
                <a:cs typeface="Arial"/>
                <a:sym typeface="Arial"/>
              </a:endParaRPr>
            </a:p>
          </p:txBody>
        </p:sp>
        <p:cxnSp>
          <p:nvCxnSpPr>
            <p:cNvPr id="5476" name="Google Shape;5476;p208"/>
            <p:cNvCxnSpPr>
              <a:stCxn id="5443" idx="3"/>
              <a:endCxn id="5474" idx="1"/>
            </p:cNvCxnSpPr>
            <p:nvPr/>
          </p:nvCxnSpPr>
          <p:spPr>
            <a:xfrm>
              <a:off x="5138280" y="3602609"/>
              <a:ext cx="1182600" cy="1850100"/>
            </a:xfrm>
            <a:prstGeom prst="straightConnector1">
              <a:avLst/>
            </a:prstGeom>
            <a:noFill/>
            <a:ln cap="flat" cmpd="sng" w="19050">
              <a:solidFill>
                <a:srgbClr val="0043B2"/>
              </a:solidFill>
              <a:prstDash val="solid"/>
              <a:miter lim="800000"/>
              <a:headEnd len="sm" w="sm" type="none"/>
              <a:tailEnd len="sm" w="sm" type="none"/>
            </a:ln>
          </p:spPr>
        </p:cxnSp>
        <p:cxnSp>
          <p:nvCxnSpPr>
            <p:cNvPr id="5477" name="Google Shape;5477;p208"/>
            <p:cNvCxnSpPr>
              <a:stCxn id="5454" idx="3"/>
              <a:endCxn id="5475" idx="1"/>
            </p:cNvCxnSpPr>
            <p:nvPr/>
          </p:nvCxnSpPr>
          <p:spPr>
            <a:xfrm>
              <a:off x="5138280" y="3908199"/>
              <a:ext cx="1182600" cy="1850100"/>
            </a:xfrm>
            <a:prstGeom prst="straightConnector1">
              <a:avLst/>
            </a:prstGeom>
            <a:noFill/>
            <a:ln cap="flat" cmpd="sng" w="19050">
              <a:solidFill>
                <a:srgbClr val="0043B2"/>
              </a:solidFill>
              <a:prstDash val="solid"/>
              <a:miter lim="800000"/>
              <a:headEnd len="sm" w="sm" type="none"/>
              <a:tailEnd len="sm" w="sm" type="none"/>
            </a:ln>
          </p:spPr>
        </p:cxnSp>
        <p:cxnSp>
          <p:nvCxnSpPr>
            <p:cNvPr id="5478" name="Google Shape;5478;p208"/>
            <p:cNvCxnSpPr>
              <a:stCxn id="5449" idx="3"/>
              <a:endCxn id="5474" idx="1"/>
            </p:cNvCxnSpPr>
            <p:nvPr/>
          </p:nvCxnSpPr>
          <p:spPr>
            <a:xfrm>
              <a:off x="5138280" y="4219773"/>
              <a:ext cx="1182600" cy="1233000"/>
            </a:xfrm>
            <a:prstGeom prst="straightConnector1">
              <a:avLst/>
            </a:prstGeom>
            <a:noFill/>
            <a:ln cap="flat" cmpd="sng" w="19050">
              <a:solidFill>
                <a:srgbClr val="0043B2"/>
              </a:solidFill>
              <a:prstDash val="solid"/>
              <a:miter lim="800000"/>
              <a:headEnd len="sm" w="sm" type="none"/>
              <a:tailEnd len="sm" w="sm" type="none"/>
            </a:ln>
          </p:spPr>
        </p:cxnSp>
        <p:cxnSp>
          <p:nvCxnSpPr>
            <p:cNvPr id="5479" name="Google Shape;5479;p208"/>
            <p:cNvCxnSpPr>
              <a:stCxn id="5460" idx="3"/>
              <a:endCxn id="5475" idx="1"/>
            </p:cNvCxnSpPr>
            <p:nvPr/>
          </p:nvCxnSpPr>
          <p:spPr>
            <a:xfrm>
              <a:off x="5138280" y="4525363"/>
              <a:ext cx="1182600" cy="1233000"/>
            </a:xfrm>
            <a:prstGeom prst="straightConnector1">
              <a:avLst/>
            </a:prstGeom>
            <a:noFill/>
            <a:ln cap="flat" cmpd="sng" w="19050">
              <a:solidFill>
                <a:srgbClr val="0043B2"/>
              </a:solidFill>
              <a:prstDash val="solid"/>
              <a:miter lim="800000"/>
              <a:headEnd len="sm" w="sm" type="none"/>
              <a:tailEnd len="sm" w="sm" type="none"/>
            </a:ln>
          </p:spPr>
        </p:cxnSp>
        <p:sp>
          <p:nvSpPr>
            <p:cNvPr id="5480" name="Google Shape;5480;p208"/>
            <p:cNvSpPr/>
            <p:nvPr/>
          </p:nvSpPr>
          <p:spPr>
            <a:xfrm>
              <a:off x="3952090" y="5073269"/>
              <a:ext cx="192024" cy="195496"/>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5481" name="Google Shape;5481;p208"/>
            <p:cNvSpPr/>
            <p:nvPr/>
          </p:nvSpPr>
          <p:spPr>
            <a:xfrm>
              <a:off x="3952090" y="5377822"/>
              <a:ext cx="192024" cy="195496"/>
            </a:xfrm>
            <a:prstGeom prst="rect">
              <a:avLst/>
            </a:prstGeom>
            <a:solidFill>
              <a:srgbClr val="FFFFFF"/>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0043B2"/>
                </a:solidFill>
                <a:latin typeface="Arial"/>
                <a:ea typeface="Arial"/>
                <a:cs typeface="Arial"/>
                <a:sym typeface="Arial"/>
              </a:endParaRPr>
            </a:p>
          </p:txBody>
        </p:sp>
        <p:sp>
          <p:nvSpPr>
            <p:cNvPr id="5482" name="Google Shape;5482;p208"/>
            <p:cNvSpPr/>
            <p:nvPr/>
          </p:nvSpPr>
          <p:spPr>
            <a:xfrm>
              <a:off x="4113366" y="5067419"/>
              <a:ext cx="1667615"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Phần bù nhóm người tiêu dùng A</a:t>
              </a:r>
              <a:endParaRPr b="0" i="0" sz="900" u="none" cap="none" strike="noStrike">
                <a:solidFill>
                  <a:srgbClr val="000000"/>
                </a:solidFill>
                <a:latin typeface="Arial"/>
                <a:ea typeface="Arial"/>
                <a:cs typeface="Arial"/>
                <a:sym typeface="Arial"/>
              </a:endParaRPr>
            </a:p>
          </p:txBody>
        </p:sp>
        <p:sp>
          <p:nvSpPr>
            <p:cNvPr id="5483" name="Google Shape;5483;p208"/>
            <p:cNvSpPr/>
            <p:nvPr/>
          </p:nvSpPr>
          <p:spPr>
            <a:xfrm>
              <a:off x="4118209" y="5362840"/>
              <a:ext cx="1662771"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Phần bù nhóm người tiêu dùng B</a:t>
              </a:r>
              <a:endParaRPr b="0" i="0" sz="900" u="none" cap="none" strike="noStrike">
                <a:solidFill>
                  <a:srgbClr val="000000"/>
                </a:solidFill>
                <a:latin typeface="Arial"/>
                <a:ea typeface="Arial"/>
                <a:cs typeface="Arial"/>
                <a:sym typeface="Arial"/>
              </a:endParaRPr>
            </a:p>
          </p:txBody>
        </p:sp>
      </p:gr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8" name="Shape 5488"/>
        <p:cNvGrpSpPr/>
        <p:nvPr/>
      </p:nvGrpSpPr>
      <p:grpSpPr>
        <a:xfrm>
          <a:off x="0" y="0"/>
          <a:ext cx="0" cy="0"/>
          <a:chOff x="0" y="0"/>
          <a:chExt cx="0" cy="0"/>
        </a:xfrm>
      </p:grpSpPr>
      <p:sp>
        <p:nvSpPr>
          <p:cNvPr id="5489" name="Google Shape;5489;p209"/>
          <p:cNvSpPr/>
          <p:nvPr/>
        </p:nvSpPr>
        <p:spPr>
          <a:xfrm>
            <a:off x="6942334" y="4956984"/>
            <a:ext cx="2207647" cy="858982"/>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5490" name="Google Shape;5490;p209"/>
          <p:cNvSpPr/>
          <p:nvPr/>
        </p:nvSpPr>
        <p:spPr>
          <a:xfrm>
            <a:off x="4175707" y="4959525"/>
            <a:ext cx="1772505" cy="858982"/>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5491" name="Google Shape;5491;p209"/>
          <p:cNvSpPr/>
          <p:nvPr/>
        </p:nvSpPr>
        <p:spPr>
          <a:xfrm>
            <a:off x="1353281" y="4954748"/>
            <a:ext cx="1747339" cy="858982"/>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5492" name="Google Shape;5492;p20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493" name="Google Shape;5493;p20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Tăng thông lượng tiêu dùng</a:t>
            </a:r>
            <a:endParaRPr/>
          </a:p>
        </p:txBody>
      </p:sp>
      <p:sp>
        <p:nvSpPr>
          <p:cNvPr id="5494" name="Google Shape;5494;p20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495" name="Google Shape;5495;p209"/>
          <p:cNvSpPr txBox="1"/>
          <p:nvPr>
            <p:ph idx="4" type="body"/>
          </p:nvPr>
        </p:nvSpPr>
        <p:spPr>
          <a:xfrm>
            <a:off x="535872" y="2226568"/>
            <a:ext cx="8809741"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Người tiêu dùng bổ sung có thể được thêm vào quy mô xử lý nhóm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Các phiên bản người tiêu dùng thuộc cùng một nhóm người tiêu dùng có thể ở trong các quy trình riêng biệt hoặc trên các máy riêng biệt</a:t>
            </a:r>
            <a:endParaRPr/>
          </a:p>
        </p:txBody>
      </p:sp>
      <p:grpSp>
        <p:nvGrpSpPr>
          <p:cNvPr id="5496" name="Google Shape;5496;p209"/>
          <p:cNvGrpSpPr/>
          <p:nvPr/>
        </p:nvGrpSpPr>
        <p:grpSpPr>
          <a:xfrm>
            <a:off x="542565" y="3495398"/>
            <a:ext cx="2727311" cy="2235325"/>
            <a:chOff x="343305" y="3500175"/>
            <a:chExt cx="2575875" cy="2235325"/>
          </a:xfrm>
        </p:grpSpPr>
        <p:grpSp>
          <p:nvGrpSpPr>
            <p:cNvPr id="5497" name="Google Shape;5497;p209"/>
            <p:cNvGrpSpPr/>
            <p:nvPr/>
          </p:nvGrpSpPr>
          <p:grpSpPr>
            <a:xfrm>
              <a:off x="1131805" y="3807952"/>
              <a:ext cx="1632497" cy="858982"/>
              <a:chOff x="1289778" y="3607520"/>
              <a:chExt cx="1632497" cy="858982"/>
            </a:xfrm>
          </p:grpSpPr>
          <p:sp>
            <p:nvSpPr>
              <p:cNvPr id="5498" name="Google Shape;5498;p209"/>
              <p:cNvSpPr/>
              <p:nvPr/>
            </p:nvSpPr>
            <p:spPr>
              <a:xfrm>
                <a:off x="1289778" y="3607520"/>
                <a:ext cx="1632497" cy="858982"/>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Topic : web_logs</a:t>
                </a:r>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grpSp>
            <p:nvGrpSpPr>
              <p:cNvPr id="5499" name="Google Shape;5499;p209"/>
              <p:cNvGrpSpPr/>
              <p:nvPr/>
            </p:nvGrpSpPr>
            <p:grpSpPr>
              <a:xfrm>
                <a:off x="1387133" y="3906174"/>
                <a:ext cx="1437499" cy="408902"/>
                <a:chOff x="1417522" y="5907965"/>
                <a:chExt cx="1437499" cy="408902"/>
              </a:xfrm>
            </p:grpSpPr>
            <p:sp>
              <p:nvSpPr>
                <p:cNvPr id="5500" name="Google Shape;5500;p209"/>
                <p:cNvSpPr/>
                <p:nvPr/>
              </p:nvSpPr>
              <p:spPr>
                <a:xfrm>
                  <a:off x="1417522" y="5907965"/>
                  <a:ext cx="693420" cy="408902"/>
                </a:xfrm>
                <a:prstGeom prst="roundRect">
                  <a:avLst>
                    <a:gd fmla="val 18859"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0</a:t>
                  </a:r>
                  <a:endParaRPr sz="900">
                    <a:solidFill>
                      <a:srgbClr val="0043B2"/>
                    </a:solidFill>
                    <a:latin typeface="Arial"/>
                    <a:ea typeface="Arial"/>
                    <a:cs typeface="Arial"/>
                    <a:sym typeface="Arial"/>
                  </a:endParaRPr>
                </a:p>
              </p:txBody>
            </p:sp>
            <p:sp>
              <p:nvSpPr>
                <p:cNvPr id="5501" name="Google Shape;5501;p209"/>
                <p:cNvSpPr/>
                <p:nvPr/>
              </p:nvSpPr>
              <p:spPr>
                <a:xfrm>
                  <a:off x="2161601" y="5907965"/>
                  <a:ext cx="693420" cy="408902"/>
                </a:xfrm>
                <a:prstGeom prst="roundRect">
                  <a:avLst>
                    <a:gd fmla="val 18859"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1</a:t>
                  </a:r>
                  <a:endParaRPr sz="900">
                    <a:solidFill>
                      <a:srgbClr val="0043B2"/>
                    </a:solidFill>
                    <a:latin typeface="Arial"/>
                    <a:ea typeface="Arial"/>
                    <a:cs typeface="Arial"/>
                    <a:sym typeface="Arial"/>
                  </a:endParaRPr>
                </a:p>
              </p:txBody>
            </p:sp>
          </p:grpSp>
        </p:grpSp>
        <p:sp>
          <p:nvSpPr>
            <p:cNvPr id="5502" name="Google Shape;5502;p209"/>
            <p:cNvSpPr/>
            <p:nvPr/>
          </p:nvSpPr>
          <p:spPr>
            <a:xfrm>
              <a:off x="1749922" y="3500175"/>
              <a:ext cx="41389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2:1</a:t>
              </a:r>
              <a:endParaRPr sz="1400">
                <a:solidFill>
                  <a:schemeClr val="dk1"/>
                </a:solidFill>
                <a:latin typeface="Arial"/>
                <a:ea typeface="Arial"/>
                <a:cs typeface="Arial"/>
                <a:sym typeface="Arial"/>
              </a:endParaRPr>
            </a:p>
          </p:txBody>
        </p:sp>
        <p:sp>
          <p:nvSpPr>
            <p:cNvPr id="5503" name="Google Shape;5503;p209"/>
            <p:cNvSpPr/>
            <p:nvPr/>
          </p:nvSpPr>
          <p:spPr>
            <a:xfrm>
              <a:off x="343305" y="4057360"/>
              <a:ext cx="82907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Cụm Kafka</a:t>
              </a:r>
              <a:endParaRPr/>
            </a:p>
          </p:txBody>
        </p:sp>
        <p:sp>
          <p:nvSpPr>
            <p:cNvPr id="5504" name="Google Shape;5504;p209"/>
            <p:cNvSpPr/>
            <p:nvPr/>
          </p:nvSpPr>
          <p:spPr>
            <a:xfrm>
              <a:off x="976927" y="5481584"/>
              <a:ext cx="194225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Nhóm người tiêu dùng: PG A</a:t>
              </a:r>
              <a:endParaRPr sz="1050">
                <a:solidFill>
                  <a:srgbClr val="0043B2"/>
                </a:solidFill>
                <a:latin typeface="Arial"/>
                <a:ea typeface="Arial"/>
                <a:cs typeface="Arial"/>
                <a:sym typeface="Arial"/>
              </a:endParaRPr>
            </a:p>
          </p:txBody>
        </p:sp>
        <p:sp>
          <p:nvSpPr>
            <p:cNvPr id="5505" name="Google Shape;5505;p209"/>
            <p:cNvSpPr/>
            <p:nvPr/>
          </p:nvSpPr>
          <p:spPr>
            <a:xfrm>
              <a:off x="1702555" y="5133690"/>
              <a:ext cx="490997" cy="290744"/>
            </a:xfrm>
            <a:prstGeom prst="roundRect">
              <a:avLst>
                <a:gd fmla="val 18859" name="adj"/>
              </a:avLst>
            </a:prstGeom>
            <a:solidFill>
              <a:srgbClr val="66A1FE"/>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C1</a:t>
              </a:r>
              <a:endParaRPr sz="1400">
                <a:solidFill>
                  <a:schemeClr val="lt1"/>
                </a:solidFill>
                <a:latin typeface="Arial"/>
                <a:ea typeface="Arial"/>
                <a:cs typeface="Arial"/>
                <a:sym typeface="Arial"/>
              </a:endParaRPr>
            </a:p>
          </p:txBody>
        </p:sp>
        <p:cxnSp>
          <p:nvCxnSpPr>
            <p:cNvPr id="5506" name="Google Shape;5506;p209"/>
            <p:cNvCxnSpPr>
              <a:stCxn id="5500" idx="2"/>
              <a:endCxn id="5501" idx="2"/>
            </p:cNvCxnSpPr>
            <p:nvPr/>
          </p:nvCxnSpPr>
          <p:spPr>
            <a:xfrm flipH="1" rot="-5400000">
              <a:off x="1947570" y="4143808"/>
              <a:ext cx="600" cy="744000"/>
            </a:xfrm>
            <a:prstGeom prst="bentConnector3">
              <a:avLst>
                <a:gd fmla="val 2087614" name="adj1"/>
              </a:avLst>
            </a:prstGeom>
            <a:noFill/>
            <a:ln cap="flat" cmpd="sng" w="19050">
              <a:solidFill>
                <a:srgbClr val="0043B2"/>
              </a:solidFill>
              <a:prstDash val="solid"/>
              <a:miter lim="800000"/>
              <a:headEnd len="sm" w="sm" type="none"/>
              <a:tailEnd len="sm" w="sm" type="none"/>
            </a:ln>
          </p:spPr>
        </p:cxnSp>
        <p:cxnSp>
          <p:nvCxnSpPr>
            <p:cNvPr id="5507" name="Google Shape;5507;p209"/>
            <p:cNvCxnSpPr>
              <a:endCxn id="5505" idx="0"/>
            </p:cNvCxnSpPr>
            <p:nvPr/>
          </p:nvCxnSpPr>
          <p:spPr>
            <a:xfrm>
              <a:off x="1948054" y="4785390"/>
              <a:ext cx="0" cy="348300"/>
            </a:xfrm>
            <a:prstGeom prst="straightConnector1">
              <a:avLst/>
            </a:prstGeom>
            <a:noFill/>
            <a:ln cap="flat" cmpd="sng" w="19050">
              <a:solidFill>
                <a:srgbClr val="0043B2"/>
              </a:solidFill>
              <a:prstDash val="solid"/>
              <a:miter lim="800000"/>
              <a:headEnd len="sm" w="sm" type="none"/>
              <a:tailEnd len="med" w="med" type="triangle"/>
            </a:ln>
          </p:spPr>
        </p:cxnSp>
      </p:grpSp>
      <p:grpSp>
        <p:nvGrpSpPr>
          <p:cNvPr id="5508" name="Google Shape;5508;p209"/>
          <p:cNvGrpSpPr/>
          <p:nvPr/>
        </p:nvGrpSpPr>
        <p:grpSpPr>
          <a:xfrm>
            <a:off x="3403621" y="3500175"/>
            <a:ext cx="2708487" cy="2235325"/>
            <a:chOff x="3124222" y="3500175"/>
            <a:chExt cx="2559460" cy="2235325"/>
          </a:xfrm>
        </p:grpSpPr>
        <p:grpSp>
          <p:nvGrpSpPr>
            <p:cNvPr id="5509" name="Google Shape;5509;p209"/>
            <p:cNvGrpSpPr/>
            <p:nvPr/>
          </p:nvGrpSpPr>
          <p:grpSpPr>
            <a:xfrm>
              <a:off x="3896307" y="3807952"/>
              <a:ext cx="1632497" cy="858982"/>
              <a:chOff x="1289778" y="3607520"/>
              <a:chExt cx="1632497" cy="858982"/>
            </a:xfrm>
          </p:grpSpPr>
          <p:sp>
            <p:nvSpPr>
              <p:cNvPr id="5510" name="Google Shape;5510;p209"/>
              <p:cNvSpPr/>
              <p:nvPr/>
            </p:nvSpPr>
            <p:spPr>
              <a:xfrm>
                <a:off x="1289778" y="3607520"/>
                <a:ext cx="1632497" cy="858982"/>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Topic : web_logs</a:t>
                </a:r>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grpSp>
            <p:nvGrpSpPr>
              <p:cNvPr id="5511" name="Google Shape;5511;p209"/>
              <p:cNvGrpSpPr/>
              <p:nvPr/>
            </p:nvGrpSpPr>
            <p:grpSpPr>
              <a:xfrm>
                <a:off x="1387133" y="3906174"/>
                <a:ext cx="1437499" cy="408902"/>
                <a:chOff x="1417522" y="5907965"/>
                <a:chExt cx="1437499" cy="408902"/>
              </a:xfrm>
            </p:grpSpPr>
            <p:sp>
              <p:nvSpPr>
                <p:cNvPr id="5512" name="Google Shape;5512;p209"/>
                <p:cNvSpPr/>
                <p:nvPr/>
              </p:nvSpPr>
              <p:spPr>
                <a:xfrm>
                  <a:off x="1417522" y="5907965"/>
                  <a:ext cx="693420" cy="408902"/>
                </a:xfrm>
                <a:prstGeom prst="roundRect">
                  <a:avLst>
                    <a:gd fmla="val 18859"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0</a:t>
                  </a:r>
                  <a:endParaRPr sz="900">
                    <a:solidFill>
                      <a:srgbClr val="0043B2"/>
                    </a:solidFill>
                    <a:latin typeface="Arial"/>
                    <a:ea typeface="Arial"/>
                    <a:cs typeface="Arial"/>
                    <a:sym typeface="Arial"/>
                  </a:endParaRPr>
                </a:p>
              </p:txBody>
            </p:sp>
            <p:sp>
              <p:nvSpPr>
                <p:cNvPr id="5513" name="Google Shape;5513;p209"/>
                <p:cNvSpPr/>
                <p:nvPr/>
              </p:nvSpPr>
              <p:spPr>
                <a:xfrm>
                  <a:off x="2161601" y="5907965"/>
                  <a:ext cx="693420" cy="408902"/>
                </a:xfrm>
                <a:prstGeom prst="roundRect">
                  <a:avLst>
                    <a:gd fmla="val 18859"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1</a:t>
                  </a:r>
                  <a:endParaRPr sz="900">
                    <a:solidFill>
                      <a:srgbClr val="0043B2"/>
                    </a:solidFill>
                    <a:latin typeface="Arial"/>
                    <a:ea typeface="Arial"/>
                    <a:cs typeface="Arial"/>
                    <a:sym typeface="Arial"/>
                  </a:endParaRPr>
                </a:p>
              </p:txBody>
            </p:sp>
          </p:grpSp>
        </p:grpSp>
        <p:sp>
          <p:nvSpPr>
            <p:cNvPr id="5514" name="Google Shape;5514;p209"/>
            <p:cNvSpPr/>
            <p:nvPr/>
          </p:nvSpPr>
          <p:spPr>
            <a:xfrm>
              <a:off x="4514424" y="3500175"/>
              <a:ext cx="426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2:2</a:t>
              </a:r>
              <a:endParaRPr sz="1400">
                <a:solidFill>
                  <a:schemeClr val="dk1"/>
                </a:solidFill>
                <a:latin typeface="Arial"/>
                <a:ea typeface="Arial"/>
                <a:cs typeface="Arial"/>
                <a:sym typeface="Arial"/>
              </a:endParaRPr>
            </a:p>
          </p:txBody>
        </p:sp>
        <p:sp>
          <p:nvSpPr>
            <p:cNvPr id="5515" name="Google Shape;5515;p209"/>
            <p:cNvSpPr/>
            <p:nvPr/>
          </p:nvSpPr>
          <p:spPr>
            <a:xfrm>
              <a:off x="3124222" y="4057360"/>
              <a:ext cx="82907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Cụm Kafka</a:t>
              </a:r>
              <a:endParaRPr/>
            </a:p>
          </p:txBody>
        </p:sp>
        <p:sp>
          <p:nvSpPr>
            <p:cNvPr id="5516" name="Google Shape;5516;p209"/>
            <p:cNvSpPr/>
            <p:nvPr/>
          </p:nvSpPr>
          <p:spPr>
            <a:xfrm>
              <a:off x="3741429" y="5481584"/>
              <a:ext cx="194225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Nhóm người tiêu dùng: PG A</a:t>
              </a:r>
              <a:endParaRPr sz="1050">
                <a:solidFill>
                  <a:srgbClr val="0043B2"/>
                </a:solidFill>
                <a:latin typeface="Arial"/>
                <a:ea typeface="Arial"/>
                <a:cs typeface="Arial"/>
                <a:sym typeface="Arial"/>
              </a:endParaRPr>
            </a:p>
          </p:txBody>
        </p:sp>
        <p:sp>
          <p:nvSpPr>
            <p:cNvPr id="5517" name="Google Shape;5517;p209"/>
            <p:cNvSpPr/>
            <p:nvPr/>
          </p:nvSpPr>
          <p:spPr>
            <a:xfrm>
              <a:off x="4093677" y="5133690"/>
              <a:ext cx="490997" cy="290744"/>
            </a:xfrm>
            <a:prstGeom prst="roundRect">
              <a:avLst>
                <a:gd fmla="val 18859" name="adj"/>
              </a:avLst>
            </a:prstGeom>
            <a:solidFill>
              <a:srgbClr val="66A1FE"/>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C1</a:t>
              </a:r>
              <a:endParaRPr sz="1400">
                <a:solidFill>
                  <a:schemeClr val="lt1"/>
                </a:solidFill>
                <a:latin typeface="Arial"/>
                <a:ea typeface="Arial"/>
                <a:cs typeface="Arial"/>
                <a:sym typeface="Arial"/>
              </a:endParaRPr>
            </a:p>
          </p:txBody>
        </p:sp>
        <p:cxnSp>
          <p:nvCxnSpPr>
            <p:cNvPr id="5518" name="Google Shape;5518;p209"/>
            <p:cNvCxnSpPr>
              <a:stCxn id="5512" idx="2"/>
              <a:endCxn id="5517" idx="0"/>
            </p:cNvCxnSpPr>
            <p:nvPr/>
          </p:nvCxnSpPr>
          <p:spPr>
            <a:xfrm flipH="1">
              <a:off x="4339172" y="4515508"/>
              <a:ext cx="1200" cy="618300"/>
            </a:xfrm>
            <a:prstGeom prst="straightConnector1">
              <a:avLst/>
            </a:prstGeom>
            <a:noFill/>
            <a:ln cap="flat" cmpd="sng" w="19050">
              <a:solidFill>
                <a:srgbClr val="0043B2"/>
              </a:solidFill>
              <a:prstDash val="solid"/>
              <a:miter lim="800000"/>
              <a:headEnd len="sm" w="sm" type="none"/>
              <a:tailEnd len="med" w="med" type="triangle"/>
            </a:ln>
          </p:spPr>
        </p:cxnSp>
        <p:sp>
          <p:nvSpPr>
            <p:cNvPr id="5519" name="Google Shape;5519;p209"/>
            <p:cNvSpPr/>
            <p:nvPr/>
          </p:nvSpPr>
          <p:spPr>
            <a:xfrm>
              <a:off x="4838466" y="5133690"/>
              <a:ext cx="490997" cy="290744"/>
            </a:xfrm>
            <a:prstGeom prst="roundRect">
              <a:avLst>
                <a:gd fmla="val 18859" name="adj"/>
              </a:avLst>
            </a:prstGeom>
            <a:solidFill>
              <a:srgbClr val="66A1FE"/>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C2</a:t>
              </a:r>
              <a:endParaRPr sz="1400">
                <a:solidFill>
                  <a:schemeClr val="lt1"/>
                </a:solidFill>
                <a:latin typeface="Arial"/>
                <a:ea typeface="Arial"/>
                <a:cs typeface="Arial"/>
                <a:sym typeface="Arial"/>
              </a:endParaRPr>
            </a:p>
          </p:txBody>
        </p:sp>
        <p:cxnSp>
          <p:nvCxnSpPr>
            <p:cNvPr id="5520" name="Google Shape;5520;p209"/>
            <p:cNvCxnSpPr>
              <a:endCxn id="5519" idx="0"/>
            </p:cNvCxnSpPr>
            <p:nvPr/>
          </p:nvCxnSpPr>
          <p:spPr>
            <a:xfrm flipH="1">
              <a:off x="5083965" y="4515390"/>
              <a:ext cx="1200" cy="618300"/>
            </a:xfrm>
            <a:prstGeom prst="straightConnector1">
              <a:avLst/>
            </a:prstGeom>
            <a:noFill/>
            <a:ln cap="flat" cmpd="sng" w="19050">
              <a:solidFill>
                <a:srgbClr val="0043B2"/>
              </a:solidFill>
              <a:prstDash val="solid"/>
              <a:miter lim="800000"/>
              <a:headEnd len="sm" w="sm" type="none"/>
              <a:tailEnd len="med" w="med" type="triangle"/>
            </a:ln>
          </p:spPr>
        </p:cxnSp>
      </p:grpSp>
      <p:grpSp>
        <p:nvGrpSpPr>
          <p:cNvPr id="5521" name="Google Shape;5521;p209"/>
          <p:cNvGrpSpPr/>
          <p:nvPr/>
        </p:nvGrpSpPr>
        <p:grpSpPr>
          <a:xfrm>
            <a:off x="7134735" y="3830578"/>
            <a:ext cx="1744570" cy="836355"/>
            <a:chOff x="1237084" y="3630146"/>
            <a:chExt cx="1845129" cy="836355"/>
          </a:xfrm>
        </p:grpSpPr>
        <p:sp>
          <p:nvSpPr>
            <p:cNvPr id="5522" name="Google Shape;5522;p209"/>
            <p:cNvSpPr/>
            <p:nvPr/>
          </p:nvSpPr>
          <p:spPr>
            <a:xfrm>
              <a:off x="1237084" y="3630146"/>
              <a:ext cx="1845129" cy="836355"/>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rgbClr val="0043B2"/>
                  </a:solidFill>
                  <a:latin typeface="Arial"/>
                  <a:ea typeface="Arial"/>
                  <a:cs typeface="Arial"/>
                  <a:sym typeface="Arial"/>
                </a:rPr>
                <a:t>Topic : web_logs</a:t>
              </a:r>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grpSp>
          <p:nvGrpSpPr>
            <p:cNvPr id="5523" name="Google Shape;5523;p209"/>
            <p:cNvGrpSpPr/>
            <p:nvPr/>
          </p:nvGrpSpPr>
          <p:grpSpPr>
            <a:xfrm>
              <a:off x="1317872" y="3906174"/>
              <a:ext cx="1626318" cy="408902"/>
              <a:chOff x="1348261" y="5907965"/>
              <a:chExt cx="1626318" cy="408902"/>
            </a:xfrm>
          </p:grpSpPr>
          <p:sp>
            <p:nvSpPr>
              <p:cNvPr id="5524" name="Google Shape;5524;p209"/>
              <p:cNvSpPr/>
              <p:nvPr/>
            </p:nvSpPr>
            <p:spPr>
              <a:xfrm>
                <a:off x="1348261" y="5907965"/>
                <a:ext cx="762681" cy="408902"/>
              </a:xfrm>
              <a:prstGeom prst="roundRect">
                <a:avLst>
                  <a:gd fmla="val 18859"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vùng</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0</a:t>
                </a:r>
                <a:endParaRPr sz="900">
                  <a:solidFill>
                    <a:srgbClr val="0043B2"/>
                  </a:solidFill>
                  <a:latin typeface="Arial"/>
                  <a:ea typeface="Arial"/>
                  <a:cs typeface="Arial"/>
                  <a:sym typeface="Arial"/>
                </a:endParaRPr>
              </a:p>
            </p:txBody>
          </p:sp>
          <p:sp>
            <p:nvSpPr>
              <p:cNvPr id="5525" name="Google Shape;5525;p209"/>
              <p:cNvSpPr/>
              <p:nvPr/>
            </p:nvSpPr>
            <p:spPr>
              <a:xfrm>
                <a:off x="2198020" y="5907965"/>
                <a:ext cx="776559" cy="408902"/>
              </a:xfrm>
              <a:prstGeom prst="roundRect">
                <a:avLst>
                  <a:gd fmla="val 18859" name="adj"/>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Phân </a:t>
                </a:r>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vùng</a:t>
                </a:r>
                <a:endParaRPr sz="900">
                  <a:solidFill>
                    <a:srgbClr val="0043B2"/>
                  </a:solidFill>
                  <a:latin typeface="Arial"/>
                  <a:ea typeface="Arial"/>
                  <a:cs typeface="Arial"/>
                  <a:sym typeface="Arial"/>
                </a:endParaRPr>
              </a:p>
              <a:p>
                <a:pPr indent="0" lvl="0" marL="0" marR="0" rtl="0" algn="ctr">
                  <a:spcBef>
                    <a:spcPts val="0"/>
                  </a:spcBef>
                  <a:spcAft>
                    <a:spcPts val="0"/>
                  </a:spcAft>
                  <a:buNone/>
                </a:pPr>
                <a:r>
                  <a:rPr lang="en-US" sz="900">
                    <a:solidFill>
                      <a:srgbClr val="0043B2"/>
                    </a:solidFill>
                    <a:latin typeface="Arial"/>
                    <a:ea typeface="Arial"/>
                    <a:cs typeface="Arial"/>
                    <a:sym typeface="Arial"/>
                  </a:rPr>
                  <a:t>1</a:t>
                </a:r>
                <a:endParaRPr sz="900">
                  <a:solidFill>
                    <a:srgbClr val="0043B2"/>
                  </a:solidFill>
                  <a:latin typeface="Arial"/>
                  <a:ea typeface="Arial"/>
                  <a:cs typeface="Arial"/>
                  <a:sym typeface="Arial"/>
                </a:endParaRPr>
              </a:p>
            </p:txBody>
          </p:sp>
        </p:grpSp>
      </p:grpSp>
      <p:sp>
        <p:nvSpPr>
          <p:cNvPr id="5526" name="Google Shape;5526;p209"/>
          <p:cNvSpPr/>
          <p:nvPr/>
        </p:nvSpPr>
        <p:spPr>
          <a:xfrm>
            <a:off x="7830393" y="3475881"/>
            <a:ext cx="4315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2:3</a:t>
            </a:r>
            <a:endParaRPr sz="1400">
              <a:solidFill>
                <a:schemeClr val="dk1"/>
              </a:solidFill>
              <a:latin typeface="Arial"/>
              <a:ea typeface="Arial"/>
              <a:cs typeface="Arial"/>
              <a:sym typeface="Arial"/>
            </a:endParaRPr>
          </a:p>
        </p:txBody>
      </p:sp>
      <p:sp>
        <p:nvSpPr>
          <p:cNvPr id="5527" name="Google Shape;5527;p209"/>
          <p:cNvSpPr/>
          <p:nvPr/>
        </p:nvSpPr>
        <p:spPr>
          <a:xfrm>
            <a:off x="6299428" y="4121797"/>
            <a:ext cx="82907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Cụm Kafka</a:t>
            </a:r>
            <a:endParaRPr/>
          </a:p>
        </p:txBody>
      </p:sp>
      <p:sp>
        <p:nvSpPr>
          <p:cNvPr id="5528" name="Google Shape;5528;p209"/>
          <p:cNvSpPr/>
          <p:nvPr/>
        </p:nvSpPr>
        <p:spPr>
          <a:xfrm>
            <a:off x="7032081" y="5533496"/>
            <a:ext cx="194225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Nhóm người tiêu dùng: PG A</a:t>
            </a:r>
            <a:endParaRPr sz="1050">
              <a:solidFill>
                <a:srgbClr val="0043B2"/>
              </a:solidFill>
              <a:latin typeface="Arial"/>
              <a:ea typeface="Arial"/>
              <a:cs typeface="Arial"/>
              <a:sym typeface="Arial"/>
            </a:endParaRPr>
          </a:p>
        </p:txBody>
      </p:sp>
      <p:sp>
        <p:nvSpPr>
          <p:cNvPr id="5529" name="Google Shape;5529;p209"/>
          <p:cNvSpPr/>
          <p:nvPr/>
        </p:nvSpPr>
        <p:spPr>
          <a:xfrm>
            <a:off x="7033811" y="5133690"/>
            <a:ext cx="490997" cy="290744"/>
          </a:xfrm>
          <a:prstGeom prst="roundRect">
            <a:avLst>
              <a:gd fmla="val 18859" name="adj"/>
            </a:avLst>
          </a:prstGeom>
          <a:solidFill>
            <a:srgbClr val="66A1FE"/>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C1</a:t>
            </a:r>
            <a:endParaRPr sz="1400">
              <a:solidFill>
                <a:schemeClr val="lt1"/>
              </a:solidFill>
              <a:latin typeface="Arial"/>
              <a:ea typeface="Arial"/>
              <a:cs typeface="Arial"/>
              <a:sym typeface="Arial"/>
            </a:endParaRPr>
          </a:p>
        </p:txBody>
      </p:sp>
      <p:sp>
        <p:nvSpPr>
          <p:cNvPr id="5530" name="Google Shape;5530;p209"/>
          <p:cNvSpPr/>
          <p:nvPr/>
        </p:nvSpPr>
        <p:spPr>
          <a:xfrm>
            <a:off x="7757710" y="5127345"/>
            <a:ext cx="490997" cy="290744"/>
          </a:xfrm>
          <a:prstGeom prst="roundRect">
            <a:avLst>
              <a:gd fmla="val 18859" name="adj"/>
            </a:avLst>
          </a:prstGeom>
          <a:solidFill>
            <a:srgbClr val="66A1FE"/>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C2</a:t>
            </a:r>
            <a:endParaRPr sz="1400">
              <a:solidFill>
                <a:schemeClr val="lt1"/>
              </a:solidFill>
              <a:latin typeface="Arial"/>
              <a:ea typeface="Arial"/>
              <a:cs typeface="Arial"/>
              <a:sym typeface="Arial"/>
            </a:endParaRPr>
          </a:p>
        </p:txBody>
      </p:sp>
      <p:sp>
        <p:nvSpPr>
          <p:cNvPr id="5531" name="Google Shape;5531;p209"/>
          <p:cNvSpPr/>
          <p:nvPr/>
        </p:nvSpPr>
        <p:spPr>
          <a:xfrm>
            <a:off x="8519435" y="5133690"/>
            <a:ext cx="490997" cy="290744"/>
          </a:xfrm>
          <a:prstGeom prst="roundRect">
            <a:avLst>
              <a:gd fmla="val 18859" name="adj"/>
            </a:avLst>
          </a:prstGeom>
          <a:solidFill>
            <a:srgbClr val="66A1FE"/>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C3</a:t>
            </a:r>
            <a:endParaRPr sz="1400">
              <a:solidFill>
                <a:schemeClr val="lt1"/>
              </a:solidFill>
              <a:latin typeface="Arial"/>
              <a:ea typeface="Arial"/>
              <a:cs typeface="Arial"/>
              <a:sym typeface="Arial"/>
            </a:endParaRPr>
          </a:p>
        </p:txBody>
      </p:sp>
      <p:cxnSp>
        <p:nvCxnSpPr>
          <p:cNvPr id="5532" name="Google Shape;5532;p209"/>
          <p:cNvCxnSpPr>
            <a:stCxn id="5524" idx="2"/>
            <a:endCxn id="5529" idx="0"/>
          </p:cNvCxnSpPr>
          <p:nvPr/>
        </p:nvCxnSpPr>
        <p:spPr>
          <a:xfrm rot="5400000">
            <a:off x="7116278" y="4678408"/>
            <a:ext cx="618300" cy="292500"/>
          </a:xfrm>
          <a:prstGeom prst="bentConnector3">
            <a:avLst>
              <a:gd fmla="val 50000" name="adj1"/>
            </a:avLst>
          </a:prstGeom>
          <a:noFill/>
          <a:ln cap="flat" cmpd="sng" w="19050">
            <a:solidFill>
              <a:srgbClr val="0043B2"/>
            </a:solidFill>
            <a:prstDash val="solid"/>
            <a:miter lim="800000"/>
            <a:headEnd len="sm" w="sm" type="none"/>
            <a:tailEnd len="med" w="med" type="triangle"/>
          </a:ln>
        </p:spPr>
      </p:cxnSp>
      <p:cxnSp>
        <p:nvCxnSpPr>
          <p:cNvPr id="5533" name="Google Shape;5533;p209"/>
          <p:cNvCxnSpPr>
            <a:stCxn id="5525" idx="2"/>
            <a:endCxn id="5530" idx="0"/>
          </p:cNvCxnSpPr>
          <p:nvPr/>
        </p:nvCxnSpPr>
        <p:spPr>
          <a:xfrm rot="5400000">
            <a:off x="7886536" y="4632058"/>
            <a:ext cx="611700" cy="378600"/>
          </a:xfrm>
          <a:prstGeom prst="bentConnector3">
            <a:avLst>
              <a:gd fmla="val 50011" name="adj1"/>
            </a:avLst>
          </a:prstGeom>
          <a:noFill/>
          <a:ln cap="flat" cmpd="sng" w="19050">
            <a:solidFill>
              <a:srgbClr val="0043B2"/>
            </a:solidFill>
            <a:prstDash val="solid"/>
            <a:miter lim="800000"/>
            <a:headEnd len="sm" w="sm" type="none"/>
            <a:tailEnd len="med" w="med" type="triangle"/>
          </a:ln>
        </p:spPr>
      </p:cxnSp>
      <p:cxnSp>
        <p:nvCxnSpPr>
          <p:cNvPr id="5534" name="Google Shape;5534;p209"/>
          <p:cNvCxnSpPr/>
          <p:nvPr/>
        </p:nvCxnSpPr>
        <p:spPr>
          <a:xfrm flipH="1" rot="-5400000">
            <a:off x="8277138" y="4621632"/>
            <a:ext cx="616500" cy="407400"/>
          </a:xfrm>
          <a:prstGeom prst="bentConnector3">
            <a:avLst>
              <a:gd fmla="val 50009" name="adj1"/>
            </a:avLst>
          </a:prstGeom>
          <a:noFill/>
          <a:ln cap="flat" cmpd="sng" w="19050">
            <a:solidFill>
              <a:srgbClr val="0043B2"/>
            </a:solidFill>
            <a:prstDash val="solid"/>
            <a:miter lim="800000"/>
            <a:headEnd len="sm" w="sm" type="none"/>
            <a:tailEnd len="med" w="med" type="triangle"/>
          </a:ln>
        </p:spPr>
      </p:cxnSp>
      <p:sp>
        <p:nvSpPr>
          <p:cNvPr id="5535" name="Google Shape;5535;p209"/>
          <p:cNvSpPr/>
          <p:nvPr/>
        </p:nvSpPr>
        <p:spPr>
          <a:xfrm rot="2700000">
            <a:off x="8600117" y="5097292"/>
            <a:ext cx="350850" cy="350850"/>
          </a:xfrm>
          <a:prstGeom prst="plus">
            <a:avLst>
              <a:gd fmla="val 43662"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36" name="Google Shape;5536;p209"/>
          <p:cNvSpPr/>
          <p:nvPr/>
        </p:nvSpPr>
        <p:spPr>
          <a:xfrm rot="2700000">
            <a:off x="7881589" y="3452077"/>
            <a:ext cx="350850" cy="350850"/>
          </a:xfrm>
          <a:prstGeom prst="plus">
            <a:avLst>
              <a:gd fmla="val 43662"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1" name="Shape 5541"/>
        <p:cNvGrpSpPr/>
        <p:nvPr/>
      </p:nvGrpSpPr>
      <p:grpSpPr>
        <a:xfrm>
          <a:off x="0" y="0"/>
          <a:ext cx="0" cy="0"/>
          <a:chOff x="0" y="0"/>
          <a:chExt cx="0" cy="0"/>
        </a:xfrm>
      </p:grpSpPr>
      <p:sp>
        <p:nvSpPr>
          <p:cNvPr id="5542" name="Google Shape;5542;p21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543" name="Google Shape;5543;p21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Nhiều nhóm người tiêu dùng</a:t>
            </a:r>
            <a:endParaRPr/>
          </a:p>
        </p:txBody>
      </p:sp>
      <p:sp>
        <p:nvSpPr>
          <p:cNvPr id="5544" name="Google Shape;5544;p21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545" name="Google Shape;5545;p21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Kafka có thể mở rộng quy mô cho số lượng lớn các nhóm người tiêu dùng và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Một phân vùng trong Chủ đề chỉ được phân phối tới một phiên bản của người tiêu dùng trong nhóm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Mỗi thông báo được xuất bản cho một chủ đề được gửi tới một phiên bản người tiêu dùng trong mỗi nhóm người tiêu dùng đăng ký</a:t>
            </a:r>
            <a:endParaRPr/>
          </a:p>
        </p:txBody>
      </p:sp>
      <p:grpSp>
        <p:nvGrpSpPr>
          <p:cNvPr id="5546" name="Google Shape;5546;p210"/>
          <p:cNvGrpSpPr/>
          <p:nvPr/>
        </p:nvGrpSpPr>
        <p:grpSpPr>
          <a:xfrm>
            <a:off x="2394284" y="3564077"/>
            <a:ext cx="4711439" cy="2521832"/>
            <a:chOff x="2663429" y="3564077"/>
            <a:chExt cx="4306904" cy="2521832"/>
          </a:xfrm>
        </p:grpSpPr>
        <p:sp>
          <p:nvSpPr>
            <p:cNvPr id="5547" name="Google Shape;5547;p210"/>
            <p:cNvSpPr/>
            <p:nvPr/>
          </p:nvSpPr>
          <p:spPr>
            <a:xfrm>
              <a:off x="5600155" y="3564077"/>
              <a:ext cx="1370178" cy="1459715"/>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Nhóm xử lý</a:t>
              </a:r>
              <a:endParaRPr sz="1050">
                <a:solidFill>
                  <a:srgbClr val="0043B2"/>
                </a:solidFill>
                <a:latin typeface="Arial"/>
                <a:ea typeface="Arial"/>
                <a:cs typeface="Arial"/>
                <a:sym typeface="Arial"/>
              </a:endParaRPr>
            </a:p>
            <a:p>
              <a:pPr indent="0" lvl="0" marL="0" marR="0" rtl="0" algn="ctr">
                <a:spcBef>
                  <a:spcPts val="0"/>
                </a:spcBef>
                <a:spcAft>
                  <a:spcPts val="0"/>
                </a:spcAft>
                <a:buNone/>
              </a:pPr>
              <a:r>
                <a:t/>
              </a:r>
              <a:endParaRPr sz="1050">
                <a:solidFill>
                  <a:srgbClr val="0043B2"/>
                </a:solidFill>
                <a:latin typeface="Arial"/>
                <a:ea typeface="Arial"/>
                <a:cs typeface="Arial"/>
                <a:sym typeface="Arial"/>
              </a:endParaRPr>
            </a:p>
            <a:p>
              <a:pPr indent="0" lvl="0" marL="0" marR="0" rtl="0" algn="ctr">
                <a:spcBef>
                  <a:spcPts val="0"/>
                </a:spcBef>
                <a:spcAft>
                  <a:spcPts val="0"/>
                </a:spcAft>
                <a:buNone/>
              </a:pPr>
              <a:r>
                <a:t/>
              </a:r>
              <a:endParaRPr sz="1050">
                <a:solidFill>
                  <a:srgbClr val="0043B2"/>
                </a:solidFill>
                <a:latin typeface="Arial"/>
                <a:ea typeface="Arial"/>
                <a:cs typeface="Arial"/>
                <a:sym typeface="Arial"/>
              </a:endParaRPr>
            </a:p>
            <a:p>
              <a:pPr indent="0" lvl="0" marL="0" marR="0" rtl="0" algn="ctr">
                <a:spcBef>
                  <a:spcPts val="0"/>
                </a:spcBef>
                <a:spcAft>
                  <a:spcPts val="0"/>
                </a:spcAft>
                <a:buNone/>
              </a:pPr>
              <a:r>
                <a:t/>
              </a:r>
              <a:endParaRPr sz="1050">
                <a:solidFill>
                  <a:srgbClr val="0043B2"/>
                </a:solidFill>
                <a:latin typeface="Arial"/>
                <a:ea typeface="Arial"/>
                <a:cs typeface="Arial"/>
                <a:sym typeface="Arial"/>
              </a:endParaRPr>
            </a:p>
            <a:p>
              <a:pPr indent="0" lvl="0" marL="0" marR="0" rtl="0" algn="ctr">
                <a:spcBef>
                  <a:spcPts val="0"/>
                </a:spcBef>
                <a:spcAft>
                  <a:spcPts val="0"/>
                </a:spcAft>
                <a:buNone/>
              </a:pPr>
              <a:r>
                <a:t/>
              </a:r>
              <a:endParaRPr sz="1050">
                <a:solidFill>
                  <a:srgbClr val="0043B2"/>
                </a:solidFill>
                <a:latin typeface="Arial"/>
                <a:ea typeface="Arial"/>
                <a:cs typeface="Arial"/>
                <a:sym typeface="Arial"/>
              </a:endParaRPr>
            </a:p>
            <a:p>
              <a:pPr indent="0" lvl="0" marL="0" marR="0" rtl="0" algn="ctr">
                <a:spcBef>
                  <a:spcPts val="0"/>
                </a:spcBef>
                <a:spcAft>
                  <a:spcPts val="0"/>
                </a:spcAft>
                <a:buNone/>
              </a:pPr>
              <a:r>
                <a:t/>
              </a:r>
              <a:endParaRPr sz="1050">
                <a:solidFill>
                  <a:srgbClr val="0043B2"/>
                </a:solidFill>
                <a:latin typeface="Arial"/>
                <a:ea typeface="Arial"/>
                <a:cs typeface="Arial"/>
                <a:sym typeface="Arial"/>
              </a:endParaRPr>
            </a:p>
            <a:p>
              <a:pPr indent="0" lvl="0" marL="0" marR="0" rtl="0" algn="ctr">
                <a:spcBef>
                  <a:spcPts val="0"/>
                </a:spcBef>
                <a:spcAft>
                  <a:spcPts val="0"/>
                </a:spcAft>
                <a:buNone/>
              </a:pPr>
              <a:r>
                <a:t/>
              </a:r>
              <a:endParaRPr sz="105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5548" name="Google Shape;5548;p210"/>
            <p:cNvSpPr/>
            <p:nvPr/>
          </p:nvSpPr>
          <p:spPr>
            <a:xfrm>
              <a:off x="5775746" y="3920003"/>
              <a:ext cx="1019003" cy="185297"/>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endParaRPr sz="1000">
                <a:solidFill>
                  <a:srgbClr val="0043B2"/>
                </a:solidFill>
                <a:latin typeface="Arial"/>
                <a:ea typeface="Arial"/>
                <a:cs typeface="Arial"/>
                <a:sym typeface="Arial"/>
              </a:endParaRPr>
            </a:p>
          </p:txBody>
        </p:sp>
        <p:sp>
          <p:nvSpPr>
            <p:cNvPr id="5549" name="Google Shape;5549;p210"/>
            <p:cNvSpPr/>
            <p:nvPr/>
          </p:nvSpPr>
          <p:spPr>
            <a:xfrm>
              <a:off x="5775746" y="4181147"/>
              <a:ext cx="1019003" cy="199833"/>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endParaRPr sz="1000">
                <a:solidFill>
                  <a:srgbClr val="0043B2"/>
                </a:solidFill>
                <a:latin typeface="Arial"/>
                <a:ea typeface="Arial"/>
                <a:cs typeface="Arial"/>
                <a:sym typeface="Arial"/>
              </a:endParaRPr>
            </a:p>
          </p:txBody>
        </p:sp>
        <p:sp>
          <p:nvSpPr>
            <p:cNvPr id="5550" name="Google Shape;5550;p210"/>
            <p:cNvSpPr/>
            <p:nvPr/>
          </p:nvSpPr>
          <p:spPr>
            <a:xfrm>
              <a:off x="5775746" y="4447089"/>
              <a:ext cx="1019003" cy="219094"/>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endParaRPr sz="1000">
                <a:solidFill>
                  <a:srgbClr val="0043B2"/>
                </a:solidFill>
                <a:latin typeface="Arial"/>
                <a:ea typeface="Arial"/>
                <a:cs typeface="Arial"/>
                <a:sym typeface="Arial"/>
              </a:endParaRPr>
            </a:p>
          </p:txBody>
        </p:sp>
        <p:sp>
          <p:nvSpPr>
            <p:cNvPr id="5551" name="Google Shape;5551;p210"/>
            <p:cNvSpPr/>
            <p:nvPr/>
          </p:nvSpPr>
          <p:spPr>
            <a:xfrm>
              <a:off x="5775746" y="4708551"/>
              <a:ext cx="1019003" cy="192565"/>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endParaRPr sz="1000">
                <a:solidFill>
                  <a:srgbClr val="0043B2"/>
                </a:solidFill>
                <a:latin typeface="Arial"/>
                <a:ea typeface="Arial"/>
                <a:cs typeface="Arial"/>
                <a:sym typeface="Arial"/>
              </a:endParaRPr>
            </a:p>
          </p:txBody>
        </p:sp>
        <p:sp>
          <p:nvSpPr>
            <p:cNvPr id="5552" name="Google Shape;5552;p210"/>
            <p:cNvSpPr/>
            <p:nvPr/>
          </p:nvSpPr>
          <p:spPr>
            <a:xfrm>
              <a:off x="5600155" y="5114451"/>
              <a:ext cx="1370178" cy="971458"/>
            </a:xfrm>
            <a:prstGeom prst="roundRect">
              <a:avLst>
                <a:gd fmla="val 7678"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43B2"/>
                  </a:solidFill>
                  <a:latin typeface="Arial"/>
                  <a:ea typeface="Arial"/>
                  <a:cs typeface="Arial"/>
                  <a:sym typeface="Arial"/>
                </a:rPr>
                <a:t>Nhóm lưu trữ</a:t>
              </a:r>
              <a:endParaRPr sz="1050">
                <a:solidFill>
                  <a:srgbClr val="0043B2"/>
                </a:solidFill>
                <a:latin typeface="Arial"/>
                <a:ea typeface="Arial"/>
                <a:cs typeface="Arial"/>
                <a:sym typeface="Arial"/>
              </a:endParaRPr>
            </a:p>
            <a:p>
              <a:pPr indent="0" lvl="0" marL="0" marR="0" rtl="0" algn="ctr">
                <a:spcBef>
                  <a:spcPts val="0"/>
                </a:spcBef>
                <a:spcAft>
                  <a:spcPts val="0"/>
                </a:spcAft>
                <a:buNone/>
              </a:pPr>
              <a:r>
                <a:t/>
              </a:r>
              <a:endParaRPr sz="105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5553" name="Google Shape;5553;p210"/>
            <p:cNvSpPr/>
            <p:nvPr/>
          </p:nvSpPr>
          <p:spPr>
            <a:xfrm>
              <a:off x="5775743" y="5408053"/>
              <a:ext cx="1019006" cy="226256"/>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endParaRPr sz="1000">
                <a:solidFill>
                  <a:srgbClr val="0043B2"/>
                </a:solidFill>
                <a:latin typeface="Arial"/>
                <a:ea typeface="Arial"/>
                <a:cs typeface="Arial"/>
                <a:sym typeface="Arial"/>
              </a:endParaRPr>
            </a:p>
          </p:txBody>
        </p:sp>
        <p:sp>
          <p:nvSpPr>
            <p:cNvPr id="5554" name="Google Shape;5554;p210"/>
            <p:cNvSpPr/>
            <p:nvPr/>
          </p:nvSpPr>
          <p:spPr>
            <a:xfrm>
              <a:off x="5775739" y="5724190"/>
              <a:ext cx="1019010" cy="210423"/>
            </a:xfrm>
            <a:prstGeom prst="roundRect">
              <a:avLst>
                <a:gd fmla="val 19066"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dùng</a:t>
              </a:r>
              <a:endParaRPr sz="1000">
                <a:solidFill>
                  <a:srgbClr val="0043B2"/>
                </a:solidFill>
                <a:latin typeface="Arial"/>
                <a:ea typeface="Arial"/>
                <a:cs typeface="Arial"/>
                <a:sym typeface="Arial"/>
              </a:endParaRPr>
            </a:p>
          </p:txBody>
        </p:sp>
        <p:grpSp>
          <p:nvGrpSpPr>
            <p:cNvPr id="5555" name="Google Shape;5555;p210"/>
            <p:cNvGrpSpPr/>
            <p:nvPr/>
          </p:nvGrpSpPr>
          <p:grpSpPr>
            <a:xfrm>
              <a:off x="2663429" y="4077481"/>
              <a:ext cx="2109717" cy="341030"/>
              <a:chOff x="2660846" y="4057652"/>
              <a:chExt cx="2109717" cy="341030"/>
            </a:xfrm>
          </p:grpSpPr>
          <p:grpSp>
            <p:nvGrpSpPr>
              <p:cNvPr id="5556" name="Google Shape;5556;p210"/>
              <p:cNvGrpSpPr/>
              <p:nvPr/>
            </p:nvGrpSpPr>
            <p:grpSpPr>
              <a:xfrm>
                <a:off x="3575402" y="4057652"/>
                <a:ext cx="1195161" cy="341030"/>
                <a:chOff x="4863483" y="3979401"/>
                <a:chExt cx="1525173" cy="500092"/>
              </a:xfrm>
            </p:grpSpPr>
            <p:sp>
              <p:nvSpPr>
                <p:cNvPr id="5557" name="Google Shape;5557;p210"/>
                <p:cNvSpPr/>
                <p:nvPr/>
              </p:nvSpPr>
              <p:spPr>
                <a:xfrm>
                  <a:off x="4863483"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58" name="Google Shape;5558;p210"/>
                <p:cNvSpPr/>
                <p:nvPr/>
              </p:nvSpPr>
              <p:spPr>
                <a:xfrm>
                  <a:off x="5054130"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59" name="Google Shape;5559;p210"/>
                <p:cNvSpPr/>
                <p:nvPr/>
              </p:nvSpPr>
              <p:spPr>
                <a:xfrm>
                  <a:off x="5244775" y="3979401"/>
                  <a:ext cx="190648"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60" name="Google Shape;5560;p210"/>
                <p:cNvSpPr/>
                <p:nvPr/>
              </p:nvSpPr>
              <p:spPr>
                <a:xfrm>
                  <a:off x="5435423"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61" name="Google Shape;5561;p210"/>
                <p:cNvSpPr/>
                <p:nvPr/>
              </p:nvSpPr>
              <p:spPr>
                <a:xfrm>
                  <a:off x="5626069"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62" name="Google Shape;5562;p210"/>
                <p:cNvSpPr/>
                <p:nvPr/>
              </p:nvSpPr>
              <p:spPr>
                <a:xfrm>
                  <a:off x="5816716"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63" name="Google Shape;5563;p210"/>
                <p:cNvSpPr/>
                <p:nvPr/>
              </p:nvSpPr>
              <p:spPr>
                <a:xfrm>
                  <a:off x="6007362"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64" name="Google Shape;5564;p210"/>
                <p:cNvSpPr/>
                <p:nvPr/>
              </p:nvSpPr>
              <p:spPr>
                <a:xfrm>
                  <a:off x="6198009"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grpSp>
          <p:sp>
            <p:nvSpPr>
              <p:cNvPr id="5565" name="Google Shape;5565;p210"/>
              <p:cNvSpPr/>
              <p:nvPr/>
            </p:nvSpPr>
            <p:spPr>
              <a:xfrm>
                <a:off x="2660846" y="4089668"/>
                <a:ext cx="102944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0</a:t>
                </a:r>
                <a:endParaRPr/>
              </a:p>
            </p:txBody>
          </p:sp>
        </p:grpSp>
        <p:grpSp>
          <p:nvGrpSpPr>
            <p:cNvPr id="5566" name="Google Shape;5566;p210"/>
            <p:cNvGrpSpPr/>
            <p:nvPr/>
          </p:nvGrpSpPr>
          <p:grpSpPr>
            <a:xfrm>
              <a:off x="2675448" y="4462188"/>
              <a:ext cx="2097704" cy="341030"/>
              <a:chOff x="2672865" y="4057652"/>
              <a:chExt cx="2097704" cy="341030"/>
            </a:xfrm>
          </p:grpSpPr>
          <p:grpSp>
            <p:nvGrpSpPr>
              <p:cNvPr id="5567" name="Google Shape;5567;p210"/>
              <p:cNvGrpSpPr/>
              <p:nvPr/>
            </p:nvGrpSpPr>
            <p:grpSpPr>
              <a:xfrm>
                <a:off x="3575407" y="4057652"/>
                <a:ext cx="1195162" cy="341030"/>
                <a:chOff x="4863483" y="3979401"/>
                <a:chExt cx="1525173" cy="500092"/>
              </a:xfrm>
            </p:grpSpPr>
            <p:sp>
              <p:nvSpPr>
                <p:cNvPr id="5568" name="Google Shape;5568;p210"/>
                <p:cNvSpPr/>
                <p:nvPr/>
              </p:nvSpPr>
              <p:spPr>
                <a:xfrm>
                  <a:off x="4863483"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69" name="Google Shape;5569;p210"/>
                <p:cNvSpPr/>
                <p:nvPr/>
              </p:nvSpPr>
              <p:spPr>
                <a:xfrm>
                  <a:off x="5054130"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70" name="Google Shape;5570;p210"/>
                <p:cNvSpPr/>
                <p:nvPr/>
              </p:nvSpPr>
              <p:spPr>
                <a:xfrm>
                  <a:off x="5244775" y="3979401"/>
                  <a:ext cx="190648"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71" name="Google Shape;5571;p210"/>
                <p:cNvSpPr/>
                <p:nvPr/>
              </p:nvSpPr>
              <p:spPr>
                <a:xfrm>
                  <a:off x="5435423"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72" name="Google Shape;5572;p210"/>
                <p:cNvSpPr/>
                <p:nvPr/>
              </p:nvSpPr>
              <p:spPr>
                <a:xfrm>
                  <a:off x="5626069"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73" name="Google Shape;5573;p210"/>
                <p:cNvSpPr/>
                <p:nvPr/>
              </p:nvSpPr>
              <p:spPr>
                <a:xfrm>
                  <a:off x="5816716"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74" name="Google Shape;5574;p210"/>
                <p:cNvSpPr/>
                <p:nvPr/>
              </p:nvSpPr>
              <p:spPr>
                <a:xfrm>
                  <a:off x="6007362"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75" name="Google Shape;5575;p210"/>
                <p:cNvSpPr/>
                <p:nvPr/>
              </p:nvSpPr>
              <p:spPr>
                <a:xfrm>
                  <a:off x="6198009"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grpSp>
          <p:sp>
            <p:nvSpPr>
              <p:cNvPr id="5576" name="Google Shape;5576;p210"/>
              <p:cNvSpPr/>
              <p:nvPr/>
            </p:nvSpPr>
            <p:spPr>
              <a:xfrm>
                <a:off x="2672865" y="4089668"/>
                <a:ext cx="100540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1</a:t>
                </a:r>
                <a:endParaRPr/>
              </a:p>
            </p:txBody>
          </p:sp>
        </p:grpSp>
        <p:grpSp>
          <p:nvGrpSpPr>
            <p:cNvPr id="5577" name="Google Shape;5577;p210"/>
            <p:cNvGrpSpPr/>
            <p:nvPr/>
          </p:nvGrpSpPr>
          <p:grpSpPr>
            <a:xfrm>
              <a:off x="2670640" y="4854054"/>
              <a:ext cx="2102512" cy="341030"/>
              <a:chOff x="2668057" y="4057652"/>
              <a:chExt cx="2102512" cy="341030"/>
            </a:xfrm>
          </p:grpSpPr>
          <p:grpSp>
            <p:nvGrpSpPr>
              <p:cNvPr id="5578" name="Google Shape;5578;p210"/>
              <p:cNvGrpSpPr/>
              <p:nvPr/>
            </p:nvGrpSpPr>
            <p:grpSpPr>
              <a:xfrm>
                <a:off x="3575407" y="4057652"/>
                <a:ext cx="1195162" cy="341030"/>
                <a:chOff x="4863483" y="3979401"/>
                <a:chExt cx="1525173" cy="500092"/>
              </a:xfrm>
            </p:grpSpPr>
            <p:sp>
              <p:nvSpPr>
                <p:cNvPr id="5579" name="Google Shape;5579;p210"/>
                <p:cNvSpPr/>
                <p:nvPr/>
              </p:nvSpPr>
              <p:spPr>
                <a:xfrm>
                  <a:off x="4863483"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80" name="Google Shape;5580;p210"/>
                <p:cNvSpPr/>
                <p:nvPr/>
              </p:nvSpPr>
              <p:spPr>
                <a:xfrm>
                  <a:off x="5054130"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81" name="Google Shape;5581;p210"/>
                <p:cNvSpPr/>
                <p:nvPr/>
              </p:nvSpPr>
              <p:spPr>
                <a:xfrm>
                  <a:off x="5244775" y="3979401"/>
                  <a:ext cx="190648"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82" name="Google Shape;5582;p210"/>
                <p:cNvSpPr/>
                <p:nvPr/>
              </p:nvSpPr>
              <p:spPr>
                <a:xfrm>
                  <a:off x="5435423"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83" name="Google Shape;5583;p210"/>
                <p:cNvSpPr/>
                <p:nvPr/>
              </p:nvSpPr>
              <p:spPr>
                <a:xfrm>
                  <a:off x="5626069"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84" name="Google Shape;5584;p210"/>
                <p:cNvSpPr/>
                <p:nvPr/>
              </p:nvSpPr>
              <p:spPr>
                <a:xfrm>
                  <a:off x="5816716"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85" name="Google Shape;5585;p210"/>
                <p:cNvSpPr/>
                <p:nvPr/>
              </p:nvSpPr>
              <p:spPr>
                <a:xfrm>
                  <a:off x="6007362"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86" name="Google Shape;5586;p210"/>
                <p:cNvSpPr/>
                <p:nvPr/>
              </p:nvSpPr>
              <p:spPr>
                <a:xfrm>
                  <a:off x="6198009"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grpSp>
          <p:sp>
            <p:nvSpPr>
              <p:cNvPr id="5587" name="Google Shape;5587;p210"/>
              <p:cNvSpPr/>
              <p:nvPr/>
            </p:nvSpPr>
            <p:spPr>
              <a:xfrm>
                <a:off x="2668057" y="4089668"/>
                <a:ext cx="101502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2</a:t>
                </a:r>
                <a:endParaRPr/>
              </a:p>
            </p:txBody>
          </p:sp>
        </p:grpSp>
        <p:grpSp>
          <p:nvGrpSpPr>
            <p:cNvPr id="5588" name="Google Shape;5588;p210"/>
            <p:cNvGrpSpPr/>
            <p:nvPr/>
          </p:nvGrpSpPr>
          <p:grpSpPr>
            <a:xfrm>
              <a:off x="2668234" y="4077072"/>
              <a:ext cx="2253741" cy="1502272"/>
              <a:chOff x="2665651" y="2896402"/>
              <a:chExt cx="2253741" cy="1502272"/>
            </a:xfrm>
          </p:grpSpPr>
          <p:grpSp>
            <p:nvGrpSpPr>
              <p:cNvPr id="5589" name="Google Shape;5589;p210"/>
              <p:cNvGrpSpPr/>
              <p:nvPr/>
            </p:nvGrpSpPr>
            <p:grpSpPr>
              <a:xfrm>
                <a:off x="3575401" y="2896402"/>
                <a:ext cx="1343991" cy="1502272"/>
                <a:chOff x="4863483" y="2276530"/>
                <a:chExt cx="1715099" cy="2202963"/>
              </a:xfrm>
            </p:grpSpPr>
            <p:sp>
              <p:nvSpPr>
                <p:cNvPr id="5590" name="Google Shape;5590;p210"/>
                <p:cNvSpPr/>
                <p:nvPr/>
              </p:nvSpPr>
              <p:spPr>
                <a:xfrm>
                  <a:off x="4863483"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91" name="Google Shape;5591;p210"/>
                <p:cNvSpPr/>
                <p:nvPr/>
              </p:nvSpPr>
              <p:spPr>
                <a:xfrm>
                  <a:off x="5054130"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92" name="Google Shape;5592;p210"/>
                <p:cNvSpPr/>
                <p:nvPr/>
              </p:nvSpPr>
              <p:spPr>
                <a:xfrm>
                  <a:off x="5244775" y="3979401"/>
                  <a:ext cx="190648"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93" name="Google Shape;5593;p210"/>
                <p:cNvSpPr/>
                <p:nvPr/>
              </p:nvSpPr>
              <p:spPr>
                <a:xfrm>
                  <a:off x="5435423"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94" name="Google Shape;5594;p210"/>
                <p:cNvSpPr/>
                <p:nvPr/>
              </p:nvSpPr>
              <p:spPr>
                <a:xfrm>
                  <a:off x="5626069"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95" name="Google Shape;5595;p210"/>
                <p:cNvSpPr/>
                <p:nvPr/>
              </p:nvSpPr>
              <p:spPr>
                <a:xfrm>
                  <a:off x="5816716"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96" name="Google Shape;5596;p210"/>
                <p:cNvSpPr/>
                <p:nvPr/>
              </p:nvSpPr>
              <p:spPr>
                <a:xfrm>
                  <a:off x="6007362" y="3979402"/>
                  <a:ext cx="190647" cy="500091"/>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5597" name="Google Shape;5597;p210"/>
                <p:cNvSpPr/>
                <p:nvPr/>
              </p:nvSpPr>
              <p:spPr>
                <a:xfrm>
                  <a:off x="6387936" y="2276530"/>
                  <a:ext cx="190646" cy="500088"/>
                </a:xfrm>
                <a:prstGeom prst="rect">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grpSp>
          <p:sp>
            <p:nvSpPr>
              <p:cNvPr id="5598" name="Google Shape;5598;p210"/>
              <p:cNvSpPr/>
              <p:nvPr/>
            </p:nvSpPr>
            <p:spPr>
              <a:xfrm>
                <a:off x="2665651" y="4089668"/>
                <a:ext cx="101983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Phân vùng 3</a:t>
                </a:r>
                <a:endParaRPr/>
              </a:p>
            </p:txBody>
          </p:sp>
        </p:grpSp>
        <p:cxnSp>
          <p:nvCxnSpPr>
            <p:cNvPr id="5599" name="Google Shape;5599;p210"/>
            <p:cNvCxnSpPr>
              <a:stCxn id="5597" idx="3"/>
              <a:endCxn id="5548" idx="1"/>
            </p:cNvCxnSpPr>
            <p:nvPr/>
          </p:nvCxnSpPr>
          <p:spPr>
            <a:xfrm flipH="1" rot="10800000">
              <a:off x="4921975" y="4012685"/>
              <a:ext cx="853800" cy="234900"/>
            </a:xfrm>
            <a:prstGeom prst="straightConnector1">
              <a:avLst/>
            </a:prstGeom>
            <a:noFill/>
            <a:ln cap="flat" cmpd="sng" w="19050">
              <a:solidFill>
                <a:srgbClr val="0043B2"/>
              </a:solidFill>
              <a:prstDash val="solid"/>
              <a:miter lim="800000"/>
              <a:headEnd len="sm" w="sm" type="none"/>
              <a:tailEnd len="med" w="med" type="triangle"/>
            </a:ln>
          </p:spPr>
        </p:cxnSp>
        <p:cxnSp>
          <p:nvCxnSpPr>
            <p:cNvPr id="5600" name="Google Shape;5600;p210"/>
            <p:cNvCxnSpPr>
              <a:stCxn id="5575" idx="3"/>
              <a:endCxn id="5549" idx="1"/>
            </p:cNvCxnSpPr>
            <p:nvPr/>
          </p:nvCxnSpPr>
          <p:spPr>
            <a:xfrm flipH="1" rot="10800000">
              <a:off x="4773152" y="4281103"/>
              <a:ext cx="1002600" cy="351600"/>
            </a:xfrm>
            <a:prstGeom prst="straightConnector1">
              <a:avLst/>
            </a:prstGeom>
            <a:noFill/>
            <a:ln cap="flat" cmpd="sng" w="19050">
              <a:solidFill>
                <a:srgbClr val="0043B2"/>
              </a:solidFill>
              <a:prstDash val="solid"/>
              <a:miter lim="800000"/>
              <a:headEnd len="sm" w="sm" type="none"/>
              <a:tailEnd len="med" w="med" type="triangle"/>
            </a:ln>
          </p:spPr>
        </p:cxnSp>
        <p:cxnSp>
          <p:nvCxnSpPr>
            <p:cNvPr id="5601" name="Google Shape;5601;p210"/>
            <p:cNvCxnSpPr>
              <a:stCxn id="5586" idx="3"/>
              <a:endCxn id="5550" idx="1"/>
            </p:cNvCxnSpPr>
            <p:nvPr/>
          </p:nvCxnSpPr>
          <p:spPr>
            <a:xfrm flipH="1" rot="10800000">
              <a:off x="4773152" y="4556569"/>
              <a:ext cx="1002600" cy="468000"/>
            </a:xfrm>
            <a:prstGeom prst="straightConnector1">
              <a:avLst/>
            </a:prstGeom>
            <a:noFill/>
            <a:ln cap="flat" cmpd="sng" w="19050">
              <a:solidFill>
                <a:srgbClr val="0043B2"/>
              </a:solidFill>
              <a:prstDash val="solid"/>
              <a:miter lim="800000"/>
              <a:headEnd len="sm" w="sm" type="none"/>
              <a:tailEnd len="med" w="med" type="triangle"/>
            </a:ln>
          </p:spPr>
        </p:cxnSp>
        <p:cxnSp>
          <p:nvCxnSpPr>
            <p:cNvPr id="5602" name="Google Shape;5602;p210"/>
            <p:cNvCxnSpPr>
              <a:stCxn id="5596" idx="3"/>
              <a:endCxn id="5551" idx="1"/>
            </p:cNvCxnSpPr>
            <p:nvPr/>
          </p:nvCxnSpPr>
          <p:spPr>
            <a:xfrm flipH="1" rot="10800000">
              <a:off x="4623749" y="4804930"/>
              <a:ext cx="1152000" cy="603900"/>
            </a:xfrm>
            <a:prstGeom prst="straightConnector1">
              <a:avLst/>
            </a:prstGeom>
            <a:noFill/>
            <a:ln cap="flat" cmpd="sng" w="19050">
              <a:solidFill>
                <a:srgbClr val="0043B2"/>
              </a:solidFill>
              <a:prstDash val="solid"/>
              <a:miter lim="800000"/>
              <a:headEnd len="sm" w="sm" type="none"/>
              <a:tailEnd len="med" w="med" type="triangle"/>
            </a:ln>
          </p:spPr>
        </p:cxnSp>
        <p:cxnSp>
          <p:nvCxnSpPr>
            <p:cNvPr id="5603" name="Google Shape;5603;p210"/>
            <p:cNvCxnSpPr>
              <a:stCxn id="5597" idx="3"/>
              <a:endCxn id="5553" idx="1"/>
            </p:cNvCxnSpPr>
            <p:nvPr/>
          </p:nvCxnSpPr>
          <p:spPr>
            <a:xfrm>
              <a:off x="4921975" y="4247585"/>
              <a:ext cx="853800" cy="1273500"/>
            </a:xfrm>
            <a:prstGeom prst="straightConnector1">
              <a:avLst/>
            </a:prstGeom>
            <a:noFill/>
            <a:ln cap="flat" cmpd="sng" w="19050">
              <a:solidFill>
                <a:srgbClr val="66A1FE"/>
              </a:solidFill>
              <a:prstDash val="solid"/>
              <a:miter lim="800000"/>
              <a:headEnd len="sm" w="sm" type="none"/>
              <a:tailEnd len="med" w="med" type="triangle"/>
            </a:ln>
          </p:spPr>
        </p:cxnSp>
        <p:cxnSp>
          <p:nvCxnSpPr>
            <p:cNvPr id="5604" name="Google Shape;5604;p210"/>
            <p:cNvCxnSpPr>
              <a:endCxn id="5553" idx="1"/>
            </p:cNvCxnSpPr>
            <p:nvPr/>
          </p:nvCxnSpPr>
          <p:spPr>
            <a:xfrm>
              <a:off x="4780043" y="4632581"/>
              <a:ext cx="995700" cy="888600"/>
            </a:xfrm>
            <a:prstGeom prst="straightConnector1">
              <a:avLst/>
            </a:prstGeom>
            <a:noFill/>
            <a:ln cap="flat" cmpd="sng" w="19050">
              <a:solidFill>
                <a:srgbClr val="66A1FE"/>
              </a:solidFill>
              <a:prstDash val="solid"/>
              <a:miter lim="800000"/>
              <a:headEnd len="sm" w="sm" type="none"/>
              <a:tailEnd len="med" w="med" type="triangle"/>
            </a:ln>
          </p:spPr>
        </p:cxnSp>
        <p:cxnSp>
          <p:nvCxnSpPr>
            <p:cNvPr id="5605" name="Google Shape;5605;p210"/>
            <p:cNvCxnSpPr>
              <a:stCxn id="5586" idx="3"/>
              <a:endCxn id="5554" idx="1"/>
            </p:cNvCxnSpPr>
            <p:nvPr/>
          </p:nvCxnSpPr>
          <p:spPr>
            <a:xfrm>
              <a:off x="4773152" y="5024569"/>
              <a:ext cx="1002600" cy="804900"/>
            </a:xfrm>
            <a:prstGeom prst="straightConnector1">
              <a:avLst/>
            </a:prstGeom>
            <a:noFill/>
            <a:ln cap="flat" cmpd="sng" w="19050">
              <a:solidFill>
                <a:srgbClr val="66A1FE"/>
              </a:solidFill>
              <a:prstDash val="solid"/>
              <a:miter lim="800000"/>
              <a:headEnd len="sm" w="sm" type="none"/>
              <a:tailEnd len="med" w="med" type="triangle"/>
            </a:ln>
          </p:spPr>
        </p:cxnSp>
        <p:cxnSp>
          <p:nvCxnSpPr>
            <p:cNvPr id="5606" name="Google Shape;5606;p210"/>
            <p:cNvCxnSpPr>
              <a:stCxn id="5596" idx="3"/>
              <a:endCxn id="5554" idx="1"/>
            </p:cNvCxnSpPr>
            <p:nvPr/>
          </p:nvCxnSpPr>
          <p:spPr>
            <a:xfrm>
              <a:off x="4623749" y="5408830"/>
              <a:ext cx="1152000" cy="420600"/>
            </a:xfrm>
            <a:prstGeom prst="straightConnector1">
              <a:avLst/>
            </a:prstGeom>
            <a:noFill/>
            <a:ln cap="flat" cmpd="sng" w="19050">
              <a:solidFill>
                <a:srgbClr val="66A1FE"/>
              </a:solidFill>
              <a:prstDash val="solid"/>
              <a:miter lim="800000"/>
              <a:headEnd len="sm" w="sm" type="none"/>
              <a:tailEnd len="med" w="med" type="triangle"/>
            </a:ln>
          </p:spPr>
        </p:cxnSp>
      </p:gr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1" name="Shape 5611"/>
        <p:cNvGrpSpPr/>
        <p:nvPr/>
      </p:nvGrpSpPr>
      <p:grpSpPr>
        <a:xfrm>
          <a:off x="0" y="0"/>
          <a:ext cx="0" cy="0"/>
          <a:chOff x="0" y="0"/>
          <a:chExt cx="0" cy="0"/>
        </a:xfrm>
      </p:grpSpPr>
      <p:sp>
        <p:nvSpPr>
          <p:cNvPr id="5612" name="Google Shape;5612;p21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613" name="Google Shape;5613;p21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Kafka – Hệ thống lưu trữ</a:t>
            </a:r>
            <a:endParaRPr/>
          </a:p>
        </p:txBody>
      </p:sp>
      <p:sp>
        <p:nvSpPr>
          <p:cNvPr id="5614" name="Google Shape;5614;p21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615" name="Google Shape;5615;p21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Bản ghi của nhà sản xuất được lưu vào đĩa trong nhật ký cam kết</a:t>
            </a:r>
            <a:endParaRPr/>
          </a:p>
          <a:p>
            <a:pPr indent="-177800" lvl="0" marL="177800" rtl="0" algn="l">
              <a:lnSpc>
                <a:spcPct val="128571"/>
              </a:lnSpc>
              <a:spcBef>
                <a:spcPts val="1000"/>
              </a:spcBef>
              <a:spcAft>
                <a:spcPts val="0"/>
              </a:spcAft>
              <a:buClr>
                <a:srgbClr val="262626"/>
              </a:buClr>
              <a:buSzPts val="1400"/>
              <a:buFont typeface="Arial"/>
              <a:buChar char="•"/>
            </a:pPr>
            <a:r>
              <a:rPr lang="en-US"/>
              <a:t>Người tiêu dùng được tách biệt khỏi nhà sản xuất và thông điệp được giữ lại, hoạt động hiệu quả như một hệ thống lưu trữ</a:t>
            </a:r>
            <a:endParaRPr/>
          </a:p>
          <a:p>
            <a:pPr indent="-177800" lvl="0" marL="177800" rtl="0" algn="l">
              <a:lnSpc>
                <a:spcPct val="128571"/>
              </a:lnSpc>
              <a:spcBef>
                <a:spcPts val="1000"/>
              </a:spcBef>
              <a:spcAft>
                <a:spcPts val="0"/>
              </a:spcAft>
              <a:buClr>
                <a:srgbClr val="262626"/>
              </a:buClr>
              <a:buSzPts val="1400"/>
              <a:buFont typeface="Arial"/>
              <a:buChar char="•"/>
            </a:pPr>
            <a:r>
              <a:rPr lang="en-US"/>
              <a:t>Kafka lưu trữ các tin nhắn vào đĩa và tạo N bản sao để chịu lỗi. Do đó, nó có thể được sử dụng như một hệ thống lưu trữ hiệu quả.</a:t>
            </a:r>
            <a:endParaRPr/>
          </a:p>
        </p:txBody>
      </p:sp>
      <p:grpSp>
        <p:nvGrpSpPr>
          <p:cNvPr id="5616" name="Google Shape;5616;p211"/>
          <p:cNvGrpSpPr/>
          <p:nvPr/>
        </p:nvGrpSpPr>
        <p:grpSpPr>
          <a:xfrm>
            <a:off x="2332099" y="3561349"/>
            <a:ext cx="6041880" cy="2721639"/>
            <a:chOff x="2825758" y="3840701"/>
            <a:chExt cx="4462912" cy="2334025"/>
          </a:xfrm>
        </p:grpSpPr>
        <p:grpSp>
          <p:nvGrpSpPr>
            <p:cNvPr id="5617" name="Google Shape;5617;p211"/>
            <p:cNvGrpSpPr/>
            <p:nvPr/>
          </p:nvGrpSpPr>
          <p:grpSpPr>
            <a:xfrm>
              <a:off x="2830709" y="3840701"/>
              <a:ext cx="3503391" cy="318522"/>
              <a:chOff x="2946105" y="3817841"/>
              <a:chExt cx="3503391" cy="318522"/>
            </a:xfrm>
          </p:grpSpPr>
          <p:grpSp>
            <p:nvGrpSpPr>
              <p:cNvPr id="5618" name="Google Shape;5618;p211"/>
              <p:cNvGrpSpPr/>
              <p:nvPr/>
            </p:nvGrpSpPr>
            <p:grpSpPr>
              <a:xfrm>
                <a:off x="2946105" y="3817841"/>
                <a:ext cx="824164" cy="318522"/>
                <a:chOff x="1915523" y="4426002"/>
                <a:chExt cx="824164" cy="318522"/>
              </a:xfrm>
            </p:grpSpPr>
            <p:sp>
              <p:nvSpPr>
                <p:cNvPr id="5619" name="Google Shape;5619;p211"/>
                <p:cNvSpPr/>
                <p:nvPr/>
              </p:nvSpPr>
              <p:spPr>
                <a:xfrm>
                  <a:off x="1955692" y="4426002"/>
                  <a:ext cx="715776" cy="318522"/>
                </a:xfrm>
                <a:prstGeom prst="ellipse">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5620" name="Google Shape;5620;p211"/>
                <p:cNvSpPr/>
                <p:nvPr/>
              </p:nvSpPr>
              <p:spPr>
                <a:xfrm>
                  <a:off x="1915523" y="4462152"/>
                  <a:ext cx="824164" cy="2193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Nhà sản xuất</a:t>
                  </a:r>
                  <a:endParaRPr sz="2800">
                    <a:solidFill>
                      <a:srgbClr val="0043B2"/>
                    </a:solidFill>
                    <a:latin typeface="Arial"/>
                    <a:ea typeface="Arial"/>
                    <a:cs typeface="Arial"/>
                    <a:sym typeface="Arial"/>
                  </a:endParaRPr>
                </a:p>
              </p:txBody>
            </p:sp>
          </p:grpSp>
          <p:grpSp>
            <p:nvGrpSpPr>
              <p:cNvPr id="5621" name="Google Shape;5621;p211"/>
              <p:cNvGrpSpPr/>
              <p:nvPr/>
            </p:nvGrpSpPr>
            <p:grpSpPr>
              <a:xfrm>
                <a:off x="3831931" y="3817841"/>
                <a:ext cx="824164" cy="318522"/>
                <a:chOff x="1915524" y="4426002"/>
                <a:chExt cx="824164" cy="318522"/>
              </a:xfrm>
            </p:grpSpPr>
            <p:sp>
              <p:nvSpPr>
                <p:cNvPr id="5622" name="Google Shape;5622;p211"/>
                <p:cNvSpPr/>
                <p:nvPr/>
              </p:nvSpPr>
              <p:spPr>
                <a:xfrm>
                  <a:off x="1955692" y="4426002"/>
                  <a:ext cx="715776" cy="318522"/>
                </a:xfrm>
                <a:prstGeom prst="ellipse">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5623" name="Google Shape;5623;p211"/>
                <p:cNvSpPr/>
                <p:nvPr/>
              </p:nvSpPr>
              <p:spPr>
                <a:xfrm>
                  <a:off x="1915524" y="4462152"/>
                  <a:ext cx="824164" cy="2193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Nhà sản xuất</a:t>
                  </a:r>
                  <a:endParaRPr sz="2800">
                    <a:solidFill>
                      <a:srgbClr val="0043B2"/>
                    </a:solidFill>
                    <a:latin typeface="Arial"/>
                    <a:ea typeface="Arial"/>
                    <a:cs typeface="Arial"/>
                    <a:sym typeface="Arial"/>
                  </a:endParaRPr>
                </a:p>
              </p:txBody>
            </p:sp>
          </p:grpSp>
          <p:grpSp>
            <p:nvGrpSpPr>
              <p:cNvPr id="5624" name="Google Shape;5624;p211"/>
              <p:cNvGrpSpPr/>
              <p:nvPr/>
            </p:nvGrpSpPr>
            <p:grpSpPr>
              <a:xfrm>
                <a:off x="4729186" y="3817841"/>
                <a:ext cx="824164" cy="318522"/>
                <a:chOff x="1915524" y="4426002"/>
                <a:chExt cx="824164" cy="318522"/>
              </a:xfrm>
            </p:grpSpPr>
            <p:sp>
              <p:nvSpPr>
                <p:cNvPr id="5625" name="Google Shape;5625;p211"/>
                <p:cNvSpPr/>
                <p:nvPr/>
              </p:nvSpPr>
              <p:spPr>
                <a:xfrm>
                  <a:off x="1955692" y="4426002"/>
                  <a:ext cx="715776" cy="318522"/>
                </a:xfrm>
                <a:prstGeom prst="ellipse">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5626" name="Google Shape;5626;p211"/>
                <p:cNvSpPr/>
                <p:nvPr/>
              </p:nvSpPr>
              <p:spPr>
                <a:xfrm>
                  <a:off x="1915524" y="4462152"/>
                  <a:ext cx="824164" cy="2193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Nhà sản xuất</a:t>
                  </a:r>
                  <a:endParaRPr sz="2800">
                    <a:solidFill>
                      <a:srgbClr val="0043B2"/>
                    </a:solidFill>
                    <a:latin typeface="Arial"/>
                    <a:ea typeface="Arial"/>
                    <a:cs typeface="Arial"/>
                    <a:sym typeface="Arial"/>
                  </a:endParaRPr>
                </a:p>
              </p:txBody>
            </p:sp>
          </p:grpSp>
          <p:grpSp>
            <p:nvGrpSpPr>
              <p:cNvPr id="5627" name="Google Shape;5627;p211"/>
              <p:cNvGrpSpPr/>
              <p:nvPr/>
            </p:nvGrpSpPr>
            <p:grpSpPr>
              <a:xfrm>
                <a:off x="5625332" y="3817841"/>
                <a:ext cx="824164" cy="318522"/>
                <a:chOff x="1915524" y="4426002"/>
                <a:chExt cx="824164" cy="318522"/>
              </a:xfrm>
            </p:grpSpPr>
            <p:sp>
              <p:nvSpPr>
                <p:cNvPr id="5628" name="Google Shape;5628;p211"/>
                <p:cNvSpPr/>
                <p:nvPr/>
              </p:nvSpPr>
              <p:spPr>
                <a:xfrm>
                  <a:off x="1955692" y="4426002"/>
                  <a:ext cx="715776" cy="318522"/>
                </a:xfrm>
                <a:prstGeom prst="ellipse">
                  <a:avLst/>
                </a:prstGeom>
                <a:solidFill>
                  <a:srgbClr val="E8E8E8"/>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5629" name="Google Shape;5629;p211"/>
                <p:cNvSpPr/>
                <p:nvPr/>
              </p:nvSpPr>
              <p:spPr>
                <a:xfrm>
                  <a:off x="1915524" y="4462152"/>
                  <a:ext cx="824164" cy="2193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Nhà sản xuất</a:t>
                  </a:r>
                  <a:endParaRPr sz="2800">
                    <a:solidFill>
                      <a:srgbClr val="0043B2"/>
                    </a:solidFill>
                    <a:latin typeface="Arial"/>
                    <a:ea typeface="Arial"/>
                    <a:cs typeface="Arial"/>
                    <a:sym typeface="Arial"/>
                  </a:endParaRPr>
                </a:p>
              </p:txBody>
            </p:sp>
          </p:grpSp>
        </p:grpSp>
        <p:grpSp>
          <p:nvGrpSpPr>
            <p:cNvPr id="5630" name="Google Shape;5630;p211"/>
            <p:cNvGrpSpPr/>
            <p:nvPr/>
          </p:nvGrpSpPr>
          <p:grpSpPr>
            <a:xfrm>
              <a:off x="6606541" y="4585263"/>
              <a:ext cx="682129" cy="646681"/>
              <a:chOff x="7176711" y="5276850"/>
              <a:chExt cx="682129" cy="646681"/>
            </a:xfrm>
          </p:grpSpPr>
          <p:sp>
            <p:nvSpPr>
              <p:cNvPr id="5631" name="Google Shape;5631;p211"/>
              <p:cNvSpPr/>
              <p:nvPr/>
            </p:nvSpPr>
            <p:spPr>
              <a:xfrm>
                <a:off x="7191921" y="5276850"/>
                <a:ext cx="646681" cy="646681"/>
              </a:xfrm>
              <a:prstGeom prst="ellipse">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32" name="Google Shape;5632;p211"/>
              <p:cNvSpPr/>
              <p:nvPr/>
            </p:nvSpPr>
            <p:spPr>
              <a:xfrm>
                <a:off x="7176711" y="5415524"/>
                <a:ext cx="682129" cy="3431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Cụm </a:t>
                </a:r>
                <a:endParaRPr/>
              </a:p>
              <a:p>
                <a:pPr indent="0" lvl="0" marL="0" marR="0" rtl="0" algn="ctr">
                  <a:spcBef>
                    <a:spcPts val="0"/>
                  </a:spcBef>
                  <a:spcAft>
                    <a:spcPts val="0"/>
                  </a:spcAft>
                  <a:buNone/>
                </a:pPr>
                <a:r>
                  <a:rPr lang="en-US" sz="1000">
                    <a:solidFill>
                      <a:srgbClr val="0043B2"/>
                    </a:solidFill>
                    <a:latin typeface="Arial"/>
                    <a:ea typeface="Arial"/>
                    <a:cs typeface="Arial"/>
                    <a:sym typeface="Arial"/>
                  </a:rPr>
                  <a:t>Zookeeper</a:t>
                </a:r>
                <a:endParaRPr sz="1000">
                  <a:solidFill>
                    <a:schemeClr val="dk1"/>
                  </a:solidFill>
                  <a:latin typeface="Arial"/>
                  <a:ea typeface="Arial"/>
                  <a:cs typeface="Arial"/>
                  <a:sym typeface="Arial"/>
                </a:endParaRPr>
              </a:p>
            </p:txBody>
          </p:sp>
        </p:grpSp>
        <p:grpSp>
          <p:nvGrpSpPr>
            <p:cNvPr id="5633" name="Google Shape;5633;p211"/>
            <p:cNvGrpSpPr/>
            <p:nvPr/>
          </p:nvGrpSpPr>
          <p:grpSpPr>
            <a:xfrm>
              <a:off x="2825758" y="4482465"/>
              <a:ext cx="3176185" cy="871538"/>
              <a:chOff x="2934104" y="4543425"/>
              <a:chExt cx="3176185" cy="871538"/>
            </a:xfrm>
          </p:grpSpPr>
          <p:grpSp>
            <p:nvGrpSpPr>
              <p:cNvPr id="5634" name="Google Shape;5634;p211"/>
              <p:cNvGrpSpPr/>
              <p:nvPr/>
            </p:nvGrpSpPr>
            <p:grpSpPr>
              <a:xfrm>
                <a:off x="3220626" y="4543425"/>
                <a:ext cx="2889663" cy="871538"/>
                <a:chOff x="3220626" y="4543425"/>
                <a:chExt cx="2889663" cy="871538"/>
              </a:xfrm>
            </p:grpSpPr>
            <p:sp>
              <p:nvSpPr>
                <p:cNvPr id="5635" name="Google Shape;5635;p211"/>
                <p:cNvSpPr/>
                <p:nvPr/>
              </p:nvSpPr>
              <p:spPr>
                <a:xfrm>
                  <a:off x="3220626" y="4543425"/>
                  <a:ext cx="2889663" cy="871538"/>
                </a:xfrm>
                <a:prstGeom prst="roundRect">
                  <a:avLst>
                    <a:gd fmla="val 16667" name="adj"/>
                  </a:avLst>
                </a:prstGeom>
                <a:noFill/>
                <a:ln cap="flat" cmpd="sng" w="57150">
                  <a:solidFill>
                    <a:srgbClr val="E8E8E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36" name="Google Shape;5636;p211"/>
                <p:cNvSpPr/>
                <p:nvPr/>
              </p:nvSpPr>
              <p:spPr>
                <a:xfrm>
                  <a:off x="3486798" y="4693669"/>
                  <a:ext cx="570852" cy="583181"/>
                </a:xfrm>
                <a:prstGeom prst="can">
                  <a:avLst>
                    <a:gd fmla="val 18298" name="adj"/>
                  </a:avLst>
                </a:prstGeom>
                <a:solidFill>
                  <a:srgbClr val="0043B2"/>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Kafka</a:t>
                  </a:r>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broker</a:t>
                  </a:r>
                  <a:endParaRPr sz="1000">
                    <a:solidFill>
                      <a:schemeClr val="lt1"/>
                    </a:solidFill>
                    <a:latin typeface="Arial"/>
                    <a:ea typeface="Arial"/>
                    <a:cs typeface="Arial"/>
                    <a:sym typeface="Arial"/>
                  </a:endParaRPr>
                </a:p>
              </p:txBody>
            </p:sp>
            <p:sp>
              <p:nvSpPr>
                <p:cNvPr id="5637" name="Google Shape;5637;p211"/>
                <p:cNvSpPr/>
                <p:nvPr/>
              </p:nvSpPr>
              <p:spPr>
                <a:xfrm>
                  <a:off x="4391673" y="4693669"/>
                  <a:ext cx="570852" cy="583181"/>
                </a:xfrm>
                <a:prstGeom prst="can">
                  <a:avLst>
                    <a:gd fmla="val 18298" name="adj"/>
                  </a:avLst>
                </a:prstGeom>
                <a:solidFill>
                  <a:srgbClr val="0043B2"/>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Kafka</a:t>
                  </a:r>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broker</a:t>
                  </a:r>
                  <a:endParaRPr sz="1000">
                    <a:solidFill>
                      <a:schemeClr val="lt1"/>
                    </a:solidFill>
                    <a:latin typeface="Arial"/>
                    <a:ea typeface="Arial"/>
                    <a:cs typeface="Arial"/>
                    <a:sym typeface="Arial"/>
                  </a:endParaRPr>
                </a:p>
              </p:txBody>
            </p:sp>
            <p:sp>
              <p:nvSpPr>
                <p:cNvPr id="5638" name="Google Shape;5638;p211"/>
                <p:cNvSpPr/>
                <p:nvPr/>
              </p:nvSpPr>
              <p:spPr>
                <a:xfrm>
                  <a:off x="5296548" y="4693669"/>
                  <a:ext cx="570852" cy="583181"/>
                </a:xfrm>
                <a:prstGeom prst="can">
                  <a:avLst>
                    <a:gd fmla="val 18298" name="adj"/>
                  </a:avLst>
                </a:prstGeom>
                <a:solidFill>
                  <a:srgbClr val="0043B2"/>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Kafka</a:t>
                  </a:r>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broker</a:t>
                  </a:r>
                  <a:endParaRPr sz="1000">
                    <a:solidFill>
                      <a:schemeClr val="lt1"/>
                    </a:solidFill>
                    <a:latin typeface="Arial"/>
                    <a:ea typeface="Arial"/>
                    <a:cs typeface="Arial"/>
                    <a:sym typeface="Arial"/>
                  </a:endParaRPr>
                </a:p>
              </p:txBody>
            </p:sp>
          </p:grpSp>
          <p:sp>
            <p:nvSpPr>
              <p:cNvPr id="5639" name="Google Shape;5639;p211"/>
              <p:cNvSpPr/>
              <p:nvPr/>
            </p:nvSpPr>
            <p:spPr>
              <a:xfrm>
                <a:off x="2934104" y="4779139"/>
                <a:ext cx="441556" cy="34312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Cụm </a:t>
                </a:r>
                <a:endParaRPr/>
              </a:p>
              <a:p>
                <a:pPr indent="0" lvl="0" marL="0" marR="0" rtl="0" algn="ctr">
                  <a:spcBef>
                    <a:spcPts val="0"/>
                  </a:spcBef>
                  <a:spcAft>
                    <a:spcPts val="0"/>
                  </a:spcAft>
                  <a:buNone/>
                </a:pPr>
                <a:r>
                  <a:rPr lang="en-US" sz="1000">
                    <a:solidFill>
                      <a:srgbClr val="0043B2"/>
                    </a:solidFill>
                    <a:latin typeface="Arial"/>
                    <a:ea typeface="Arial"/>
                    <a:cs typeface="Arial"/>
                    <a:sym typeface="Arial"/>
                  </a:rPr>
                  <a:t>Kafka</a:t>
                </a:r>
                <a:endParaRPr/>
              </a:p>
            </p:txBody>
          </p:sp>
        </p:grpSp>
        <p:grpSp>
          <p:nvGrpSpPr>
            <p:cNvPr id="5640" name="Google Shape;5640;p211"/>
            <p:cNvGrpSpPr/>
            <p:nvPr/>
          </p:nvGrpSpPr>
          <p:grpSpPr>
            <a:xfrm>
              <a:off x="3219077" y="5231826"/>
              <a:ext cx="3726013" cy="942900"/>
              <a:chOff x="3219077" y="5231826"/>
              <a:chExt cx="3726013" cy="942900"/>
            </a:xfrm>
          </p:grpSpPr>
          <p:cxnSp>
            <p:nvCxnSpPr>
              <p:cNvPr id="5641" name="Google Shape;5641;p211"/>
              <p:cNvCxnSpPr>
                <a:stCxn id="5642" idx="4"/>
                <a:endCxn id="5631" idx="4"/>
              </p:cNvCxnSpPr>
              <p:nvPr/>
            </p:nvCxnSpPr>
            <p:spPr>
              <a:xfrm rot="-5400000">
                <a:off x="4699727" y="3751176"/>
                <a:ext cx="764700" cy="3726000"/>
              </a:xfrm>
              <a:prstGeom prst="bentConnector3">
                <a:avLst>
                  <a:gd fmla="val -29899" name="adj1"/>
                </a:avLst>
              </a:prstGeom>
              <a:noFill/>
              <a:ln cap="flat" cmpd="sng" w="9525">
                <a:solidFill>
                  <a:srgbClr val="66A1FE"/>
                </a:solidFill>
                <a:prstDash val="dash"/>
                <a:miter lim="800000"/>
                <a:headEnd len="sm" w="sm" type="none"/>
                <a:tailEnd len="med" w="med" type="triangle"/>
              </a:ln>
            </p:spPr>
          </p:cxnSp>
          <p:cxnSp>
            <p:nvCxnSpPr>
              <p:cNvPr id="5643" name="Google Shape;5643;p211"/>
              <p:cNvCxnSpPr>
                <a:stCxn id="5644" idx="4"/>
              </p:cNvCxnSpPr>
              <p:nvPr/>
            </p:nvCxnSpPr>
            <p:spPr>
              <a:xfrm flipH="1" rot="-5400000">
                <a:off x="5405402" y="4696026"/>
                <a:ext cx="178200" cy="2779200"/>
              </a:xfrm>
              <a:prstGeom prst="bentConnector2">
                <a:avLst/>
              </a:prstGeom>
              <a:noFill/>
              <a:ln cap="flat" cmpd="sng" w="9525">
                <a:solidFill>
                  <a:srgbClr val="66A1FE"/>
                </a:solidFill>
                <a:prstDash val="dash"/>
                <a:miter lim="800000"/>
                <a:headEnd len="sm" w="sm" type="none"/>
                <a:tailEnd len="sm" w="sm" type="none"/>
              </a:ln>
            </p:spPr>
          </p:cxnSp>
          <p:cxnSp>
            <p:nvCxnSpPr>
              <p:cNvPr id="5645" name="Google Shape;5645;p211"/>
              <p:cNvCxnSpPr>
                <a:stCxn id="5646" idx="4"/>
              </p:cNvCxnSpPr>
              <p:nvPr/>
            </p:nvCxnSpPr>
            <p:spPr>
              <a:xfrm flipH="1" rot="-5400000">
                <a:off x="5881307" y="5117376"/>
                <a:ext cx="123600" cy="1881900"/>
              </a:xfrm>
              <a:prstGeom prst="bentConnector2">
                <a:avLst/>
              </a:prstGeom>
              <a:noFill/>
              <a:ln cap="flat" cmpd="sng" w="9525">
                <a:solidFill>
                  <a:srgbClr val="66A1FE"/>
                </a:solidFill>
                <a:prstDash val="dash"/>
                <a:miter lim="800000"/>
                <a:headEnd len="sm" w="sm" type="none"/>
                <a:tailEnd len="sm" w="sm" type="none"/>
              </a:ln>
            </p:spPr>
          </p:cxnSp>
          <p:cxnSp>
            <p:nvCxnSpPr>
              <p:cNvPr id="5647" name="Google Shape;5647;p211"/>
              <p:cNvCxnSpPr/>
              <p:nvPr/>
            </p:nvCxnSpPr>
            <p:spPr>
              <a:xfrm flipH="1" rot="-5400000">
                <a:off x="6407590" y="5533909"/>
                <a:ext cx="89172" cy="985827"/>
              </a:xfrm>
              <a:prstGeom prst="bentConnector2">
                <a:avLst/>
              </a:prstGeom>
              <a:noFill/>
              <a:ln cap="flat" cmpd="sng" w="9525">
                <a:solidFill>
                  <a:srgbClr val="66A1FE"/>
                </a:solidFill>
                <a:prstDash val="dash"/>
                <a:miter lim="800000"/>
                <a:headEnd len="sm" w="sm" type="none"/>
                <a:tailEnd len="sm" w="sm" type="none"/>
              </a:ln>
            </p:spPr>
          </p:cxnSp>
        </p:grpSp>
        <p:grpSp>
          <p:nvGrpSpPr>
            <p:cNvPr id="5648" name="Google Shape;5648;p211"/>
            <p:cNvGrpSpPr/>
            <p:nvPr/>
          </p:nvGrpSpPr>
          <p:grpSpPr>
            <a:xfrm>
              <a:off x="2861189" y="5678004"/>
              <a:ext cx="3397704" cy="379277"/>
              <a:chOff x="2966895" y="5662764"/>
              <a:chExt cx="3397704" cy="379277"/>
            </a:xfrm>
          </p:grpSpPr>
          <p:grpSp>
            <p:nvGrpSpPr>
              <p:cNvPr id="5649" name="Google Shape;5649;p211"/>
              <p:cNvGrpSpPr/>
              <p:nvPr/>
            </p:nvGrpSpPr>
            <p:grpSpPr>
              <a:xfrm>
                <a:off x="2966895" y="5662764"/>
                <a:ext cx="718475" cy="379277"/>
                <a:chOff x="-417265" y="5249764"/>
                <a:chExt cx="718475" cy="379277"/>
              </a:xfrm>
            </p:grpSpPr>
            <p:sp>
              <p:nvSpPr>
                <p:cNvPr id="5642" name="Google Shape;5642;p211"/>
                <p:cNvSpPr/>
                <p:nvPr/>
              </p:nvSpPr>
              <p:spPr>
                <a:xfrm>
                  <a:off x="-417265" y="5249764"/>
                  <a:ext cx="715776" cy="318522"/>
                </a:xfrm>
                <a:prstGeom prst="ellipse">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5650" name="Google Shape;5650;p211"/>
                <p:cNvSpPr/>
                <p:nvPr/>
              </p:nvSpPr>
              <p:spPr>
                <a:xfrm>
                  <a:off x="-391915" y="5285914"/>
                  <a:ext cx="693125" cy="3431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a:t>
                  </a:r>
                  <a:endParaRPr/>
                </a:p>
                <a:p>
                  <a:pPr indent="0" lvl="0" marL="0" marR="0" rtl="0" algn="ctr">
                    <a:spcBef>
                      <a:spcPts val="0"/>
                    </a:spcBef>
                    <a:spcAft>
                      <a:spcPts val="0"/>
                    </a:spcAft>
                    <a:buNone/>
                  </a:pPr>
                  <a:r>
                    <a:rPr lang="en-US" sz="1000">
                      <a:solidFill>
                        <a:srgbClr val="0043B2"/>
                      </a:solidFill>
                      <a:latin typeface="Arial"/>
                      <a:ea typeface="Arial"/>
                      <a:cs typeface="Arial"/>
                      <a:sym typeface="Arial"/>
                    </a:rPr>
                    <a:t>dùng</a:t>
                  </a:r>
                  <a:endParaRPr sz="2800">
                    <a:solidFill>
                      <a:srgbClr val="0043B2"/>
                    </a:solidFill>
                    <a:latin typeface="Arial"/>
                    <a:ea typeface="Arial"/>
                    <a:cs typeface="Arial"/>
                    <a:sym typeface="Arial"/>
                  </a:endParaRPr>
                </a:p>
              </p:txBody>
            </p:sp>
          </p:grpSp>
          <p:grpSp>
            <p:nvGrpSpPr>
              <p:cNvPr id="5651" name="Google Shape;5651;p211"/>
              <p:cNvGrpSpPr/>
              <p:nvPr/>
            </p:nvGrpSpPr>
            <p:grpSpPr>
              <a:xfrm>
                <a:off x="3852720" y="5662764"/>
                <a:ext cx="718477" cy="379277"/>
                <a:chOff x="468560" y="5249764"/>
                <a:chExt cx="718477" cy="379277"/>
              </a:xfrm>
            </p:grpSpPr>
            <p:sp>
              <p:nvSpPr>
                <p:cNvPr id="5644" name="Google Shape;5644;p211"/>
                <p:cNvSpPr/>
                <p:nvPr/>
              </p:nvSpPr>
              <p:spPr>
                <a:xfrm>
                  <a:off x="468560" y="5249764"/>
                  <a:ext cx="715776" cy="318522"/>
                </a:xfrm>
                <a:prstGeom prst="ellipse">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5652" name="Google Shape;5652;p211"/>
                <p:cNvSpPr/>
                <p:nvPr/>
              </p:nvSpPr>
              <p:spPr>
                <a:xfrm>
                  <a:off x="493911" y="5285914"/>
                  <a:ext cx="693126" cy="3431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a:t>
                  </a:r>
                  <a:endParaRPr/>
                </a:p>
                <a:p>
                  <a:pPr indent="0" lvl="0" marL="0" marR="0" rtl="0" algn="ctr">
                    <a:spcBef>
                      <a:spcPts val="0"/>
                    </a:spcBef>
                    <a:spcAft>
                      <a:spcPts val="0"/>
                    </a:spcAft>
                    <a:buNone/>
                  </a:pPr>
                  <a:r>
                    <a:rPr lang="en-US" sz="1000">
                      <a:solidFill>
                        <a:srgbClr val="0043B2"/>
                      </a:solidFill>
                      <a:latin typeface="Arial"/>
                      <a:ea typeface="Arial"/>
                      <a:cs typeface="Arial"/>
                      <a:sym typeface="Arial"/>
                    </a:rPr>
                    <a:t>dùng</a:t>
                  </a:r>
                  <a:endParaRPr sz="2800">
                    <a:solidFill>
                      <a:srgbClr val="0043B2"/>
                    </a:solidFill>
                    <a:latin typeface="Arial"/>
                    <a:ea typeface="Arial"/>
                    <a:cs typeface="Arial"/>
                    <a:sym typeface="Arial"/>
                  </a:endParaRPr>
                </a:p>
              </p:txBody>
            </p:sp>
          </p:grpSp>
          <p:grpSp>
            <p:nvGrpSpPr>
              <p:cNvPr id="5653" name="Google Shape;5653;p211"/>
              <p:cNvGrpSpPr/>
              <p:nvPr/>
            </p:nvGrpSpPr>
            <p:grpSpPr>
              <a:xfrm>
                <a:off x="4749975" y="5662764"/>
                <a:ext cx="718477" cy="379277"/>
                <a:chOff x="1365815" y="5249764"/>
                <a:chExt cx="718477" cy="379277"/>
              </a:xfrm>
            </p:grpSpPr>
            <p:sp>
              <p:nvSpPr>
                <p:cNvPr id="5646" name="Google Shape;5646;p211"/>
                <p:cNvSpPr/>
                <p:nvPr/>
              </p:nvSpPr>
              <p:spPr>
                <a:xfrm>
                  <a:off x="1365815" y="5249764"/>
                  <a:ext cx="715776" cy="318522"/>
                </a:xfrm>
                <a:prstGeom prst="ellipse">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5654" name="Google Shape;5654;p211"/>
                <p:cNvSpPr/>
                <p:nvPr/>
              </p:nvSpPr>
              <p:spPr>
                <a:xfrm>
                  <a:off x="1391166" y="5285914"/>
                  <a:ext cx="693126" cy="3431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a:t>
                  </a:r>
                  <a:endParaRPr/>
                </a:p>
                <a:p>
                  <a:pPr indent="0" lvl="0" marL="0" marR="0" rtl="0" algn="ctr">
                    <a:spcBef>
                      <a:spcPts val="0"/>
                    </a:spcBef>
                    <a:spcAft>
                      <a:spcPts val="0"/>
                    </a:spcAft>
                    <a:buNone/>
                  </a:pPr>
                  <a:r>
                    <a:rPr lang="en-US" sz="1000">
                      <a:solidFill>
                        <a:srgbClr val="0043B2"/>
                      </a:solidFill>
                      <a:latin typeface="Arial"/>
                      <a:ea typeface="Arial"/>
                      <a:cs typeface="Arial"/>
                      <a:sym typeface="Arial"/>
                    </a:rPr>
                    <a:t>dùng</a:t>
                  </a:r>
                  <a:endParaRPr sz="2800">
                    <a:solidFill>
                      <a:srgbClr val="0043B2"/>
                    </a:solidFill>
                    <a:latin typeface="Arial"/>
                    <a:ea typeface="Arial"/>
                    <a:cs typeface="Arial"/>
                    <a:sym typeface="Arial"/>
                  </a:endParaRPr>
                </a:p>
              </p:txBody>
            </p:sp>
          </p:grpSp>
          <p:grpSp>
            <p:nvGrpSpPr>
              <p:cNvPr id="5655" name="Google Shape;5655;p211"/>
              <p:cNvGrpSpPr/>
              <p:nvPr/>
            </p:nvGrpSpPr>
            <p:grpSpPr>
              <a:xfrm>
                <a:off x="5646121" y="5662764"/>
                <a:ext cx="718478" cy="379277"/>
                <a:chOff x="2261961" y="5249764"/>
                <a:chExt cx="718478" cy="379277"/>
              </a:xfrm>
            </p:grpSpPr>
            <p:sp>
              <p:nvSpPr>
                <p:cNvPr id="5656" name="Google Shape;5656;p211"/>
                <p:cNvSpPr/>
                <p:nvPr/>
              </p:nvSpPr>
              <p:spPr>
                <a:xfrm>
                  <a:off x="2261961" y="5249764"/>
                  <a:ext cx="715776" cy="318522"/>
                </a:xfrm>
                <a:prstGeom prst="ellipse">
                  <a:avLst/>
                </a:prstGeom>
                <a:solidFill>
                  <a:srgbClr val="E9F2FC"/>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5657" name="Google Shape;5657;p211"/>
                <p:cNvSpPr/>
                <p:nvPr/>
              </p:nvSpPr>
              <p:spPr>
                <a:xfrm>
                  <a:off x="2287313" y="5285914"/>
                  <a:ext cx="693126" cy="3431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43B2"/>
                      </a:solidFill>
                      <a:latin typeface="Arial"/>
                      <a:ea typeface="Arial"/>
                      <a:cs typeface="Arial"/>
                      <a:sym typeface="Arial"/>
                    </a:rPr>
                    <a:t>Người tiêu </a:t>
                  </a:r>
                  <a:endParaRPr/>
                </a:p>
                <a:p>
                  <a:pPr indent="0" lvl="0" marL="0" marR="0" rtl="0" algn="ctr">
                    <a:spcBef>
                      <a:spcPts val="0"/>
                    </a:spcBef>
                    <a:spcAft>
                      <a:spcPts val="0"/>
                    </a:spcAft>
                    <a:buNone/>
                  </a:pPr>
                  <a:r>
                    <a:rPr lang="en-US" sz="1000">
                      <a:solidFill>
                        <a:srgbClr val="0043B2"/>
                      </a:solidFill>
                      <a:latin typeface="Arial"/>
                      <a:ea typeface="Arial"/>
                      <a:cs typeface="Arial"/>
                      <a:sym typeface="Arial"/>
                    </a:rPr>
                    <a:t>dùng</a:t>
                  </a:r>
                  <a:endParaRPr sz="2800">
                    <a:solidFill>
                      <a:srgbClr val="0043B2"/>
                    </a:solidFill>
                    <a:latin typeface="Arial"/>
                    <a:ea typeface="Arial"/>
                    <a:cs typeface="Arial"/>
                    <a:sym typeface="Arial"/>
                  </a:endParaRPr>
                </a:p>
              </p:txBody>
            </p:sp>
          </p:grpSp>
        </p:grpSp>
        <p:grpSp>
          <p:nvGrpSpPr>
            <p:cNvPr id="5658" name="Google Shape;5658;p211"/>
            <p:cNvGrpSpPr/>
            <p:nvPr/>
          </p:nvGrpSpPr>
          <p:grpSpPr>
            <a:xfrm>
              <a:off x="3663878" y="4385809"/>
              <a:ext cx="3281250" cy="246900"/>
              <a:chOff x="3663878" y="4385809"/>
              <a:chExt cx="3281250" cy="246900"/>
            </a:xfrm>
          </p:grpSpPr>
          <p:cxnSp>
            <p:nvCxnSpPr>
              <p:cNvPr id="5659" name="Google Shape;5659;p211"/>
              <p:cNvCxnSpPr>
                <a:stCxn id="5636" idx="1"/>
                <a:endCxn id="5631" idx="0"/>
              </p:cNvCxnSpPr>
              <p:nvPr/>
            </p:nvCxnSpPr>
            <p:spPr>
              <a:xfrm rot="-5400000">
                <a:off x="5280728" y="2968459"/>
                <a:ext cx="47400" cy="3281100"/>
              </a:xfrm>
              <a:prstGeom prst="bentConnector3">
                <a:avLst>
                  <a:gd fmla="val 682188" name="adj1"/>
                </a:avLst>
              </a:prstGeom>
              <a:noFill/>
              <a:ln cap="flat" cmpd="sng" w="9525">
                <a:solidFill>
                  <a:srgbClr val="66A1FE"/>
                </a:solidFill>
                <a:prstDash val="dash"/>
                <a:miter lim="800000"/>
                <a:headEnd len="sm" w="sm" type="none"/>
                <a:tailEnd len="med" w="med" type="triangle"/>
              </a:ln>
            </p:spPr>
          </p:cxnSp>
          <p:cxnSp>
            <p:nvCxnSpPr>
              <p:cNvPr id="5660" name="Google Shape;5660;p211"/>
              <p:cNvCxnSpPr>
                <a:stCxn id="5637" idx="1"/>
              </p:cNvCxnSpPr>
              <p:nvPr/>
            </p:nvCxnSpPr>
            <p:spPr>
              <a:xfrm rot="-5400000">
                <a:off x="5633453" y="3321109"/>
                <a:ext cx="246900" cy="2376300"/>
              </a:xfrm>
              <a:prstGeom prst="bentConnector2">
                <a:avLst/>
              </a:prstGeom>
              <a:noFill/>
              <a:ln cap="flat" cmpd="sng" w="9525">
                <a:solidFill>
                  <a:srgbClr val="66A1FE"/>
                </a:solidFill>
                <a:prstDash val="dash"/>
                <a:miter lim="800000"/>
                <a:headEnd len="sm" w="sm" type="none"/>
                <a:tailEnd len="sm" w="sm" type="none"/>
              </a:ln>
            </p:spPr>
          </p:cxnSp>
          <p:cxnSp>
            <p:nvCxnSpPr>
              <p:cNvPr id="5661" name="Google Shape;5661;p211"/>
              <p:cNvCxnSpPr>
                <a:stCxn id="5638" idx="1"/>
              </p:cNvCxnSpPr>
              <p:nvPr/>
            </p:nvCxnSpPr>
            <p:spPr>
              <a:xfrm rot="-5400000">
                <a:off x="6118478" y="3806059"/>
                <a:ext cx="181800" cy="1471500"/>
              </a:xfrm>
              <a:prstGeom prst="bentConnector2">
                <a:avLst/>
              </a:prstGeom>
              <a:noFill/>
              <a:ln cap="flat" cmpd="sng" w="9525">
                <a:solidFill>
                  <a:srgbClr val="66A1FE"/>
                </a:solidFill>
                <a:prstDash val="dash"/>
                <a:miter lim="800000"/>
                <a:headEnd len="sm" w="sm" type="none"/>
                <a:tailEnd len="sm" w="sm" type="none"/>
              </a:ln>
            </p:spPr>
          </p:cxnSp>
        </p:grpSp>
        <p:cxnSp>
          <p:nvCxnSpPr>
            <p:cNvPr id="5662" name="Google Shape;5662;p211"/>
            <p:cNvCxnSpPr>
              <a:stCxn id="5619" idx="4"/>
              <a:endCxn id="5636" idx="1"/>
            </p:cNvCxnSpPr>
            <p:nvPr/>
          </p:nvCxnSpPr>
          <p:spPr>
            <a:xfrm>
              <a:off x="3228766" y="4159223"/>
              <a:ext cx="435000" cy="473400"/>
            </a:xfrm>
            <a:prstGeom prst="straightConnector1">
              <a:avLst/>
            </a:prstGeom>
            <a:noFill/>
            <a:ln cap="flat" cmpd="sng" w="12700">
              <a:solidFill>
                <a:srgbClr val="0043B2"/>
              </a:solidFill>
              <a:prstDash val="solid"/>
              <a:miter lim="800000"/>
              <a:headEnd len="sm" w="sm" type="none"/>
              <a:tailEnd len="med" w="med" type="triangle"/>
            </a:ln>
          </p:spPr>
        </p:cxnSp>
        <p:cxnSp>
          <p:nvCxnSpPr>
            <p:cNvPr id="5663" name="Google Shape;5663;p211"/>
            <p:cNvCxnSpPr>
              <a:stCxn id="5622" idx="4"/>
              <a:endCxn id="5637" idx="1"/>
            </p:cNvCxnSpPr>
            <p:nvPr/>
          </p:nvCxnSpPr>
          <p:spPr>
            <a:xfrm>
              <a:off x="4114591" y="4159223"/>
              <a:ext cx="454200" cy="473400"/>
            </a:xfrm>
            <a:prstGeom prst="straightConnector1">
              <a:avLst/>
            </a:prstGeom>
            <a:noFill/>
            <a:ln cap="flat" cmpd="sng" w="12700">
              <a:solidFill>
                <a:srgbClr val="0043B2"/>
              </a:solidFill>
              <a:prstDash val="solid"/>
              <a:miter lim="800000"/>
              <a:headEnd len="sm" w="sm" type="none"/>
              <a:tailEnd len="med" w="med" type="triangle"/>
            </a:ln>
          </p:spPr>
        </p:cxnSp>
        <p:cxnSp>
          <p:nvCxnSpPr>
            <p:cNvPr id="5664" name="Google Shape;5664;p211"/>
            <p:cNvCxnSpPr>
              <a:stCxn id="5625" idx="4"/>
              <a:endCxn id="5637" idx="1"/>
            </p:cNvCxnSpPr>
            <p:nvPr/>
          </p:nvCxnSpPr>
          <p:spPr>
            <a:xfrm flipH="1">
              <a:off x="4568746" y="4159223"/>
              <a:ext cx="443100" cy="473400"/>
            </a:xfrm>
            <a:prstGeom prst="straightConnector1">
              <a:avLst/>
            </a:prstGeom>
            <a:noFill/>
            <a:ln cap="flat" cmpd="sng" w="12700">
              <a:solidFill>
                <a:srgbClr val="0043B2"/>
              </a:solidFill>
              <a:prstDash val="solid"/>
              <a:miter lim="800000"/>
              <a:headEnd len="sm" w="sm" type="none"/>
              <a:tailEnd len="med" w="med" type="triangle"/>
            </a:ln>
          </p:spPr>
        </p:cxnSp>
        <p:cxnSp>
          <p:nvCxnSpPr>
            <p:cNvPr id="5665" name="Google Shape;5665;p211"/>
            <p:cNvCxnSpPr>
              <a:stCxn id="5628" idx="4"/>
              <a:endCxn id="5638" idx="1"/>
            </p:cNvCxnSpPr>
            <p:nvPr/>
          </p:nvCxnSpPr>
          <p:spPr>
            <a:xfrm flipH="1">
              <a:off x="5473592" y="4159223"/>
              <a:ext cx="434400" cy="473400"/>
            </a:xfrm>
            <a:prstGeom prst="straightConnector1">
              <a:avLst/>
            </a:prstGeom>
            <a:noFill/>
            <a:ln cap="flat" cmpd="sng" w="12700">
              <a:solidFill>
                <a:srgbClr val="0043B2"/>
              </a:solidFill>
              <a:prstDash val="solid"/>
              <a:miter lim="800000"/>
              <a:headEnd len="sm" w="sm" type="none"/>
              <a:tailEnd len="med" w="med" type="triangle"/>
            </a:ln>
          </p:spPr>
        </p:cxnSp>
        <p:cxnSp>
          <p:nvCxnSpPr>
            <p:cNvPr id="5666" name="Google Shape;5666;p211"/>
            <p:cNvCxnSpPr>
              <a:stCxn id="5642" idx="0"/>
              <a:endCxn id="5636" idx="3"/>
            </p:cNvCxnSpPr>
            <p:nvPr/>
          </p:nvCxnSpPr>
          <p:spPr>
            <a:xfrm flipH="1" rot="10800000">
              <a:off x="3219077" y="5216004"/>
              <a:ext cx="444900" cy="462000"/>
            </a:xfrm>
            <a:prstGeom prst="straightConnector1">
              <a:avLst/>
            </a:prstGeom>
            <a:noFill/>
            <a:ln cap="flat" cmpd="sng" w="12700">
              <a:solidFill>
                <a:srgbClr val="0043B2"/>
              </a:solidFill>
              <a:prstDash val="solid"/>
              <a:miter lim="800000"/>
              <a:headEnd len="sm" w="sm" type="none"/>
              <a:tailEnd len="med" w="med" type="triangle"/>
            </a:ln>
          </p:spPr>
        </p:cxnSp>
        <p:cxnSp>
          <p:nvCxnSpPr>
            <p:cNvPr id="5667" name="Google Shape;5667;p211"/>
            <p:cNvCxnSpPr>
              <a:stCxn id="5644" idx="0"/>
              <a:endCxn id="5637" idx="3"/>
            </p:cNvCxnSpPr>
            <p:nvPr/>
          </p:nvCxnSpPr>
          <p:spPr>
            <a:xfrm flipH="1" rot="10800000">
              <a:off x="4104902" y="5216004"/>
              <a:ext cx="463800" cy="462000"/>
            </a:xfrm>
            <a:prstGeom prst="straightConnector1">
              <a:avLst/>
            </a:prstGeom>
            <a:noFill/>
            <a:ln cap="flat" cmpd="sng" w="12700">
              <a:solidFill>
                <a:srgbClr val="0043B2"/>
              </a:solidFill>
              <a:prstDash val="solid"/>
              <a:miter lim="800000"/>
              <a:headEnd len="sm" w="sm" type="none"/>
              <a:tailEnd len="med" w="med" type="triangle"/>
            </a:ln>
          </p:spPr>
        </p:cxnSp>
        <p:cxnSp>
          <p:nvCxnSpPr>
            <p:cNvPr id="5668" name="Google Shape;5668;p211"/>
            <p:cNvCxnSpPr>
              <a:stCxn id="5646" idx="0"/>
              <a:endCxn id="5637" idx="3"/>
            </p:cNvCxnSpPr>
            <p:nvPr/>
          </p:nvCxnSpPr>
          <p:spPr>
            <a:xfrm rot="10800000">
              <a:off x="4568657" y="5216004"/>
              <a:ext cx="433500" cy="462000"/>
            </a:xfrm>
            <a:prstGeom prst="straightConnector1">
              <a:avLst/>
            </a:prstGeom>
            <a:noFill/>
            <a:ln cap="flat" cmpd="sng" w="12700">
              <a:solidFill>
                <a:srgbClr val="0043B2"/>
              </a:solidFill>
              <a:prstDash val="solid"/>
              <a:miter lim="800000"/>
              <a:headEnd len="sm" w="sm" type="none"/>
              <a:tailEnd len="med" w="med" type="triangle"/>
            </a:ln>
          </p:spPr>
        </p:cxnSp>
        <p:cxnSp>
          <p:nvCxnSpPr>
            <p:cNvPr id="5669" name="Google Shape;5669;p211"/>
            <p:cNvCxnSpPr>
              <a:stCxn id="5656" idx="0"/>
              <a:endCxn id="5638" idx="3"/>
            </p:cNvCxnSpPr>
            <p:nvPr/>
          </p:nvCxnSpPr>
          <p:spPr>
            <a:xfrm rot="10800000">
              <a:off x="5473503" y="5216004"/>
              <a:ext cx="424800" cy="462000"/>
            </a:xfrm>
            <a:prstGeom prst="straightConnector1">
              <a:avLst/>
            </a:prstGeom>
            <a:noFill/>
            <a:ln cap="flat" cmpd="sng" w="12700">
              <a:solidFill>
                <a:srgbClr val="0043B2"/>
              </a:solidFill>
              <a:prstDash val="solid"/>
              <a:miter lim="800000"/>
              <a:headEnd len="sm" w="sm" type="none"/>
              <a:tailEnd len="med" w="med" type="triangle"/>
            </a:ln>
          </p:spPr>
        </p:cxnSp>
        <p:grpSp>
          <p:nvGrpSpPr>
            <p:cNvPr id="5670" name="Google Shape;5670;p211"/>
            <p:cNvGrpSpPr/>
            <p:nvPr/>
          </p:nvGrpSpPr>
          <p:grpSpPr>
            <a:xfrm>
              <a:off x="2943340" y="4120250"/>
              <a:ext cx="3265630" cy="220367"/>
              <a:chOff x="2958580" y="4120250"/>
              <a:chExt cx="3265630" cy="220367"/>
            </a:xfrm>
          </p:grpSpPr>
          <p:sp>
            <p:nvSpPr>
              <p:cNvPr id="5671" name="Google Shape;5671;p211"/>
              <p:cNvSpPr/>
              <p:nvPr/>
            </p:nvSpPr>
            <p:spPr>
              <a:xfrm>
                <a:off x="2958580" y="4128871"/>
                <a:ext cx="346701" cy="211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Đẩy</a:t>
                </a:r>
                <a:endParaRPr sz="1000">
                  <a:solidFill>
                    <a:schemeClr val="dk1"/>
                  </a:solidFill>
                  <a:latin typeface="Arial"/>
                  <a:ea typeface="Arial"/>
                  <a:cs typeface="Arial"/>
                  <a:sym typeface="Arial"/>
                </a:endParaRPr>
              </a:p>
            </p:txBody>
          </p:sp>
          <p:sp>
            <p:nvSpPr>
              <p:cNvPr id="5672" name="Google Shape;5672;p211"/>
              <p:cNvSpPr/>
              <p:nvPr/>
            </p:nvSpPr>
            <p:spPr>
              <a:xfrm>
                <a:off x="3771944" y="4120250"/>
                <a:ext cx="346701" cy="211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Đẩy</a:t>
                </a:r>
                <a:endParaRPr sz="1000">
                  <a:solidFill>
                    <a:schemeClr val="dk1"/>
                  </a:solidFill>
                  <a:latin typeface="Arial"/>
                  <a:ea typeface="Arial"/>
                  <a:cs typeface="Arial"/>
                  <a:sym typeface="Arial"/>
                </a:endParaRPr>
              </a:p>
            </p:txBody>
          </p:sp>
          <p:sp>
            <p:nvSpPr>
              <p:cNvPr id="5673" name="Google Shape;5673;p211"/>
              <p:cNvSpPr/>
              <p:nvPr/>
            </p:nvSpPr>
            <p:spPr>
              <a:xfrm>
                <a:off x="4989218" y="4129065"/>
                <a:ext cx="346701" cy="211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Đẩy</a:t>
                </a:r>
                <a:endParaRPr sz="1000">
                  <a:solidFill>
                    <a:schemeClr val="dk1"/>
                  </a:solidFill>
                  <a:latin typeface="Arial"/>
                  <a:ea typeface="Arial"/>
                  <a:cs typeface="Arial"/>
                  <a:sym typeface="Arial"/>
                </a:endParaRPr>
              </a:p>
            </p:txBody>
          </p:sp>
          <p:sp>
            <p:nvSpPr>
              <p:cNvPr id="5674" name="Google Shape;5674;p211"/>
              <p:cNvSpPr/>
              <p:nvPr/>
            </p:nvSpPr>
            <p:spPr>
              <a:xfrm>
                <a:off x="5877509" y="4129462"/>
                <a:ext cx="346701" cy="211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Đẩy</a:t>
                </a:r>
                <a:endParaRPr sz="1000">
                  <a:solidFill>
                    <a:schemeClr val="dk1"/>
                  </a:solidFill>
                  <a:latin typeface="Arial"/>
                  <a:ea typeface="Arial"/>
                  <a:cs typeface="Arial"/>
                  <a:sym typeface="Arial"/>
                </a:endParaRPr>
              </a:p>
            </p:txBody>
          </p:sp>
        </p:grpSp>
        <p:grpSp>
          <p:nvGrpSpPr>
            <p:cNvPr id="5675" name="Google Shape;5675;p211"/>
            <p:cNvGrpSpPr/>
            <p:nvPr/>
          </p:nvGrpSpPr>
          <p:grpSpPr>
            <a:xfrm>
              <a:off x="2905968" y="5440498"/>
              <a:ext cx="3265303" cy="211155"/>
              <a:chOff x="2905222" y="4098001"/>
              <a:chExt cx="3265303" cy="211155"/>
            </a:xfrm>
          </p:grpSpPr>
          <p:sp>
            <p:nvSpPr>
              <p:cNvPr id="5676" name="Google Shape;5676;p211"/>
              <p:cNvSpPr/>
              <p:nvPr/>
            </p:nvSpPr>
            <p:spPr>
              <a:xfrm>
                <a:off x="2905222" y="4098001"/>
                <a:ext cx="345325" cy="211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Kéo</a:t>
                </a:r>
                <a:endParaRPr sz="1000">
                  <a:solidFill>
                    <a:schemeClr val="dk1"/>
                  </a:solidFill>
                  <a:latin typeface="Arial"/>
                  <a:ea typeface="Arial"/>
                  <a:cs typeface="Arial"/>
                  <a:sym typeface="Arial"/>
                </a:endParaRPr>
              </a:p>
            </p:txBody>
          </p:sp>
          <p:sp>
            <p:nvSpPr>
              <p:cNvPr id="5677" name="Google Shape;5677;p211"/>
              <p:cNvSpPr/>
              <p:nvPr/>
            </p:nvSpPr>
            <p:spPr>
              <a:xfrm>
                <a:off x="3758481" y="4098001"/>
                <a:ext cx="345325" cy="211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Kéo</a:t>
                </a:r>
                <a:endParaRPr sz="1000">
                  <a:solidFill>
                    <a:schemeClr val="dk1"/>
                  </a:solidFill>
                  <a:latin typeface="Arial"/>
                  <a:ea typeface="Arial"/>
                  <a:cs typeface="Arial"/>
                  <a:sym typeface="Arial"/>
                </a:endParaRPr>
              </a:p>
            </p:txBody>
          </p:sp>
          <p:sp>
            <p:nvSpPr>
              <p:cNvPr id="5678" name="Google Shape;5678;p211"/>
              <p:cNvSpPr/>
              <p:nvPr/>
            </p:nvSpPr>
            <p:spPr>
              <a:xfrm>
                <a:off x="4978255" y="4098001"/>
                <a:ext cx="345325" cy="211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Kéo</a:t>
                </a:r>
                <a:endParaRPr sz="1000">
                  <a:solidFill>
                    <a:schemeClr val="dk1"/>
                  </a:solidFill>
                  <a:latin typeface="Arial"/>
                  <a:ea typeface="Arial"/>
                  <a:cs typeface="Arial"/>
                  <a:sym typeface="Arial"/>
                </a:endParaRPr>
              </a:p>
            </p:txBody>
          </p:sp>
          <p:sp>
            <p:nvSpPr>
              <p:cNvPr id="5679" name="Google Shape;5679;p211"/>
              <p:cNvSpPr/>
              <p:nvPr/>
            </p:nvSpPr>
            <p:spPr>
              <a:xfrm>
                <a:off x="5825200" y="4098001"/>
                <a:ext cx="345325" cy="211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Kéo</a:t>
                </a:r>
                <a:endParaRPr sz="1000">
                  <a:solidFill>
                    <a:schemeClr val="dk1"/>
                  </a:solidFill>
                  <a:latin typeface="Arial"/>
                  <a:ea typeface="Arial"/>
                  <a:cs typeface="Arial"/>
                  <a:sym typeface="Arial"/>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1"/>
          <p:cNvSpPr txBox="1"/>
          <p:nvPr/>
        </p:nvSpPr>
        <p:spPr>
          <a:xfrm>
            <a:off x="711199" y="3581278"/>
            <a:ext cx="7812000" cy="1591972"/>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--compress --compression-codec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  org.apache.hadoop.io.compress.SnappyCodec</a:t>
            </a:r>
            <a:endParaRPr/>
          </a:p>
        </p:txBody>
      </p:sp>
      <p:sp>
        <p:nvSpPr>
          <p:cNvPr id="382" name="Google Shape;382;p2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383" name="Google Shape;383;p2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Tùy chọn nén</a:t>
            </a:r>
            <a:endParaRPr/>
          </a:p>
        </p:txBody>
      </p:sp>
      <p:sp>
        <p:nvSpPr>
          <p:cNvPr id="384" name="Google Shape;384;p2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385" name="Google Shape;385;p2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Sqoop hỗ trợ nhiều codec nén khác nhau</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--compress </a:t>
            </a:r>
            <a:r>
              <a:rPr lang="en-US"/>
              <a:t>hoặc </a:t>
            </a:r>
            <a:r>
              <a:rPr b="1" lang="en-US"/>
              <a:t>-z </a:t>
            </a:r>
            <a:r>
              <a:rPr lang="en-US"/>
              <a:t>để bật tính năng nén</a:t>
            </a:r>
            <a:endParaRPr/>
          </a:p>
          <a:p>
            <a:pPr indent="-177800" lvl="0" marL="177800" rtl="0" algn="l">
              <a:lnSpc>
                <a:spcPct val="128571"/>
              </a:lnSpc>
              <a:spcBef>
                <a:spcPts val="1000"/>
              </a:spcBef>
              <a:spcAft>
                <a:spcPts val="0"/>
              </a:spcAft>
              <a:buClr>
                <a:srgbClr val="262626"/>
              </a:buClr>
              <a:buSzPts val="1400"/>
              <a:buFont typeface="Arial"/>
              <a:buChar char="•"/>
            </a:pPr>
            <a:r>
              <a:rPr lang="en-US"/>
              <a:t>Nén mặc định là gzip</a:t>
            </a:r>
            <a:endParaRPr/>
          </a:p>
          <a:p>
            <a:pPr indent="-182563" lvl="1" marL="360363" rtl="0" algn="l">
              <a:lnSpc>
                <a:spcPct val="138461"/>
              </a:lnSpc>
              <a:spcBef>
                <a:spcPts val="500"/>
              </a:spcBef>
              <a:spcAft>
                <a:spcPts val="0"/>
              </a:spcAft>
              <a:buClr>
                <a:srgbClr val="262626"/>
              </a:buClr>
              <a:buSzPts val="1040"/>
              <a:buChar char="•"/>
            </a:pPr>
            <a:r>
              <a:rPr lang="en-US"/>
              <a:t>Chỉ định mã nén khác với </a:t>
            </a:r>
            <a:r>
              <a:rPr b="1" lang="en-US"/>
              <a:t>--compression-codec</a:t>
            </a:r>
            <a:endParaRPr b="1">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4" name="Shape 5684"/>
        <p:cNvGrpSpPr/>
        <p:nvPr/>
      </p:nvGrpSpPr>
      <p:grpSpPr>
        <a:xfrm>
          <a:off x="0" y="0"/>
          <a:ext cx="0" cy="0"/>
          <a:chOff x="0" y="0"/>
          <a:chExt cx="0" cy="0"/>
        </a:xfrm>
      </p:grpSpPr>
      <p:sp>
        <p:nvSpPr>
          <p:cNvPr id="5685" name="Google Shape;5685;p21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686" name="Google Shape;5686;p21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Kafka – Xử lý luồng</a:t>
            </a:r>
            <a:endParaRPr/>
          </a:p>
        </p:txBody>
      </p:sp>
      <p:sp>
        <p:nvSpPr>
          <p:cNvPr id="5687" name="Google Shape;5687;p21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688" name="Google Shape;5688;p21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Kafka có thể được sử dụng cho mục đích xử lý dữ liệu thời gian thực.</a:t>
            </a:r>
            <a:endParaRPr/>
          </a:p>
          <a:p>
            <a:pPr indent="-177800" lvl="0" marL="177800" rtl="0" algn="l">
              <a:lnSpc>
                <a:spcPct val="128571"/>
              </a:lnSpc>
              <a:spcBef>
                <a:spcPts val="1000"/>
              </a:spcBef>
              <a:spcAft>
                <a:spcPts val="0"/>
              </a:spcAft>
              <a:buClr>
                <a:srgbClr val="262626"/>
              </a:buClr>
              <a:buSzPts val="1400"/>
              <a:buFont typeface="Arial"/>
              <a:buChar char="•"/>
            </a:pPr>
            <a:r>
              <a:rPr lang="en-US"/>
              <a:t>Bộ xử lý luồng của Kafka có thể đọc và xử lý luồng dữ liệu liên tục từ một chủ đề đầu vào và xuất lại kết quả cho luồng chủ đề.</a:t>
            </a:r>
            <a:endParaRPr/>
          </a:p>
          <a:p>
            <a:pPr indent="-177800" lvl="0" marL="177800" rtl="0" algn="l">
              <a:lnSpc>
                <a:spcPct val="128571"/>
              </a:lnSpc>
              <a:spcBef>
                <a:spcPts val="1000"/>
              </a:spcBef>
              <a:spcAft>
                <a:spcPts val="0"/>
              </a:spcAft>
              <a:buClr>
                <a:srgbClr val="262626"/>
              </a:buClr>
              <a:buSzPts val="1400"/>
              <a:buFont typeface="Arial"/>
              <a:buChar char="•"/>
            </a:pPr>
            <a:r>
              <a:rPr lang="en-US"/>
              <a:t>Kafka cung cấp một số API để tạo điều kiện thuận lợi cho tất cả những điều này</a:t>
            </a:r>
            <a:endParaRPr/>
          </a:p>
          <a:p>
            <a:pPr indent="-182563" lvl="1" marL="360363" rtl="0" algn="l">
              <a:lnSpc>
                <a:spcPct val="138461"/>
              </a:lnSpc>
              <a:spcBef>
                <a:spcPts val="500"/>
              </a:spcBef>
              <a:spcAft>
                <a:spcPts val="0"/>
              </a:spcAft>
              <a:buClr>
                <a:srgbClr val="262626"/>
              </a:buClr>
              <a:buSzPts val="1040"/>
              <a:buChar char="•"/>
            </a:pPr>
            <a:r>
              <a:rPr lang="en-US"/>
              <a:t>API nhà sản xuất và người tiêu dùng</a:t>
            </a:r>
            <a:endParaRPr/>
          </a:p>
          <a:p>
            <a:pPr indent="-182563" lvl="1" marL="360363" rtl="0" algn="l">
              <a:lnSpc>
                <a:spcPct val="138461"/>
              </a:lnSpc>
              <a:spcBef>
                <a:spcPts val="500"/>
              </a:spcBef>
              <a:spcAft>
                <a:spcPts val="0"/>
              </a:spcAft>
              <a:buClr>
                <a:srgbClr val="262626"/>
              </a:buClr>
              <a:buSzPts val="1040"/>
              <a:buChar char="•"/>
            </a:pPr>
            <a:r>
              <a:rPr lang="en-US"/>
              <a:t>Streams API để chuyển đổi mạnh mẽ</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3" name="Shape 5693"/>
        <p:cNvGrpSpPr/>
        <p:nvPr/>
      </p:nvGrpSpPr>
      <p:grpSpPr>
        <a:xfrm>
          <a:off x="0" y="0"/>
          <a:ext cx="0" cy="0"/>
          <a:chOff x="0" y="0"/>
          <a:chExt cx="0" cy="0"/>
        </a:xfrm>
      </p:grpSpPr>
      <p:sp>
        <p:nvSpPr>
          <p:cNvPr id="5694" name="Google Shape;5694;p21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695" name="Google Shape;5695;p21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Nhà sản xuất và người tiêu dùng có sẵn</a:t>
            </a:r>
            <a:endParaRPr/>
          </a:p>
        </p:txBody>
      </p:sp>
      <p:sp>
        <p:nvSpPr>
          <p:cNvPr id="5696" name="Google Shape;5696;p21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697" name="Google Shape;5697;p21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công cụ có sẵn trong Kafka</a:t>
            </a:r>
            <a:endParaRPr/>
          </a:p>
          <a:p>
            <a:pPr indent="-182563" lvl="1" marL="360363" rtl="0" algn="l">
              <a:lnSpc>
                <a:spcPct val="138461"/>
              </a:lnSpc>
              <a:spcBef>
                <a:spcPts val="500"/>
              </a:spcBef>
              <a:spcAft>
                <a:spcPts val="0"/>
              </a:spcAft>
              <a:buClr>
                <a:srgbClr val="262626"/>
              </a:buClr>
              <a:buSzPts val="1040"/>
              <a:buChar char="•"/>
            </a:pPr>
            <a:r>
              <a:rPr lang="en-US"/>
              <a:t>Nhà sản xuất và người tiêu dùng dòng lệnh</a:t>
            </a:r>
            <a:endParaRPr/>
          </a:p>
          <a:p>
            <a:pPr indent="-182563" lvl="1" marL="360363" rtl="0" algn="l">
              <a:lnSpc>
                <a:spcPct val="138461"/>
              </a:lnSpc>
              <a:spcBef>
                <a:spcPts val="500"/>
              </a:spcBef>
              <a:spcAft>
                <a:spcPts val="0"/>
              </a:spcAft>
              <a:buClr>
                <a:srgbClr val="262626"/>
              </a:buClr>
              <a:buSzPts val="1040"/>
              <a:buChar char="•"/>
            </a:pPr>
            <a:r>
              <a:rPr lang="en-US"/>
              <a:t>API Java của nhà sản xuất và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Số lượng lớn API của bên thứ ba</a:t>
            </a:r>
            <a:endParaRPr/>
          </a:p>
          <a:p>
            <a:pPr indent="-182563" lvl="1" marL="360363" rtl="0" algn="l">
              <a:lnSpc>
                <a:spcPct val="138461"/>
              </a:lnSpc>
              <a:spcBef>
                <a:spcPts val="500"/>
              </a:spcBef>
              <a:spcAft>
                <a:spcPts val="0"/>
              </a:spcAft>
              <a:buClr>
                <a:srgbClr val="262626"/>
              </a:buClr>
              <a:buSzPts val="1040"/>
              <a:buChar char="•"/>
            </a:pPr>
            <a:r>
              <a:rPr lang="en-US"/>
              <a:t>Có sẵn trong nhiều ngôn ngữ như Python, PHP, C/C++, .NET, Ruby</a:t>
            </a:r>
            <a:endParaRPr/>
          </a:p>
          <a:p>
            <a:pPr indent="-177800" lvl="0" marL="177800" rtl="0" algn="l">
              <a:lnSpc>
                <a:spcPct val="128571"/>
              </a:lnSpc>
              <a:spcBef>
                <a:spcPts val="1000"/>
              </a:spcBef>
              <a:spcAft>
                <a:spcPts val="0"/>
              </a:spcAft>
              <a:buClr>
                <a:srgbClr val="262626"/>
              </a:buClr>
              <a:buSzPts val="1400"/>
              <a:buFont typeface="Arial"/>
              <a:buChar char="•"/>
            </a:pPr>
            <a:r>
              <a:rPr lang="en-US"/>
              <a:t>Tích hợp với các công cụ và dự án khác</a:t>
            </a:r>
            <a:endParaRPr/>
          </a:p>
          <a:p>
            <a:pPr indent="-182563" lvl="1" marL="360363" rtl="0" algn="l">
              <a:lnSpc>
                <a:spcPct val="138461"/>
              </a:lnSpc>
              <a:spcBef>
                <a:spcPts val="500"/>
              </a:spcBef>
              <a:spcAft>
                <a:spcPts val="0"/>
              </a:spcAft>
              <a:buClr>
                <a:srgbClr val="262626"/>
              </a:buClr>
              <a:buSzPts val="1040"/>
              <a:buChar char="•"/>
            </a:pPr>
            <a:r>
              <a:rPr lang="en-US"/>
              <a:t>Apache Flume</a:t>
            </a:r>
            <a:endParaRPr/>
          </a:p>
          <a:p>
            <a:pPr indent="-182563" lvl="1" marL="360363" rtl="0" algn="l">
              <a:lnSpc>
                <a:spcPct val="138461"/>
              </a:lnSpc>
              <a:spcBef>
                <a:spcPts val="500"/>
              </a:spcBef>
              <a:spcAft>
                <a:spcPts val="0"/>
              </a:spcAft>
              <a:buClr>
                <a:srgbClr val="262626"/>
              </a:buClr>
              <a:buSzPts val="1040"/>
              <a:buChar char="•"/>
            </a:pPr>
            <a:r>
              <a:rPr lang="en-US"/>
              <a:t>Apache Spark</a:t>
            </a:r>
            <a:endParaRPr/>
          </a:p>
          <a:p>
            <a:pPr indent="-182563" lvl="1" marL="360363" rtl="0" algn="l">
              <a:lnSpc>
                <a:spcPct val="138461"/>
              </a:lnSpc>
              <a:spcBef>
                <a:spcPts val="500"/>
              </a:spcBef>
              <a:spcAft>
                <a:spcPts val="0"/>
              </a:spcAft>
              <a:buClr>
                <a:srgbClr val="262626"/>
              </a:buClr>
              <a:buSzPts val="1040"/>
              <a:buChar char="•"/>
            </a:pPr>
            <a:r>
              <a:rPr lang="en-US"/>
              <a:t>Amazon AWS</a:t>
            </a:r>
            <a:endParaRPr/>
          </a:p>
          <a:p>
            <a:pPr indent="-177800" lvl="0" marL="177800" rtl="0" algn="l">
              <a:lnSpc>
                <a:spcPct val="128571"/>
              </a:lnSpc>
              <a:spcBef>
                <a:spcPts val="1000"/>
              </a:spcBef>
              <a:spcAft>
                <a:spcPts val="0"/>
              </a:spcAft>
              <a:buClr>
                <a:srgbClr val="262626"/>
              </a:buClr>
              <a:buSzPts val="1400"/>
              <a:buFont typeface="Arial"/>
              <a:buChar char="•"/>
            </a:pPr>
            <a:r>
              <a:rPr lang="en-US"/>
              <a:t>Hệ sinh thái của Kafka đang phát triển rất nhanh</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2" name="Shape 5702"/>
        <p:cNvGrpSpPr/>
        <p:nvPr/>
      </p:nvGrpSpPr>
      <p:grpSpPr>
        <a:xfrm>
          <a:off x="0" y="0"/>
          <a:ext cx="0" cy="0"/>
          <a:chOff x="0" y="0"/>
          <a:chExt cx="0" cy="0"/>
        </a:xfrm>
      </p:grpSpPr>
      <p:sp>
        <p:nvSpPr>
          <p:cNvPr id="5703" name="Google Shape;5703;p21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704" name="Google Shape;5704;p21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Chủ đề Kafka từ dòng lệnh</a:t>
            </a:r>
            <a:endParaRPr/>
          </a:p>
        </p:txBody>
      </p:sp>
      <p:sp>
        <p:nvSpPr>
          <p:cNvPr id="5705" name="Google Shape;5705;p21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706" name="Google Shape;5706;p214"/>
          <p:cNvSpPr txBox="1"/>
          <p:nvPr>
            <p:ph idx="4" type="body"/>
          </p:nvPr>
        </p:nvSpPr>
        <p:spPr>
          <a:xfrm>
            <a:off x="535872" y="2226568"/>
            <a:ext cx="8796528" cy="2438422"/>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Kafka bao gồm một số công cụ dòng lệnh để khám phá và thử nghiệm với Kafka</a:t>
            </a:r>
            <a:endParaRPr/>
          </a:p>
          <a:p>
            <a:pPr indent="-177800" lvl="0" marL="177800" rtl="0" algn="l">
              <a:lnSpc>
                <a:spcPct val="128571"/>
              </a:lnSpc>
              <a:spcBef>
                <a:spcPts val="1000"/>
              </a:spcBef>
              <a:spcAft>
                <a:spcPts val="0"/>
              </a:spcAft>
              <a:buClr>
                <a:srgbClr val="262626"/>
              </a:buClr>
              <a:buSzPts val="1400"/>
              <a:buFont typeface="Arial"/>
              <a:buChar char="•"/>
            </a:pPr>
            <a:r>
              <a:rPr lang="en-US"/>
              <a:t>Kafka-topics tạo chủ đề Kafka từ dòng lệnh</a:t>
            </a:r>
            <a:endParaRPr/>
          </a:p>
          <a:p>
            <a:pPr indent="-182563" lvl="1" marL="360363" rtl="0" algn="l">
              <a:lnSpc>
                <a:spcPct val="138461"/>
              </a:lnSpc>
              <a:spcBef>
                <a:spcPts val="500"/>
              </a:spcBef>
              <a:spcAft>
                <a:spcPts val="0"/>
              </a:spcAft>
              <a:buClr>
                <a:srgbClr val="262626"/>
              </a:buClr>
              <a:buSzPts val="1040"/>
              <a:buChar char="•"/>
            </a:pPr>
            <a:r>
              <a:rPr lang="en-US"/>
              <a:t>Tên chủ đề</a:t>
            </a:r>
            <a:endParaRPr/>
          </a:p>
          <a:p>
            <a:pPr indent="-182563" lvl="1" marL="360363" rtl="0" algn="l">
              <a:lnSpc>
                <a:spcPct val="138461"/>
              </a:lnSpc>
              <a:spcBef>
                <a:spcPts val="500"/>
              </a:spcBef>
              <a:spcAft>
                <a:spcPts val="0"/>
              </a:spcAft>
              <a:buClr>
                <a:srgbClr val="262626"/>
              </a:buClr>
              <a:buSzPts val="1040"/>
              <a:buChar char="•"/>
            </a:pPr>
            <a:r>
              <a:rPr lang="en-US"/>
              <a:t>Chuỗi kết nối Bootstrap-server</a:t>
            </a:r>
            <a:endParaRPr/>
          </a:p>
        </p:txBody>
      </p:sp>
      <p:sp>
        <p:nvSpPr>
          <p:cNvPr id="5707" name="Google Shape;5707;p214"/>
          <p:cNvSpPr txBox="1"/>
          <p:nvPr/>
        </p:nvSpPr>
        <p:spPr>
          <a:xfrm>
            <a:off x="711199" y="3910125"/>
            <a:ext cx="7812000" cy="1424824"/>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kafka-topics –create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--bootstrap-server localhost:9092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--replication-factor 3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--partitions 3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--topic topic1_logs</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2" name="Shape 5712"/>
        <p:cNvGrpSpPr/>
        <p:nvPr/>
      </p:nvGrpSpPr>
      <p:grpSpPr>
        <a:xfrm>
          <a:off x="0" y="0"/>
          <a:ext cx="0" cy="0"/>
          <a:chOff x="0" y="0"/>
          <a:chExt cx="0" cy="0"/>
        </a:xfrm>
      </p:grpSpPr>
      <p:sp>
        <p:nvSpPr>
          <p:cNvPr id="5713" name="Google Shape;5713;p21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714" name="Google Shape;5714;p21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Chủ đề Kafka từ dòng lệnh</a:t>
            </a:r>
            <a:endParaRPr/>
          </a:p>
        </p:txBody>
      </p:sp>
      <p:sp>
        <p:nvSpPr>
          <p:cNvPr id="5715" name="Google Shape;5715;p21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716" name="Google Shape;5716;p215"/>
          <p:cNvSpPr txBox="1"/>
          <p:nvPr>
            <p:ph idx="4" type="body"/>
          </p:nvPr>
        </p:nvSpPr>
        <p:spPr>
          <a:xfrm>
            <a:off x="535872" y="2226568"/>
            <a:ext cx="8796528" cy="310838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Danh sách chủ đề</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Các chi tiết của một chủ đề</a:t>
            </a:r>
            <a:endParaRPr/>
          </a:p>
        </p:txBody>
      </p:sp>
      <p:sp>
        <p:nvSpPr>
          <p:cNvPr id="5717" name="Google Shape;5717;p215"/>
          <p:cNvSpPr txBox="1"/>
          <p:nvPr/>
        </p:nvSpPr>
        <p:spPr>
          <a:xfrm>
            <a:off x="711199" y="2577267"/>
            <a:ext cx="7812000" cy="851733"/>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kafka-topics –list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--bootstrap-server localhost:9092</a:t>
            </a:r>
            <a:endParaRPr/>
          </a:p>
        </p:txBody>
      </p:sp>
      <p:sp>
        <p:nvSpPr>
          <p:cNvPr id="5718" name="Google Shape;5718;p215"/>
          <p:cNvSpPr txBox="1"/>
          <p:nvPr/>
        </p:nvSpPr>
        <p:spPr>
          <a:xfrm>
            <a:off x="711199" y="4667506"/>
            <a:ext cx="7812000" cy="1106993"/>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kafka-topics –describe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--bootstrap-server localhost:9092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--topic topic1_logs</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3" name="Shape 5723"/>
        <p:cNvGrpSpPr/>
        <p:nvPr/>
      </p:nvGrpSpPr>
      <p:grpSpPr>
        <a:xfrm>
          <a:off x="0" y="0"/>
          <a:ext cx="0" cy="0"/>
          <a:chOff x="0" y="0"/>
          <a:chExt cx="0" cy="0"/>
        </a:xfrm>
      </p:grpSpPr>
      <p:sp>
        <p:nvSpPr>
          <p:cNvPr id="5724" name="Google Shape;5724;p21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725" name="Google Shape;5725;p21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Tạo Nhà sản xuất Kafka</a:t>
            </a:r>
            <a:endParaRPr/>
          </a:p>
        </p:txBody>
      </p:sp>
      <p:sp>
        <p:nvSpPr>
          <p:cNvPr id="5726" name="Google Shape;5726;p21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727" name="Google Shape;5727;p21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Công cụ kafka-console-producer để tạo một nhà sản xuất sẽ lấy tổ hợp phím của bạn từ bảng điều khiển và tạo tin nhắn từ chúng</a:t>
            </a:r>
            <a:endParaRPr/>
          </a:p>
          <a:p>
            <a:pPr indent="-177800" lvl="0" marL="177800" rtl="0" algn="l">
              <a:lnSpc>
                <a:spcPct val="128571"/>
              </a:lnSpc>
              <a:spcBef>
                <a:spcPts val="1000"/>
              </a:spcBef>
              <a:spcAft>
                <a:spcPts val="0"/>
              </a:spcAft>
              <a:buClr>
                <a:srgbClr val="262626"/>
              </a:buClr>
              <a:buSzPts val="1400"/>
              <a:buFont typeface="Arial"/>
              <a:buChar char="•"/>
            </a:pPr>
            <a:r>
              <a:rPr lang="en-US"/>
              <a:t>Chỉ định một hoặc nhiều broker trong tùy chọn -- broker-list</a:t>
            </a:r>
            <a:endParaRPr/>
          </a:p>
        </p:txBody>
      </p:sp>
      <p:sp>
        <p:nvSpPr>
          <p:cNvPr id="5728" name="Google Shape;5728;p216"/>
          <p:cNvSpPr txBox="1"/>
          <p:nvPr/>
        </p:nvSpPr>
        <p:spPr>
          <a:xfrm>
            <a:off x="704849" y="3510719"/>
            <a:ext cx="7812000" cy="1092900"/>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kafka-console-producer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--broker-list brokerhost1:9092, brokerhost2:9093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 topic topic1_logs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3" name="Shape 5733"/>
        <p:cNvGrpSpPr/>
        <p:nvPr/>
      </p:nvGrpSpPr>
      <p:grpSpPr>
        <a:xfrm>
          <a:off x="0" y="0"/>
          <a:ext cx="0" cy="0"/>
          <a:chOff x="0" y="0"/>
          <a:chExt cx="0" cy="0"/>
        </a:xfrm>
      </p:grpSpPr>
      <p:sp>
        <p:nvSpPr>
          <p:cNvPr id="5734" name="Google Shape;5734;p21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735" name="Google Shape;5735;p2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Tạo người tiêu dùng</a:t>
            </a:r>
            <a:endParaRPr/>
          </a:p>
        </p:txBody>
      </p:sp>
      <p:sp>
        <p:nvSpPr>
          <p:cNvPr id="5736" name="Google Shape;5736;p21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737" name="Google Shape;5737;p217"/>
          <p:cNvSpPr txBox="1"/>
          <p:nvPr>
            <p:ph idx="4" type="body"/>
          </p:nvPr>
        </p:nvSpPr>
        <p:spPr>
          <a:xfrm>
            <a:off x="535872" y="2226568"/>
            <a:ext cx="8796528" cy="310838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Công cụ kafka-console-consumer sẽ tạo ra một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Nhớ lại rằng Zookeeper được sử dụng để theo dõi các broker cũng như người tiêu dùng</a:t>
            </a:r>
            <a:endParaRPr/>
          </a:p>
          <a:p>
            <a:pPr indent="-177800" lvl="0" marL="177800" rtl="0" algn="l">
              <a:lnSpc>
                <a:spcPct val="128571"/>
              </a:lnSpc>
              <a:spcBef>
                <a:spcPts val="1000"/>
              </a:spcBef>
              <a:spcAft>
                <a:spcPts val="0"/>
              </a:spcAft>
              <a:buClr>
                <a:srgbClr val="262626"/>
              </a:buClr>
              <a:buSzPts val="1400"/>
              <a:buFont typeface="Arial"/>
              <a:buChar char="•"/>
            </a:pPr>
            <a:r>
              <a:rPr lang="en-US"/>
              <a:t>Công cụ này yêu cầu chuỗi kết nối Zookeeper</a:t>
            </a:r>
            <a:endParaRPr/>
          </a:p>
        </p:txBody>
      </p:sp>
      <p:sp>
        <p:nvSpPr>
          <p:cNvPr id="5738" name="Google Shape;5738;p217"/>
          <p:cNvSpPr txBox="1"/>
          <p:nvPr/>
        </p:nvSpPr>
        <p:spPr>
          <a:xfrm>
            <a:off x="711199" y="3507166"/>
            <a:ext cx="7812000" cy="1315355"/>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kafka-console-consumer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--bootstrap-server localhosts:9092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--topic topic1_logs</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 from-beginning</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3" name="Shape 5743"/>
        <p:cNvGrpSpPr/>
        <p:nvPr/>
      </p:nvGrpSpPr>
      <p:grpSpPr>
        <a:xfrm>
          <a:off x="0" y="0"/>
          <a:ext cx="0" cy="0"/>
          <a:chOff x="0" y="0"/>
          <a:chExt cx="0" cy="0"/>
        </a:xfrm>
      </p:grpSpPr>
      <p:sp>
        <p:nvSpPr>
          <p:cNvPr id="5744" name="Google Shape;5744;p21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745" name="Google Shape;5745;p21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Sản xuất tin nhắn</a:t>
            </a:r>
            <a:endParaRPr/>
          </a:p>
        </p:txBody>
      </p:sp>
      <p:sp>
        <p:nvSpPr>
          <p:cNvPr id="5746" name="Google Shape;5746;p21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747" name="Google Shape;5747;p218"/>
          <p:cNvSpPr txBox="1"/>
          <p:nvPr>
            <p:ph idx="4" type="body"/>
          </p:nvPr>
        </p:nvSpPr>
        <p:spPr>
          <a:xfrm>
            <a:off x="535872" y="2226568"/>
            <a:ext cx="8796528" cy="914400"/>
          </a:xfrm>
          <a:prstGeom prst="rect">
            <a:avLst/>
          </a:prstGeom>
          <a:noFill/>
          <a:ln>
            <a:noFill/>
          </a:ln>
        </p:spPr>
        <p:txBody>
          <a:bodyPr anchorCtr="0" anchor="t" bIns="0" lIns="0" spcFirstLastPara="1" rIns="0" wrap="square" tIns="0">
            <a:normAutofit fontScale="92500"/>
          </a:bodyPr>
          <a:lstStyle/>
          <a:p>
            <a:pPr indent="-177800" lvl="0" marL="177800" rtl="0" algn="l">
              <a:lnSpc>
                <a:spcPct val="128571"/>
              </a:lnSpc>
              <a:spcBef>
                <a:spcPts val="0"/>
              </a:spcBef>
              <a:spcAft>
                <a:spcPts val="0"/>
              </a:spcAft>
              <a:buClr>
                <a:srgbClr val="262626"/>
              </a:buClr>
              <a:buSzPct val="100000"/>
              <a:buFont typeface="Arial"/>
              <a:buChar char="•"/>
            </a:pPr>
            <a:r>
              <a:rPr lang="en-US"/>
              <a:t>Việc sử dụng các đường ống UNIX hoặc chuyển hướng để đẩy dữ liệu vào nhà sản xuất vừa tạo thường thuận tiện</a:t>
            </a:r>
            <a:endParaRPr/>
          </a:p>
          <a:p>
            <a:pPr indent="-177800" lvl="0" marL="177800" rtl="0" algn="l">
              <a:lnSpc>
                <a:spcPct val="128571"/>
              </a:lnSpc>
              <a:spcBef>
                <a:spcPts val="1000"/>
              </a:spcBef>
              <a:spcAft>
                <a:spcPts val="0"/>
              </a:spcAft>
              <a:buClr>
                <a:srgbClr val="262626"/>
              </a:buClr>
              <a:buSzPct val="100000"/>
              <a:buFont typeface="Arial"/>
              <a:buChar char="•"/>
            </a:pPr>
            <a:r>
              <a:rPr lang="en-US"/>
              <a:t>Ở đây, chúng tôi xuất một tệp văn bản với cat và đưa nó vào nhà sản xuất</a:t>
            </a:r>
            <a:endParaRPr/>
          </a:p>
          <a:p>
            <a:pPr indent="-182588" lvl="1" marL="360363" rtl="0" algn="l">
              <a:lnSpc>
                <a:spcPct val="138461"/>
              </a:lnSpc>
              <a:spcBef>
                <a:spcPts val="500"/>
              </a:spcBef>
              <a:spcAft>
                <a:spcPts val="0"/>
              </a:spcAft>
              <a:buClr>
                <a:srgbClr val="262626"/>
              </a:buClr>
              <a:buSzPct val="79999"/>
              <a:buChar char="•"/>
            </a:pPr>
            <a:r>
              <a:rPr lang="en-US"/>
              <a:t>Mỗi dòng trong tệp trở thành một thông báo</a:t>
            </a:r>
            <a:endParaRPr/>
          </a:p>
        </p:txBody>
      </p:sp>
      <p:sp>
        <p:nvSpPr>
          <p:cNvPr id="5748" name="Google Shape;5748;p218"/>
          <p:cNvSpPr txBox="1"/>
          <p:nvPr/>
        </p:nvSpPr>
        <p:spPr>
          <a:xfrm>
            <a:off x="711199" y="3307648"/>
            <a:ext cx="7812000" cy="1915706"/>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kafka-console-producer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--broker-list brokerhost1:9092, brokerhost2:9093 \</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 topic topic1_log</a:t>
            </a:r>
            <a:endParaRPr/>
          </a:p>
          <a:p>
            <a:pPr indent="0" lvl="0" marL="1836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(Type the some messages)</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Hello everyone.</a:t>
            </a:r>
            <a:endParaRPr/>
          </a:p>
          <a:p>
            <a:pPr indent="0" lvl="0" marL="183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 hope you are enjoying kafka.</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3" name="Shape 5753"/>
        <p:cNvGrpSpPr/>
        <p:nvPr/>
      </p:nvGrpSpPr>
      <p:grpSpPr>
        <a:xfrm>
          <a:off x="0" y="0"/>
          <a:ext cx="0" cy="0"/>
          <a:chOff x="0" y="0"/>
          <a:chExt cx="0" cy="0"/>
        </a:xfrm>
      </p:grpSpPr>
      <p:sp>
        <p:nvSpPr>
          <p:cNvPr id="5754" name="Google Shape;5754;p21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755" name="Google Shape;5755;p21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Flume hoặc Kafka?</a:t>
            </a:r>
            <a:endParaRPr/>
          </a:p>
        </p:txBody>
      </p:sp>
      <p:sp>
        <p:nvSpPr>
          <p:cNvPr id="5756" name="Google Shape;5756;p21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757" name="Google Shape;5757;p219"/>
          <p:cNvSpPr txBox="1"/>
          <p:nvPr>
            <p:ph idx="4" type="body"/>
          </p:nvPr>
        </p:nvSpPr>
        <p:spPr>
          <a:xfrm>
            <a:off x="535872" y="2226568"/>
            <a:ext cx="8796528" cy="4047232"/>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Flume hiệu quả trong việc di chuyển dữ liệu từ một nguồn duy nhất vào Hadoop</a:t>
            </a:r>
            <a:endParaRPr/>
          </a:p>
          <a:p>
            <a:pPr indent="-182563" lvl="1" marL="360363" rtl="0" algn="l">
              <a:lnSpc>
                <a:spcPct val="138461"/>
              </a:lnSpc>
              <a:spcBef>
                <a:spcPts val="500"/>
              </a:spcBef>
              <a:spcAft>
                <a:spcPts val="0"/>
              </a:spcAft>
              <a:buClr>
                <a:srgbClr val="262626"/>
              </a:buClr>
              <a:buSzPts val="1040"/>
              <a:buChar char="•"/>
            </a:pPr>
            <a:r>
              <a:rPr lang="en-US"/>
              <a:t>Cung cấp các sink ghi vào bảng HDFS, HBase, Kudu hoặc chỉ mục Solr</a:t>
            </a:r>
            <a:endParaRPr/>
          </a:p>
          <a:p>
            <a:pPr indent="-182563" lvl="1" marL="360363" rtl="0" algn="l">
              <a:lnSpc>
                <a:spcPct val="138461"/>
              </a:lnSpc>
              <a:spcBef>
                <a:spcPts val="500"/>
              </a:spcBef>
              <a:spcAft>
                <a:spcPts val="0"/>
              </a:spcAft>
              <a:buClr>
                <a:srgbClr val="262626"/>
              </a:buClr>
              <a:buSzPts val="1040"/>
              <a:buChar char="•"/>
            </a:pPr>
            <a:r>
              <a:rPr lang="en-US"/>
              <a:t>Dễ dàng cấu hình để hỗ trợ các tình huống phổ biến mà không cần viết mã</a:t>
            </a:r>
            <a:endParaRPr/>
          </a:p>
          <a:p>
            <a:pPr indent="-182563" lvl="1" marL="360363" rtl="0" algn="l">
              <a:lnSpc>
                <a:spcPct val="138461"/>
              </a:lnSpc>
              <a:spcBef>
                <a:spcPts val="500"/>
              </a:spcBef>
              <a:spcAft>
                <a:spcPts val="0"/>
              </a:spcAft>
              <a:buClr>
                <a:srgbClr val="262626"/>
              </a:buClr>
              <a:buSzPts val="1040"/>
              <a:buChar char="•"/>
            </a:pPr>
            <a:r>
              <a:rPr lang="en-US"/>
              <a:t>Cũng có thể xử lý và chuyển đổi dữ liệu trong quá trình nhập liệu</a:t>
            </a:r>
            <a:endParaRPr/>
          </a:p>
          <a:p>
            <a:pPr indent="-116523" lvl="1" marL="360363" rtl="0" algn="l">
              <a:lnSpc>
                <a:spcPct val="138461"/>
              </a:lnSpc>
              <a:spcBef>
                <a:spcPts val="500"/>
              </a:spcBef>
              <a:spcAft>
                <a:spcPts val="0"/>
              </a:spcAft>
              <a:buClr>
                <a:srgbClr val="262626"/>
              </a:buClr>
              <a:buSzPts val="1040"/>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Kafka là một hệ thống nhắn tin xuất bản- đăng ký </a:t>
            </a:r>
            <a:endParaRPr/>
          </a:p>
          <a:p>
            <a:pPr indent="-182563" lvl="1" marL="360363" rtl="0" algn="l">
              <a:lnSpc>
                <a:spcPct val="138461"/>
              </a:lnSpc>
              <a:spcBef>
                <a:spcPts val="500"/>
              </a:spcBef>
              <a:spcAft>
                <a:spcPts val="0"/>
              </a:spcAft>
              <a:buClr>
                <a:srgbClr val="262626"/>
              </a:buClr>
              <a:buSzPts val="1040"/>
              <a:buChar char="•"/>
            </a:pPr>
            <a:r>
              <a:rPr lang="en-US"/>
              <a:t>Cung cấp tính linh hoạt hơn Flume để kết nối nhiều hệ thống</a:t>
            </a:r>
            <a:endParaRPr/>
          </a:p>
          <a:p>
            <a:pPr indent="-182563" lvl="1" marL="360363" rtl="0" algn="l">
              <a:lnSpc>
                <a:spcPct val="138461"/>
              </a:lnSpc>
              <a:spcBef>
                <a:spcPts val="500"/>
              </a:spcBef>
              <a:spcAft>
                <a:spcPts val="0"/>
              </a:spcAft>
              <a:buClr>
                <a:srgbClr val="262626"/>
              </a:buClr>
              <a:buSzPts val="1040"/>
              <a:buChar char="•"/>
            </a:pPr>
            <a:r>
              <a:rPr lang="en-US"/>
              <a:t>Cung cấp độ bền và khả năng chịu lỗi tốt hơn so với Flume</a:t>
            </a:r>
            <a:endParaRPr/>
          </a:p>
          <a:p>
            <a:pPr indent="-182563" lvl="1" marL="360363" rtl="0" algn="l">
              <a:lnSpc>
                <a:spcPct val="138461"/>
              </a:lnSpc>
              <a:spcBef>
                <a:spcPts val="500"/>
              </a:spcBef>
              <a:spcAft>
                <a:spcPts val="0"/>
              </a:spcAft>
              <a:buClr>
                <a:srgbClr val="262626"/>
              </a:buClr>
              <a:buSzPts val="1040"/>
              <a:buChar char="•"/>
            </a:pPr>
            <a:r>
              <a:rPr lang="en-US"/>
              <a:t>Thường yêu cầu viết mã cho nhà sản xuất và/hoặc người tiêu dùng</a:t>
            </a:r>
            <a:endParaRPr/>
          </a:p>
          <a:p>
            <a:pPr indent="-182563" lvl="1" marL="360363" rtl="0" algn="l">
              <a:lnSpc>
                <a:spcPct val="138461"/>
              </a:lnSpc>
              <a:spcBef>
                <a:spcPts val="500"/>
              </a:spcBef>
              <a:spcAft>
                <a:spcPts val="0"/>
              </a:spcAft>
              <a:buClr>
                <a:srgbClr val="262626"/>
              </a:buClr>
              <a:buSzPts val="1040"/>
              <a:buChar char="•"/>
            </a:pPr>
            <a:r>
              <a:rPr lang="en-US"/>
              <a:t>Không có hỗ trợ trực tiếp để xử lý tin nhắn hoặc tải vào Hadoop</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2" name="Shape 5762"/>
        <p:cNvGrpSpPr/>
        <p:nvPr/>
      </p:nvGrpSpPr>
      <p:grpSpPr>
        <a:xfrm>
          <a:off x="0" y="0"/>
          <a:ext cx="0" cy="0"/>
          <a:chOff x="0" y="0"/>
          <a:chExt cx="0" cy="0"/>
        </a:xfrm>
      </p:grpSpPr>
      <p:pic>
        <p:nvPicPr>
          <p:cNvPr id="5763" name="Google Shape;5763;p220"/>
          <p:cNvPicPr preferRelativeResize="0"/>
          <p:nvPr/>
        </p:nvPicPr>
        <p:blipFill rotWithShape="1">
          <a:blip r:embed="rId3">
            <a:alphaModFix/>
          </a:blip>
          <a:srcRect b="0" l="0" r="0" t="0"/>
          <a:stretch/>
        </p:blipFill>
        <p:spPr>
          <a:xfrm>
            <a:off x="6371192" y="3717358"/>
            <a:ext cx="2099155" cy="2099155"/>
          </a:xfrm>
          <a:prstGeom prst="rect">
            <a:avLst/>
          </a:prstGeom>
          <a:noFill/>
          <a:ln>
            <a:noFill/>
          </a:ln>
        </p:spPr>
      </p:pic>
      <p:sp>
        <p:nvSpPr>
          <p:cNvPr id="5764" name="Google Shape;5764;p22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765" name="Google Shape;5765;p22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Flafka = Flume + Kafka</a:t>
            </a:r>
            <a:endParaRPr/>
          </a:p>
        </p:txBody>
      </p:sp>
      <p:sp>
        <p:nvSpPr>
          <p:cNvPr id="5766" name="Google Shape;5766;p22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a:p>
            <a:pPr indent="0" lvl="0" marL="0" rtl="0" algn="r">
              <a:lnSpc>
                <a:spcPct val="100000"/>
              </a:lnSpc>
              <a:spcBef>
                <a:spcPts val="0"/>
              </a:spcBef>
              <a:spcAft>
                <a:spcPts val="0"/>
              </a:spcAft>
              <a:buClr>
                <a:srgbClr val="D8D8D8"/>
              </a:buClr>
              <a:buSzPts val="1600"/>
              <a:buNone/>
            </a:pPr>
            <a:r>
              <a:t/>
            </a:r>
            <a:endParaRPr/>
          </a:p>
        </p:txBody>
      </p:sp>
      <p:sp>
        <p:nvSpPr>
          <p:cNvPr id="5767" name="Google Shape;5767;p220"/>
          <p:cNvSpPr txBox="1"/>
          <p:nvPr>
            <p:ph idx="4" type="body"/>
          </p:nvPr>
        </p:nvSpPr>
        <p:spPr>
          <a:xfrm>
            <a:off x="535872" y="2226568"/>
            <a:ext cx="5835320" cy="3103421"/>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Cả hai hệ thống đều có ưu và nhược điểm</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Tích hợp chúng thành một giải pháp bổ sung</a:t>
            </a:r>
            <a:endParaRPr/>
          </a:p>
          <a:p>
            <a:pPr indent="-182563" lvl="1" marL="360363" rtl="0" algn="l">
              <a:lnSpc>
                <a:spcPct val="138461"/>
              </a:lnSpc>
              <a:spcBef>
                <a:spcPts val="500"/>
              </a:spcBef>
              <a:spcAft>
                <a:spcPts val="0"/>
              </a:spcAft>
              <a:buClr>
                <a:srgbClr val="262626"/>
              </a:buClr>
              <a:buSzPts val="1040"/>
              <a:buChar char="•"/>
            </a:pPr>
            <a:r>
              <a:rPr lang="en-US"/>
              <a:t>Tận dụng thế mạnh của Kafka</a:t>
            </a:r>
            <a:endParaRPr/>
          </a:p>
          <a:p>
            <a:pPr indent="-182563" lvl="1" marL="360363" rtl="0" algn="l">
              <a:lnSpc>
                <a:spcPct val="138461"/>
              </a:lnSpc>
              <a:spcBef>
                <a:spcPts val="500"/>
              </a:spcBef>
              <a:spcAft>
                <a:spcPts val="0"/>
              </a:spcAft>
              <a:buClr>
                <a:srgbClr val="262626"/>
              </a:buClr>
              <a:buSzPts val="1040"/>
              <a:buChar char="•"/>
            </a:pPr>
            <a:r>
              <a:rPr lang="en-US"/>
              <a:t>Tận dụng tính dễ sử dụng của Flume</a:t>
            </a:r>
            <a:endParaRPr/>
          </a:p>
          <a:p>
            <a:pPr indent="-116523" lvl="1" marL="360363" rtl="0" algn="l">
              <a:lnSpc>
                <a:spcPct val="138461"/>
              </a:lnSpc>
              <a:spcBef>
                <a:spcPts val="500"/>
              </a:spcBef>
              <a:spcAft>
                <a:spcPts val="0"/>
              </a:spcAft>
              <a:buClr>
                <a:srgbClr val="262626"/>
              </a:buClr>
              <a:buSzPts val="1040"/>
              <a:buNone/>
            </a:pPr>
            <a:r>
              <a:t/>
            </a:r>
            <a:endParaRPr/>
          </a:p>
          <a:p>
            <a:pPr indent="-116523" lvl="1" marL="360363" rtl="0" algn="l">
              <a:lnSpc>
                <a:spcPct val="138461"/>
              </a:lnSpc>
              <a:spcBef>
                <a:spcPts val="500"/>
              </a:spcBef>
              <a:spcAft>
                <a:spcPts val="0"/>
              </a:spcAft>
              <a:buClr>
                <a:srgbClr val="262626"/>
              </a:buClr>
              <a:buSzPts val="1040"/>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Flume cung cấp Kafka Source, Kafka Channel, &amp; Kafka Sink</a:t>
            </a:r>
            <a:endParaRPr/>
          </a:p>
          <a:p>
            <a:pPr indent="-182563" lvl="1" marL="360363" rtl="0" algn="l">
              <a:lnSpc>
                <a:spcPct val="138461"/>
              </a:lnSpc>
              <a:spcBef>
                <a:spcPts val="500"/>
              </a:spcBef>
              <a:spcAft>
                <a:spcPts val="0"/>
              </a:spcAft>
              <a:buClr>
                <a:srgbClr val="262626"/>
              </a:buClr>
              <a:buSzPts val="1040"/>
              <a:buChar char="•"/>
            </a:pPr>
            <a:r>
              <a:rPr lang="en-US"/>
              <a:t>Điều này cho phép sử dụng các Flume agent để nhận để gửi tin nhắn tới Kafka</a:t>
            </a:r>
            <a:endParaRPr/>
          </a:p>
        </p:txBody>
      </p:sp>
      <p:pic>
        <p:nvPicPr>
          <p:cNvPr id="5768" name="Google Shape;5768;p220"/>
          <p:cNvPicPr preferRelativeResize="0"/>
          <p:nvPr/>
        </p:nvPicPr>
        <p:blipFill rotWithShape="1">
          <a:blip r:embed="rId4">
            <a:alphaModFix/>
          </a:blip>
          <a:srcRect b="0" l="0" r="0" t="0"/>
          <a:stretch/>
        </p:blipFill>
        <p:spPr>
          <a:xfrm>
            <a:off x="6806278" y="2360480"/>
            <a:ext cx="1203489" cy="1203489"/>
          </a:xfrm>
          <a:prstGeom prst="rect">
            <a:avLst/>
          </a:prstGeom>
          <a:noFill/>
          <a:ln>
            <a:noFill/>
          </a:ln>
        </p:spPr>
      </p:pic>
      <p:sp>
        <p:nvSpPr>
          <p:cNvPr id="5769" name="Google Shape;5769;p220"/>
          <p:cNvSpPr/>
          <p:nvPr/>
        </p:nvSpPr>
        <p:spPr>
          <a:xfrm>
            <a:off x="7068603" y="3679345"/>
            <a:ext cx="704335" cy="626424"/>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Arial"/>
                <a:ea typeface="Arial"/>
                <a:cs typeface="Arial"/>
                <a:sym typeface="Arial"/>
              </a:rPr>
              <a:t>+</a:t>
            </a:r>
            <a:endParaRPr sz="4000">
              <a:solidFill>
                <a:schemeClr val="dk1"/>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4" name="Shape 5774"/>
        <p:cNvGrpSpPr/>
        <p:nvPr/>
      </p:nvGrpSpPr>
      <p:grpSpPr>
        <a:xfrm>
          <a:off x="0" y="0"/>
          <a:ext cx="0" cy="0"/>
          <a:chOff x="0" y="0"/>
          <a:chExt cx="0" cy="0"/>
        </a:xfrm>
      </p:grpSpPr>
      <p:sp>
        <p:nvSpPr>
          <p:cNvPr id="5775" name="Google Shape;5775;p22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776" name="Google Shape;5776;p22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100"/>
              <a:buNone/>
            </a:pPr>
            <a:r>
              <a:rPr lang="en-US" sz="3100"/>
              <a:t>Flume trong vai trò là Nhà sản xuất Kafka</a:t>
            </a:r>
            <a:endParaRPr sz="3100"/>
          </a:p>
        </p:txBody>
      </p:sp>
      <p:sp>
        <p:nvSpPr>
          <p:cNvPr id="5777" name="Google Shape;5777;p22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778" name="Google Shape;5778;p221"/>
          <p:cNvSpPr txBox="1"/>
          <p:nvPr>
            <p:ph idx="4" type="body"/>
          </p:nvPr>
        </p:nvSpPr>
        <p:spPr>
          <a:xfrm>
            <a:off x="535872" y="2226567"/>
            <a:ext cx="8796528" cy="3116977"/>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Định cấu hình Flume với Kafka Sink cho phép Flume hoạt động như một Nhà sản xuất Kafka</a:t>
            </a:r>
            <a:endParaRPr/>
          </a:p>
          <a:p>
            <a:pPr indent="-182563" lvl="1" marL="360363" rtl="0" algn="l">
              <a:lnSpc>
                <a:spcPct val="138461"/>
              </a:lnSpc>
              <a:spcBef>
                <a:spcPts val="500"/>
              </a:spcBef>
              <a:spcAft>
                <a:spcPts val="0"/>
              </a:spcAft>
              <a:buClr>
                <a:srgbClr val="262626"/>
              </a:buClr>
              <a:buSzPts val="1040"/>
              <a:buChar char="•"/>
            </a:pPr>
            <a:r>
              <a:rPr lang="en-US"/>
              <a:t>Ứng dụng gửi dữ liệu thông qua luồng dữ liệu Flume</a:t>
            </a:r>
            <a:endParaRPr/>
          </a:p>
          <a:p>
            <a:pPr indent="-182563" lvl="1" marL="360363" rtl="0" algn="l">
              <a:lnSpc>
                <a:spcPct val="138461"/>
              </a:lnSpc>
              <a:spcBef>
                <a:spcPts val="500"/>
              </a:spcBef>
              <a:spcAft>
                <a:spcPts val="0"/>
              </a:spcAft>
              <a:buClr>
                <a:srgbClr val="262626"/>
              </a:buClr>
              <a:buSzPts val="1040"/>
              <a:buChar char="•"/>
            </a:pPr>
            <a:r>
              <a:rPr lang="en-US"/>
              <a:t>Dữ liệu sự kiện chảy qua kênh bộ nhớ</a:t>
            </a:r>
            <a:endParaRPr/>
          </a:p>
          <a:p>
            <a:pPr indent="-182563" lvl="1" marL="360363" rtl="0" algn="l">
              <a:lnSpc>
                <a:spcPct val="138461"/>
              </a:lnSpc>
              <a:spcBef>
                <a:spcPts val="500"/>
              </a:spcBef>
              <a:spcAft>
                <a:spcPts val="0"/>
              </a:spcAft>
              <a:buClr>
                <a:srgbClr val="262626"/>
              </a:buClr>
              <a:buSzPts val="1040"/>
              <a:buChar char="•"/>
            </a:pPr>
            <a:r>
              <a:rPr lang="en-US"/>
              <a:t>Kafka sink xuất bản những sự kiện này lên Chủ đề Kafka</a:t>
            </a:r>
            <a:endParaRPr/>
          </a:p>
        </p:txBody>
      </p:sp>
      <p:pic>
        <p:nvPicPr>
          <p:cNvPr id="5779" name="Google Shape;5779;p221"/>
          <p:cNvPicPr preferRelativeResize="0"/>
          <p:nvPr/>
        </p:nvPicPr>
        <p:blipFill rotWithShape="1">
          <a:blip r:embed="rId3">
            <a:alphaModFix/>
          </a:blip>
          <a:srcRect b="0" l="0" r="0" t="0"/>
          <a:stretch/>
        </p:blipFill>
        <p:spPr>
          <a:xfrm>
            <a:off x="1470322" y="4586028"/>
            <a:ext cx="813207" cy="744291"/>
          </a:xfrm>
          <a:prstGeom prst="rect">
            <a:avLst/>
          </a:prstGeom>
          <a:noFill/>
          <a:ln>
            <a:noFill/>
          </a:ln>
        </p:spPr>
      </p:pic>
      <p:sp>
        <p:nvSpPr>
          <p:cNvPr id="5780" name="Google Shape;5780;p221"/>
          <p:cNvSpPr/>
          <p:nvPr/>
        </p:nvSpPr>
        <p:spPr>
          <a:xfrm>
            <a:off x="1302680" y="4141972"/>
            <a:ext cx="95410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Ứng dụng</a:t>
            </a:r>
            <a:endParaRPr sz="1400">
              <a:solidFill>
                <a:srgbClr val="0043B2"/>
              </a:solidFill>
              <a:latin typeface="Arial"/>
              <a:ea typeface="Arial"/>
              <a:cs typeface="Arial"/>
              <a:sym typeface="Arial"/>
            </a:endParaRPr>
          </a:p>
        </p:txBody>
      </p:sp>
      <p:grpSp>
        <p:nvGrpSpPr>
          <p:cNvPr id="5781" name="Google Shape;5781;p221"/>
          <p:cNvGrpSpPr/>
          <p:nvPr/>
        </p:nvGrpSpPr>
        <p:grpSpPr>
          <a:xfrm>
            <a:off x="2804864" y="4552203"/>
            <a:ext cx="3209925" cy="811941"/>
            <a:chOff x="2400300" y="5581601"/>
            <a:chExt cx="3209925" cy="811941"/>
          </a:xfrm>
        </p:grpSpPr>
        <p:sp>
          <p:nvSpPr>
            <p:cNvPr id="5782" name="Google Shape;5782;p221"/>
            <p:cNvSpPr/>
            <p:nvPr/>
          </p:nvSpPr>
          <p:spPr>
            <a:xfrm>
              <a:off x="2400300" y="5581601"/>
              <a:ext cx="3209925" cy="811941"/>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783" name="Google Shape;5783;p221"/>
            <p:cNvGrpSpPr/>
            <p:nvPr/>
          </p:nvGrpSpPr>
          <p:grpSpPr>
            <a:xfrm>
              <a:off x="2515776" y="5727291"/>
              <a:ext cx="2978972" cy="520561"/>
              <a:chOff x="2515776" y="4890376"/>
              <a:chExt cx="2978972" cy="520561"/>
            </a:xfrm>
          </p:grpSpPr>
          <p:sp>
            <p:nvSpPr>
              <p:cNvPr id="5784" name="Google Shape;5784;p221"/>
              <p:cNvSpPr/>
              <p:nvPr/>
            </p:nvSpPr>
            <p:spPr>
              <a:xfrm>
                <a:off x="2515776" y="4890376"/>
                <a:ext cx="771524" cy="520561"/>
              </a:xfrm>
              <a:prstGeom prst="roundRect">
                <a:avLst>
                  <a:gd fmla="val 10263"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Nguồn</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(Nhập)</a:t>
                </a:r>
                <a:endParaRPr sz="1050">
                  <a:solidFill>
                    <a:schemeClr val="lt1"/>
                  </a:solidFill>
                  <a:latin typeface="Arial"/>
                  <a:ea typeface="Arial"/>
                  <a:cs typeface="Arial"/>
                  <a:sym typeface="Arial"/>
                </a:endParaRPr>
              </a:p>
            </p:txBody>
          </p:sp>
          <p:sp>
            <p:nvSpPr>
              <p:cNvPr id="5785" name="Google Shape;5785;p221"/>
              <p:cNvSpPr/>
              <p:nvPr/>
            </p:nvSpPr>
            <p:spPr>
              <a:xfrm>
                <a:off x="3619500" y="4890376"/>
                <a:ext cx="771524" cy="520561"/>
              </a:xfrm>
              <a:prstGeom prst="roundRect">
                <a:avLst>
                  <a:gd fmla="val 10263"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Kênh</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(Bộ nhớ)</a:t>
                </a:r>
                <a:endParaRPr sz="1050">
                  <a:solidFill>
                    <a:schemeClr val="lt1"/>
                  </a:solidFill>
                  <a:latin typeface="Arial"/>
                  <a:ea typeface="Arial"/>
                  <a:cs typeface="Arial"/>
                  <a:sym typeface="Arial"/>
                </a:endParaRPr>
              </a:p>
            </p:txBody>
          </p:sp>
          <p:sp>
            <p:nvSpPr>
              <p:cNvPr id="5786" name="Google Shape;5786;p221"/>
              <p:cNvSpPr/>
              <p:nvPr/>
            </p:nvSpPr>
            <p:spPr>
              <a:xfrm>
                <a:off x="4723224" y="4890376"/>
                <a:ext cx="771524" cy="520561"/>
              </a:xfrm>
              <a:prstGeom prst="roundRect">
                <a:avLst>
                  <a:gd fmla="val 10263"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Sink</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(Kafka)</a:t>
                </a:r>
                <a:endParaRPr sz="1050">
                  <a:solidFill>
                    <a:schemeClr val="lt1"/>
                  </a:solidFill>
                  <a:latin typeface="Arial"/>
                  <a:ea typeface="Arial"/>
                  <a:cs typeface="Arial"/>
                  <a:sym typeface="Arial"/>
                </a:endParaRPr>
              </a:p>
            </p:txBody>
          </p:sp>
        </p:grpSp>
        <p:cxnSp>
          <p:nvCxnSpPr>
            <p:cNvPr id="5787" name="Google Shape;5787;p221"/>
            <p:cNvCxnSpPr>
              <a:stCxn id="5784" idx="3"/>
            </p:cNvCxnSpPr>
            <p:nvPr/>
          </p:nvCxnSpPr>
          <p:spPr>
            <a:xfrm>
              <a:off x="3287300" y="5987572"/>
              <a:ext cx="332100" cy="0"/>
            </a:xfrm>
            <a:prstGeom prst="straightConnector1">
              <a:avLst/>
            </a:prstGeom>
            <a:noFill/>
            <a:ln cap="flat" cmpd="sng" w="19050">
              <a:solidFill>
                <a:srgbClr val="0043B2"/>
              </a:solidFill>
              <a:prstDash val="solid"/>
              <a:miter lim="800000"/>
              <a:headEnd len="sm" w="sm" type="none"/>
              <a:tailEnd len="med" w="med" type="triangle"/>
            </a:ln>
          </p:spPr>
        </p:cxnSp>
        <p:cxnSp>
          <p:nvCxnSpPr>
            <p:cNvPr id="5788" name="Google Shape;5788;p221"/>
            <p:cNvCxnSpPr>
              <a:stCxn id="5785" idx="3"/>
              <a:endCxn id="5786" idx="1"/>
            </p:cNvCxnSpPr>
            <p:nvPr/>
          </p:nvCxnSpPr>
          <p:spPr>
            <a:xfrm>
              <a:off x="4391024" y="5987572"/>
              <a:ext cx="332100" cy="0"/>
            </a:xfrm>
            <a:prstGeom prst="straightConnector1">
              <a:avLst/>
            </a:prstGeom>
            <a:noFill/>
            <a:ln cap="flat" cmpd="sng" w="19050">
              <a:solidFill>
                <a:srgbClr val="0043B2"/>
              </a:solidFill>
              <a:prstDash val="solid"/>
              <a:miter lim="800000"/>
              <a:headEnd len="sm" w="sm" type="none"/>
              <a:tailEnd len="med" w="med" type="triangle"/>
            </a:ln>
          </p:spPr>
        </p:cxnSp>
      </p:grpSp>
      <p:grpSp>
        <p:nvGrpSpPr>
          <p:cNvPr id="5789" name="Google Shape;5789;p221"/>
          <p:cNvGrpSpPr/>
          <p:nvPr/>
        </p:nvGrpSpPr>
        <p:grpSpPr>
          <a:xfrm>
            <a:off x="6659855" y="4420287"/>
            <a:ext cx="897984" cy="1075772"/>
            <a:chOff x="5773326" y="4406901"/>
            <a:chExt cx="1351374" cy="1582284"/>
          </a:xfrm>
        </p:grpSpPr>
        <p:sp>
          <p:nvSpPr>
            <p:cNvPr id="5790" name="Google Shape;5790;p221"/>
            <p:cNvSpPr/>
            <p:nvPr/>
          </p:nvSpPr>
          <p:spPr>
            <a:xfrm>
              <a:off x="5773326" y="4406901"/>
              <a:ext cx="1351374" cy="1582284"/>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5791" name="Google Shape;5791;p221"/>
            <p:cNvSpPr/>
            <p:nvPr/>
          </p:nvSpPr>
          <p:spPr>
            <a:xfrm>
              <a:off x="5866267" y="4525743"/>
              <a:ext cx="1185387" cy="38466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Broker</a:t>
              </a:r>
              <a:endParaRPr sz="1200">
                <a:solidFill>
                  <a:srgbClr val="0043B2"/>
                </a:solidFill>
                <a:latin typeface="Arial"/>
                <a:ea typeface="Arial"/>
                <a:cs typeface="Arial"/>
                <a:sym typeface="Arial"/>
              </a:endParaRPr>
            </a:p>
          </p:txBody>
        </p:sp>
        <p:sp>
          <p:nvSpPr>
            <p:cNvPr id="5792" name="Google Shape;5792;p221"/>
            <p:cNvSpPr/>
            <p:nvPr/>
          </p:nvSpPr>
          <p:spPr>
            <a:xfrm>
              <a:off x="5866267" y="4997363"/>
              <a:ext cx="1185387" cy="38466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Broker</a:t>
              </a:r>
              <a:endParaRPr sz="1200">
                <a:solidFill>
                  <a:srgbClr val="0043B2"/>
                </a:solidFill>
                <a:latin typeface="Arial"/>
                <a:ea typeface="Arial"/>
                <a:cs typeface="Arial"/>
                <a:sym typeface="Arial"/>
              </a:endParaRPr>
            </a:p>
          </p:txBody>
        </p:sp>
        <p:sp>
          <p:nvSpPr>
            <p:cNvPr id="5793" name="Google Shape;5793;p221"/>
            <p:cNvSpPr/>
            <p:nvPr/>
          </p:nvSpPr>
          <p:spPr>
            <a:xfrm>
              <a:off x="5866267" y="5468982"/>
              <a:ext cx="1185387" cy="38466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Broker</a:t>
              </a:r>
              <a:endParaRPr sz="1200">
                <a:solidFill>
                  <a:srgbClr val="0043B2"/>
                </a:solidFill>
                <a:latin typeface="Arial"/>
                <a:ea typeface="Arial"/>
                <a:cs typeface="Arial"/>
                <a:sym typeface="Arial"/>
              </a:endParaRPr>
            </a:p>
          </p:txBody>
        </p:sp>
      </p:grpSp>
      <p:cxnSp>
        <p:nvCxnSpPr>
          <p:cNvPr id="5794" name="Google Shape;5794;p221"/>
          <p:cNvCxnSpPr>
            <a:stCxn id="5779" idx="3"/>
            <a:endCxn id="5782" idx="1"/>
          </p:cNvCxnSpPr>
          <p:nvPr/>
        </p:nvCxnSpPr>
        <p:spPr>
          <a:xfrm>
            <a:off x="2283529" y="4958174"/>
            <a:ext cx="521400" cy="0"/>
          </a:xfrm>
          <a:prstGeom prst="straightConnector1">
            <a:avLst/>
          </a:prstGeom>
          <a:noFill/>
          <a:ln cap="flat" cmpd="sng" w="28575">
            <a:solidFill>
              <a:srgbClr val="0043B2"/>
            </a:solidFill>
            <a:prstDash val="solid"/>
            <a:miter lim="800000"/>
            <a:headEnd len="sm" w="sm" type="none"/>
            <a:tailEnd len="med" w="med" type="triangle"/>
          </a:ln>
        </p:spPr>
      </p:cxnSp>
      <p:cxnSp>
        <p:nvCxnSpPr>
          <p:cNvPr id="5795" name="Google Shape;5795;p221"/>
          <p:cNvCxnSpPr>
            <a:stCxn id="5782" idx="3"/>
            <a:endCxn id="5790" idx="1"/>
          </p:cNvCxnSpPr>
          <p:nvPr/>
        </p:nvCxnSpPr>
        <p:spPr>
          <a:xfrm>
            <a:off x="6014789" y="4958174"/>
            <a:ext cx="645000" cy="0"/>
          </a:xfrm>
          <a:prstGeom prst="straightConnector1">
            <a:avLst/>
          </a:prstGeom>
          <a:noFill/>
          <a:ln cap="flat" cmpd="sng" w="28575">
            <a:solidFill>
              <a:srgbClr val="0043B2"/>
            </a:solidFill>
            <a:prstDash val="solid"/>
            <a:miter lim="800000"/>
            <a:headEnd len="sm" w="sm" type="none"/>
            <a:tailEnd len="med" w="med" type="triangle"/>
          </a:ln>
        </p:spPr>
      </p:cxnSp>
      <p:sp>
        <p:nvSpPr>
          <p:cNvPr id="5796" name="Google Shape;5796;p221"/>
          <p:cNvSpPr/>
          <p:nvPr/>
        </p:nvSpPr>
        <p:spPr>
          <a:xfrm>
            <a:off x="3802929" y="4037902"/>
            <a:ext cx="121379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Flume Agent</a:t>
            </a:r>
            <a:endParaRPr sz="1400">
              <a:solidFill>
                <a:srgbClr val="0043B2"/>
              </a:solidFill>
              <a:latin typeface="Arial"/>
              <a:ea typeface="Arial"/>
              <a:cs typeface="Arial"/>
              <a:sym typeface="Arial"/>
            </a:endParaRPr>
          </a:p>
        </p:txBody>
      </p:sp>
      <p:sp>
        <p:nvSpPr>
          <p:cNvPr id="5797" name="Google Shape;5797;p221"/>
          <p:cNvSpPr/>
          <p:nvPr/>
        </p:nvSpPr>
        <p:spPr>
          <a:xfrm>
            <a:off x="6587716" y="4037902"/>
            <a:ext cx="104227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Cụm Kafka</a:t>
            </a:r>
            <a:endParaRPr sz="1400">
              <a:solidFill>
                <a:srgbClr val="0043B2"/>
              </a:solidFill>
              <a:latin typeface="Arial"/>
              <a:ea typeface="Arial"/>
              <a:cs typeface="Arial"/>
              <a:sym typeface="Arial"/>
            </a:endParaRPr>
          </a:p>
        </p:txBody>
      </p:sp>
      <p:grpSp>
        <p:nvGrpSpPr>
          <p:cNvPr id="5798" name="Google Shape;5798;p221"/>
          <p:cNvGrpSpPr/>
          <p:nvPr/>
        </p:nvGrpSpPr>
        <p:grpSpPr>
          <a:xfrm>
            <a:off x="5986418" y="4498062"/>
            <a:ext cx="648037" cy="567209"/>
            <a:chOff x="5435263" y="5559262"/>
            <a:chExt cx="648037" cy="567209"/>
          </a:xfrm>
        </p:grpSpPr>
        <p:sp>
          <p:nvSpPr>
            <p:cNvPr id="5799" name="Google Shape;5799;p221"/>
            <p:cNvSpPr/>
            <p:nvPr/>
          </p:nvSpPr>
          <p:spPr>
            <a:xfrm>
              <a:off x="5435263" y="5559262"/>
              <a:ext cx="64803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Chủ đề</a:t>
              </a:r>
              <a:endParaRPr sz="800">
                <a:solidFill>
                  <a:srgbClr val="0043B2"/>
                </a:solidFill>
                <a:latin typeface="Arial"/>
                <a:ea typeface="Arial"/>
                <a:cs typeface="Arial"/>
                <a:sym typeface="Arial"/>
              </a:endParaRPr>
            </a:p>
            <a:p>
              <a:pPr indent="0" lvl="0" marL="0" marR="0" rtl="0" algn="ctr">
                <a:spcBef>
                  <a:spcPts val="0"/>
                </a:spcBef>
                <a:spcAft>
                  <a:spcPts val="0"/>
                </a:spcAft>
                <a:buNone/>
              </a:pPr>
              <a:r>
                <a:rPr lang="en-US" sz="800">
                  <a:solidFill>
                    <a:srgbClr val="0043B2"/>
                  </a:solidFill>
                  <a:latin typeface="Arial"/>
                  <a:ea typeface="Arial"/>
                  <a:cs typeface="Arial"/>
                  <a:sym typeface="Arial"/>
                </a:rPr>
                <a:t> tin nhắn</a:t>
              </a:r>
              <a:endParaRPr sz="800">
                <a:solidFill>
                  <a:schemeClr val="dk1"/>
                </a:solidFill>
                <a:latin typeface="Arial"/>
                <a:ea typeface="Arial"/>
                <a:cs typeface="Arial"/>
                <a:sym typeface="Arial"/>
              </a:endParaRPr>
            </a:p>
          </p:txBody>
        </p:sp>
        <p:pic>
          <p:nvPicPr>
            <p:cNvPr id="5800" name="Google Shape;5800;p221"/>
            <p:cNvPicPr preferRelativeResize="0"/>
            <p:nvPr/>
          </p:nvPicPr>
          <p:blipFill rotWithShape="1">
            <a:blip r:embed="rId4">
              <a:alphaModFix/>
            </a:blip>
            <a:srcRect b="0" l="0" r="0" t="0"/>
            <a:stretch/>
          </p:blipFill>
          <p:spPr>
            <a:xfrm>
              <a:off x="5606162" y="5928594"/>
              <a:ext cx="306238" cy="197877"/>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aphicFrame>
        <p:nvGraphicFramePr>
          <p:cNvPr id="391" name="Google Shape;391;p22"/>
          <p:cNvGraphicFramePr/>
          <p:nvPr/>
        </p:nvGraphicFramePr>
        <p:xfrm>
          <a:off x="546895" y="2625655"/>
          <a:ext cx="3000000" cy="3000000"/>
        </p:xfrm>
        <a:graphic>
          <a:graphicData uri="http://schemas.openxmlformats.org/drawingml/2006/table">
            <a:tbl>
              <a:tblPr bandRow="1" firstRow="1">
                <a:noFill/>
                <a:tableStyleId>{C65CF49F-D213-46C6-97AB-332CF47A3CD4}</a:tableStyleId>
              </a:tblPr>
              <a:tblGrid>
                <a:gridCol w="2780500"/>
                <a:gridCol w="6016625"/>
              </a:tblGrid>
              <a:tr h="452875">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Định dạng nén</a:t>
                      </a:r>
                      <a:endParaRPr b="0" sz="1400" u="none" cap="none" strike="noStrike">
                        <a:solidFill>
                          <a:srgbClr val="1D48D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1D48D1"/>
                        </a:buClr>
                        <a:buSzPts val="1400"/>
                        <a:buFont typeface="Arial"/>
                        <a:buNone/>
                      </a:pPr>
                      <a:r>
                        <a:rPr b="0" lang="en-US" sz="1400" u="none" cap="none" strike="noStrike">
                          <a:solidFill>
                            <a:srgbClr val="1D48D1"/>
                          </a:solidFill>
                          <a:latin typeface="Arial"/>
                          <a:ea typeface="Arial"/>
                          <a:cs typeface="Arial"/>
                          <a:sym typeface="Arial"/>
                        </a:rPr>
                        <a:t>Mã nén Hadoop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9700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DEFLATE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u="none" cap="none" strike="noStrike">
                          <a:latin typeface="Arial"/>
                          <a:ea typeface="Arial"/>
                          <a:cs typeface="Arial"/>
                          <a:sym typeface="Arial"/>
                        </a:rPr>
                        <a:t>org.apache.hadoop.io.compress.DefaultCodec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Gzip</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org.apache.hadoop.io.compress.GzipCodec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Bzip2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org.apache.hadoop.io.compress.BZip2Codec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LZO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com.hadoop.compression.lzo.LzopCodec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Snappy</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org.apache.hadoop.io.compress.SnappyCodec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LZ4</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org.apache.hadoop.io.compress.Lz4Codec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97000">
                <a:tc>
                  <a:txBody>
                    <a:bodyPr/>
                    <a:lstStyle/>
                    <a:p>
                      <a:pPr indent="0" lvl="0" marL="0" marR="0" rtl="0" algn="ctr">
                        <a:lnSpc>
                          <a:spcPct val="100000"/>
                        </a:lnSpc>
                        <a:spcBef>
                          <a:spcPts val="0"/>
                        </a:spcBef>
                        <a:spcAft>
                          <a:spcPts val="0"/>
                        </a:spcAft>
                        <a:buNone/>
                      </a:pPr>
                      <a:r>
                        <a:rPr b="0" lang="en-US" sz="1300">
                          <a:solidFill>
                            <a:srgbClr val="262626"/>
                          </a:solidFill>
                          <a:latin typeface="Arial"/>
                          <a:ea typeface="Arial"/>
                          <a:cs typeface="Arial"/>
                          <a:sym typeface="Arial"/>
                        </a:rPr>
                        <a:t>Zstandard</a:t>
                      </a:r>
                      <a:endParaRPr b="0" sz="1300">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a:latin typeface="Arial"/>
                          <a:ea typeface="Arial"/>
                          <a:cs typeface="Arial"/>
                          <a:sym typeface="Arial"/>
                        </a:rPr>
                        <a:t>org.apache.hadoop.io.compress.ZstandardCodec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92" name="Google Shape;392;p2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393" name="Google Shape;393;p2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sz="3200">
                <a:solidFill>
                  <a:srgbClr val="0C0C0C"/>
                </a:solidFill>
              </a:rPr>
              <a:t>Mã nén Hadoop</a:t>
            </a:r>
            <a:endParaRPr/>
          </a:p>
        </p:txBody>
      </p:sp>
      <p:sp>
        <p:nvSpPr>
          <p:cNvPr id="394" name="Google Shape;394;p2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5" name="Shape 5805"/>
        <p:cNvGrpSpPr/>
        <p:nvPr/>
      </p:nvGrpSpPr>
      <p:grpSpPr>
        <a:xfrm>
          <a:off x="0" y="0"/>
          <a:ext cx="0" cy="0"/>
          <a:chOff x="0" y="0"/>
          <a:chExt cx="0" cy="0"/>
        </a:xfrm>
      </p:grpSpPr>
      <p:sp>
        <p:nvSpPr>
          <p:cNvPr id="5806" name="Google Shape;5806;p22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807" name="Google Shape;5807;p222"/>
          <p:cNvSpPr txBox="1"/>
          <p:nvPr>
            <p:ph idx="2" type="body"/>
          </p:nvPr>
        </p:nvSpPr>
        <p:spPr>
          <a:xfrm>
            <a:off x="535872" y="1523052"/>
            <a:ext cx="9017202"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Flume trong vai trò là người tiêu dùng Kafka</a:t>
            </a:r>
            <a:endParaRPr sz="3000"/>
          </a:p>
        </p:txBody>
      </p:sp>
      <p:sp>
        <p:nvSpPr>
          <p:cNvPr id="5808" name="Google Shape;5808;p22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809" name="Google Shape;5809;p222"/>
          <p:cNvSpPr txBox="1"/>
          <p:nvPr>
            <p:ph idx="4" type="body"/>
          </p:nvPr>
        </p:nvSpPr>
        <p:spPr>
          <a:xfrm>
            <a:off x="535872" y="2226568"/>
            <a:ext cx="8796528" cy="2591456"/>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Định cấu hình Flume với Nguồn Kafka cho phép Flume hoạt động như một Người tiêu dùng Kafka</a:t>
            </a:r>
            <a:endParaRPr/>
          </a:p>
          <a:p>
            <a:pPr indent="-182563" lvl="1" marL="360363" rtl="0" algn="l">
              <a:lnSpc>
                <a:spcPct val="138461"/>
              </a:lnSpc>
              <a:spcBef>
                <a:spcPts val="500"/>
              </a:spcBef>
              <a:spcAft>
                <a:spcPts val="0"/>
              </a:spcAft>
              <a:buClr>
                <a:srgbClr val="262626"/>
              </a:buClr>
              <a:buSzPts val="1040"/>
              <a:buChar char="•"/>
            </a:pPr>
            <a:r>
              <a:rPr lang="en-US"/>
              <a:t>Nguồn Kafka được định cấu hình để đọc Chủ đề mong muốn từ Kafka</a:t>
            </a:r>
            <a:endParaRPr/>
          </a:p>
          <a:p>
            <a:pPr indent="-182563" lvl="1" marL="360363" rtl="0" algn="l">
              <a:lnSpc>
                <a:spcPct val="138461"/>
              </a:lnSpc>
              <a:spcBef>
                <a:spcPts val="500"/>
              </a:spcBef>
              <a:spcAft>
                <a:spcPts val="0"/>
              </a:spcAft>
              <a:buClr>
                <a:srgbClr val="262626"/>
              </a:buClr>
              <a:buSzPts val="1040"/>
              <a:buChar char="•"/>
            </a:pPr>
            <a:r>
              <a:rPr lang="en-US"/>
              <a:t>Dữ liệu sau đó được đệm thông qua kênh bộ nhớ</a:t>
            </a:r>
            <a:endParaRPr/>
          </a:p>
          <a:p>
            <a:pPr indent="-182563" lvl="1" marL="360363" rtl="0" algn="l">
              <a:lnSpc>
                <a:spcPct val="138461"/>
              </a:lnSpc>
              <a:spcBef>
                <a:spcPts val="500"/>
              </a:spcBef>
              <a:spcAft>
                <a:spcPts val="0"/>
              </a:spcAft>
              <a:buClr>
                <a:srgbClr val="262626"/>
              </a:buClr>
              <a:buSzPts val="1040"/>
              <a:buChar char="•"/>
            </a:pPr>
            <a:r>
              <a:rPr lang="en-US"/>
              <a:t>Cuối cùng, sink ghi dữ liệu này vào HDFS</a:t>
            </a:r>
            <a:endParaRPr/>
          </a:p>
        </p:txBody>
      </p:sp>
      <p:grpSp>
        <p:nvGrpSpPr>
          <p:cNvPr id="5810" name="Google Shape;5810;p222"/>
          <p:cNvGrpSpPr/>
          <p:nvPr/>
        </p:nvGrpSpPr>
        <p:grpSpPr>
          <a:xfrm>
            <a:off x="1736330" y="4034193"/>
            <a:ext cx="7225800" cy="1458157"/>
            <a:chOff x="1736330" y="4034193"/>
            <a:chExt cx="7225800" cy="1458157"/>
          </a:xfrm>
        </p:grpSpPr>
        <p:grpSp>
          <p:nvGrpSpPr>
            <p:cNvPr id="5811" name="Google Shape;5811;p222"/>
            <p:cNvGrpSpPr/>
            <p:nvPr/>
          </p:nvGrpSpPr>
          <p:grpSpPr>
            <a:xfrm>
              <a:off x="4152265" y="4548494"/>
              <a:ext cx="3209925" cy="811941"/>
              <a:chOff x="2400300" y="5581601"/>
              <a:chExt cx="3209925" cy="811941"/>
            </a:xfrm>
          </p:grpSpPr>
          <p:sp>
            <p:nvSpPr>
              <p:cNvPr id="5812" name="Google Shape;5812;p222"/>
              <p:cNvSpPr/>
              <p:nvPr/>
            </p:nvSpPr>
            <p:spPr>
              <a:xfrm>
                <a:off x="2400300" y="5581601"/>
                <a:ext cx="3209925" cy="811941"/>
              </a:xfrm>
              <a:prstGeom prst="roundRect">
                <a:avLst>
                  <a:gd fmla="val 16667" name="adj"/>
                </a:avLst>
              </a:prstGeom>
              <a:solidFill>
                <a:schemeClr val="lt1"/>
              </a:solidFill>
              <a:ln cap="flat" cmpd="sng" w="9525">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13" name="Google Shape;5813;p222"/>
              <p:cNvGrpSpPr/>
              <p:nvPr/>
            </p:nvGrpSpPr>
            <p:grpSpPr>
              <a:xfrm>
                <a:off x="2515776" y="5727291"/>
                <a:ext cx="2978972" cy="520561"/>
                <a:chOff x="2515776" y="4890376"/>
                <a:chExt cx="2978972" cy="520561"/>
              </a:xfrm>
            </p:grpSpPr>
            <p:sp>
              <p:nvSpPr>
                <p:cNvPr id="5814" name="Google Shape;5814;p222"/>
                <p:cNvSpPr/>
                <p:nvPr/>
              </p:nvSpPr>
              <p:spPr>
                <a:xfrm>
                  <a:off x="2515776" y="4890376"/>
                  <a:ext cx="771524" cy="520561"/>
                </a:xfrm>
                <a:prstGeom prst="roundRect">
                  <a:avLst>
                    <a:gd fmla="val 10263"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Nguồn</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(Kafka)</a:t>
                  </a:r>
                  <a:endParaRPr sz="1050">
                    <a:solidFill>
                      <a:schemeClr val="lt1"/>
                    </a:solidFill>
                    <a:latin typeface="Arial"/>
                    <a:ea typeface="Arial"/>
                    <a:cs typeface="Arial"/>
                    <a:sym typeface="Arial"/>
                  </a:endParaRPr>
                </a:p>
              </p:txBody>
            </p:sp>
            <p:sp>
              <p:nvSpPr>
                <p:cNvPr id="5815" name="Google Shape;5815;p222"/>
                <p:cNvSpPr/>
                <p:nvPr/>
              </p:nvSpPr>
              <p:spPr>
                <a:xfrm>
                  <a:off x="3619500" y="4890376"/>
                  <a:ext cx="771524" cy="520561"/>
                </a:xfrm>
                <a:prstGeom prst="roundRect">
                  <a:avLst>
                    <a:gd fmla="val 10263"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Kênh</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(Bộ nhớ)</a:t>
                  </a:r>
                  <a:endParaRPr sz="1050">
                    <a:solidFill>
                      <a:schemeClr val="lt1"/>
                    </a:solidFill>
                    <a:latin typeface="Arial"/>
                    <a:ea typeface="Arial"/>
                    <a:cs typeface="Arial"/>
                    <a:sym typeface="Arial"/>
                  </a:endParaRPr>
                </a:p>
              </p:txBody>
            </p:sp>
            <p:sp>
              <p:nvSpPr>
                <p:cNvPr id="5816" name="Google Shape;5816;p222"/>
                <p:cNvSpPr/>
                <p:nvPr/>
              </p:nvSpPr>
              <p:spPr>
                <a:xfrm>
                  <a:off x="4723224" y="4890376"/>
                  <a:ext cx="771524" cy="520561"/>
                </a:xfrm>
                <a:prstGeom prst="roundRect">
                  <a:avLst>
                    <a:gd fmla="val 10263" name="adj"/>
                  </a:avLst>
                </a:prstGeom>
                <a:solidFill>
                  <a:srgbClr val="0043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Sink</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(HDFS)</a:t>
                  </a:r>
                  <a:endParaRPr sz="1050">
                    <a:solidFill>
                      <a:schemeClr val="lt1"/>
                    </a:solidFill>
                    <a:latin typeface="Arial"/>
                    <a:ea typeface="Arial"/>
                    <a:cs typeface="Arial"/>
                    <a:sym typeface="Arial"/>
                  </a:endParaRPr>
                </a:p>
              </p:txBody>
            </p:sp>
          </p:grpSp>
          <p:cxnSp>
            <p:nvCxnSpPr>
              <p:cNvPr id="5817" name="Google Shape;5817;p222"/>
              <p:cNvCxnSpPr>
                <a:stCxn id="5814" idx="3"/>
              </p:cNvCxnSpPr>
              <p:nvPr/>
            </p:nvCxnSpPr>
            <p:spPr>
              <a:xfrm>
                <a:off x="3287300" y="5987572"/>
                <a:ext cx="332100" cy="0"/>
              </a:xfrm>
              <a:prstGeom prst="straightConnector1">
                <a:avLst/>
              </a:prstGeom>
              <a:noFill/>
              <a:ln cap="flat" cmpd="sng" w="19050">
                <a:solidFill>
                  <a:srgbClr val="0043B2"/>
                </a:solidFill>
                <a:prstDash val="solid"/>
                <a:miter lim="800000"/>
                <a:headEnd len="sm" w="sm" type="none"/>
                <a:tailEnd len="med" w="med" type="triangle"/>
              </a:ln>
            </p:spPr>
          </p:cxnSp>
          <p:cxnSp>
            <p:nvCxnSpPr>
              <p:cNvPr id="5818" name="Google Shape;5818;p222"/>
              <p:cNvCxnSpPr>
                <a:stCxn id="5815" idx="3"/>
                <a:endCxn id="5816" idx="1"/>
              </p:cNvCxnSpPr>
              <p:nvPr/>
            </p:nvCxnSpPr>
            <p:spPr>
              <a:xfrm>
                <a:off x="4391024" y="5987572"/>
                <a:ext cx="332100" cy="0"/>
              </a:xfrm>
              <a:prstGeom prst="straightConnector1">
                <a:avLst/>
              </a:prstGeom>
              <a:noFill/>
              <a:ln cap="flat" cmpd="sng" w="19050">
                <a:solidFill>
                  <a:srgbClr val="0043B2"/>
                </a:solidFill>
                <a:prstDash val="solid"/>
                <a:miter lim="800000"/>
                <a:headEnd len="sm" w="sm" type="none"/>
                <a:tailEnd len="med" w="med" type="triangle"/>
              </a:ln>
            </p:spPr>
          </p:cxnSp>
        </p:grpSp>
        <p:grpSp>
          <p:nvGrpSpPr>
            <p:cNvPr id="5819" name="Google Shape;5819;p222"/>
            <p:cNvGrpSpPr/>
            <p:nvPr/>
          </p:nvGrpSpPr>
          <p:grpSpPr>
            <a:xfrm>
              <a:off x="2539906" y="4416578"/>
              <a:ext cx="897984" cy="1075772"/>
              <a:chOff x="5773326" y="4406901"/>
              <a:chExt cx="1351374" cy="1582284"/>
            </a:xfrm>
          </p:grpSpPr>
          <p:sp>
            <p:nvSpPr>
              <p:cNvPr id="5820" name="Google Shape;5820;p222"/>
              <p:cNvSpPr/>
              <p:nvPr/>
            </p:nvSpPr>
            <p:spPr>
              <a:xfrm>
                <a:off x="5773326" y="4406901"/>
                <a:ext cx="1351374" cy="1582284"/>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sp>
            <p:nvSpPr>
              <p:cNvPr id="5821" name="Google Shape;5821;p222"/>
              <p:cNvSpPr/>
              <p:nvPr/>
            </p:nvSpPr>
            <p:spPr>
              <a:xfrm>
                <a:off x="5866267" y="4525743"/>
                <a:ext cx="1185387" cy="38466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Broker</a:t>
                </a:r>
                <a:endParaRPr sz="1200">
                  <a:solidFill>
                    <a:srgbClr val="0043B2"/>
                  </a:solidFill>
                  <a:latin typeface="Arial"/>
                  <a:ea typeface="Arial"/>
                  <a:cs typeface="Arial"/>
                  <a:sym typeface="Arial"/>
                </a:endParaRPr>
              </a:p>
            </p:txBody>
          </p:sp>
          <p:sp>
            <p:nvSpPr>
              <p:cNvPr id="5822" name="Google Shape;5822;p222"/>
              <p:cNvSpPr/>
              <p:nvPr/>
            </p:nvSpPr>
            <p:spPr>
              <a:xfrm>
                <a:off x="5866267" y="4997363"/>
                <a:ext cx="1185387" cy="38466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Broker</a:t>
                </a:r>
                <a:endParaRPr sz="1200">
                  <a:solidFill>
                    <a:srgbClr val="0043B2"/>
                  </a:solidFill>
                  <a:latin typeface="Arial"/>
                  <a:ea typeface="Arial"/>
                  <a:cs typeface="Arial"/>
                  <a:sym typeface="Arial"/>
                </a:endParaRPr>
              </a:p>
            </p:txBody>
          </p:sp>
          <p:sp>
            <p:nvSpPr>
              <p:cNvPr id="5823" name="Google Shape;5823;p222"/>
              <p:cNvSpPr/>
              <p:nvPr/>
            </p:nvSpPr>
            <p:spPr>
              <a:xfrm>
                <a:off x="5866267" y="5468982"/>
                <a:ext cx="1185387" cy="384669"/>
              </a:xfrm>
              <a:prstGeom prst="roundRect">
                <a:avLst>
                  <a:gd fmla="val 19066"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Broker</a:t>
                </a:r>
                <a:endParaRPr sz="1200">
                  <a:solidFill>
                    <a:srgbClr val="0043B2"/>
                  </a:solidFill>
                  <a:latin typeface="Arial"/>
                  <a:ea typeface="Arial"/>
                  <a:cs typeface="Arial"/>
                  <a:sym typeface="Arial"/>
                </a:endParaRPr>
              </a:p>
            </p:txBody>
          </p:sp>
        </p:grpSp>
        <p:cxnSp>
          <p:nvCxnSpPr>
            <p:cNvPr id="5824" name="Google Shape;5824;p222"/>
            <p:cNvCxnSpPr>
              <a:endCxn id="5820" idx="1"/>
            </p:cNvCxnSpPr>
            <p:nvPr/>
          </p:nvCxnSpPr>
          <p:spPr>
            <a:xfrm>
              <a:off x="1828906" y="4954464"/>
              <a:ext cx="711000" cy="0"/>
            </a:xfrm>
            <a:prstGeom prst="straightConnector1">
              <a:avLst/>
            </a:prstGeom>
            <a:noFill/>
            <a:ln cap="flat" cmpd="sng" w="28575">
              <a:solidFill>
                <a:srgbClr val="0043B2"/>
              </a:solidFill>
              <a:prstDash val="solid"/>
              <a:miter lim="800000"/>
              <a:headEnd len="sm" w="sm" type="none"/>
              <a:tailEnd len="med" w="med" type="triangle"/>
            </a:ln>
          </p:spPr>
        </p:cxnSp>
        <p:cxnSp>
          <p:nvCxnSpPr>
            <p:cNvPr id="5825" name="Google Shape;5825;p222"/>
            <p:cNvCxnSpPr/>
            <p:nvPr/>
          </p:nvCxnSpPr>
          <p:spPr>
            <a:xfrm>
              <a:off x="7363366" y="4954464"/>
              <a:ext cx="386114" cy="0"/>
            </a:xfrm>
            <a:prstGeom prst="straightConnector1">
              <a:avLst/>
            </a:prstGeom>
            <a:noFill/>
            <a:ln cap="flat" cmpd="sng" w="28575">
              <a:solidFill>
                <a:srgbClr val="0043B2"/>
              </a:solidFill>
              <a:prstDash val="solid"/>
              <a:miter lim="800000"/>
              <a:headEnd len="sm" w="sm" type="none"/>
              <a:tailEnd len="med" w="med" type="triangle"/>
            </a:ln>
          </p:spPr>
        </p:cxnSp>
        <p:cxnSp>
          <p:nvCxnSpPr>
            <p:cNvPr id="5826" name="Google Shape;5826;p222"/>
            <p:cNvCxnSpPr>
              <a:stCxn id="5820" idx="3"/>
            </p:cNvCxnSpPr>
            <p:nvPr/>
          </p:nvCxnSpPr>
          <p:spPr>
            <a:xfrm flipH="1" rot="10800000">
              <a:off x="3437890" y="4952064"/>
              <a:ext cx="720900" cy="2400"/>
            </a:xfrm>
            <a:prstGeom prst="straightConnector1">
              <a:avLst/>
            </a:prstGeom>
            <a:noFill/>
            <a:ln cap="flat" cmpd="sng" w="28575">
              <a:solidFill>
                <a:srgbClr val="0043B2"/>
              </a:solidFill>
              <a:prstDash val="solid"/>
              <a:miter lim="800000"/>
              <a:headEnd len="sm" w="sm" type="none"/>
              <a:tailEnd len="med" w="med" type="triangle"/>
            </a:ln>
          </p:spPr>
        </p:cxnSp>
        <p:sp>
          <p:nvSpPr>
            <p:cNvPr id="5827" name="Google Shape;5827;p222"/>
            <p:cNvSpPr/>
            <p:nvPr/>
          </p:nvSpPr>
          <p:spPr>
            <a:xfrm>
              <a:off x="5038519" y="4191621"/>
              <a:ext cx="121379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Flume Agent</a:t>
              </a:r>
              <a:endParaRPr sz="1400">
                <a:solidFill>
                  <a:srgbClr val="0043B2"/>
                </a:solidFill>
                <a:latin typeface="Arial"/>
                <a:ea typeface="Arial"/>
                <a:cs typeface="Arial"/>
                <a:sym typeface="Arial"/>
              </a:endParaRPr>
            </a:p>
          </p:txBody>
        </p:sp>
        <p:sp>
          <p:nvSpPr>
            <p:cNvPr id="5828" name="Google Shape;5828;p222"/>
            <p:cNvSpPr/>
            <p:nvPr/>
          </p:nvSpPr>
          <p:spPr>
            <a:xfrm>
              <a:off x="2467767" y="4034193"/>
              <a:ext cx="104227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Cụm Kafka</a:t>
              </a:r>
              <a:endParaRPr sz="1400">
                <a:solidFill>
                  <a:srgbClr val="0043B2"/>
                </a:solidFill>
                <a:latin typeface="Arial"/>
                <a:ea typeface="Arial"/>
                <a:cs typeface="Arial"/>
                <a:sym typeface="Arial"/>
              </a:endParaRPr>
            </a:p>
          </p:txBody>
        </p:sp>
        <p:sp>
          <p:nvSpPr>
            <p:cNvPr id="5829" name="Google Shape;5829;p222"/>
            <p:cNvSpPr/>
            <p:nvPr/>
          </p:nvSpPr>
          <p:spPr>
            <a:xfrm>
              <a:off x="1736330" y="4528623"/>
              <a:ext cx="77718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Xuất bản lên Chủ đề Kafka</a:t>
              </a:r>
              <a:endParaRPr sz="800">
                <a:solidFill>
                  <a:schemeClr val="dk1"/>
                </a:solidFill>
                <a:latin typeface="Arial"/>
                <a:ea typeface="Arial"/>
                <a:cs typeface="Arial"/>
                <a:sym typeface="Arial"/>
              </a:endParaRPr>
            </a:p>
          </p:txBody>
        </p:sp>
        <p:grpSp>
          <p:nvGrpSpPr>
            <p:cNvPr id="5830" name="Google Shape;5830;p222"/>
            <p:cNvGrpSpPr/>
            <p:nvPr/>
          </p:nvGrpSpPr>
          <p:grpSpPr>
            <a:xfrm>
              <a:off x="3470875" y="4494353"/>
              <a:ext cx="648037" cy="567209"/>
              <a:chOff x="5435263" y="5559262"/>
              <a:chExt cx="648037" cy="567209"/>
            </a:xfrm>
          </p:grpSpPr>
          <p:sp>
            <p:nvSpPr>
              <p:cNvPr id="5831" name="Google Shape;5831;p222"/>
              <p:cNvSpPr/>
              <p:nvPr/>
            </p:nvSpPr>
            <p:spPr>
              <a:xfrm>
                <a:off x="5435263" y="5559262"/>
                <a:ext cx="64803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rgbClr val="0043B2"/>
                    </a:solidFill>
                    <a:latin typeface="Arial"/>
                    <a:ea typeface="Arial"/>
                    <a:cs typeface="Arial"/>
                    <a:sym typeface="Arial"/>
                  </a:rPr>
                  <a:t>Chủ đề</a:t>
                </a:r>
                <a:endParaRPr sz="800">
                  <a:solidFill>
                    <a:srgbClr val="0043B2"/>
                  </a:solidFill>
                  <a:latin typeface="Arial"/>
                  <a:ea typeface="Arial"/>
                  <a:cs typeface="Arial"/>
                  <a:sym typeface="Arial"/>
                </a:endParaRPr>
              </a:p>
              <a:p>
                <a:pPr indent="0" lvl="0" marL="0" marR="0" rtl="0" algn="ctr">
                  <a:spcBef>
                    <a:spcPts val="0"/>
                  </a:spcBef>
                  <a:spcAft>
                    <a:spcPts val="0"/>
                  </a:spcAft>
                  <a:buNone/>
                </a:pPr>
                <a:r>
                  <a:rPr lang="en-US" sz="800">
                    <a:solidFill>
                      <a:srgbClr val="0043B2"/>
                    </a:solidFill>
                    <a:latin typeface="Arial"/>
                    <a:ea typeface="Arial"/>
                    <a:cs typeface="Arial"/>
                    <a:sym typeface="Arial"/>
                  </a:rPr>
                  <a:t> tin nhắn</a:t>
                </a:r>
                <a:endParaRPr sz="800">
                  <a:solidFill>
                    <a:schemeClr val="dk1"/>
                  </a:solidFill>
                  <a:latin typeface="Arial"/>
                  <a:ea typeface="Arial"/>
                  <a:cs typeface="Arial"/>
                  <a:sym typeface="Arial"/>
                </a:endParaRPr>
              </a:p>
            </p:txBody>
          </p:sp>
          <p:pic>
            <p:nvPicPr>
              <p:cNvPr id="5832" name="Google Shape;5832;p222"/>
              <p:cNvPicPr preferRelativeResize="0"/>
              <p:nvPr/>
            </p:nvPicPr>
            <p:blipFill rotWithShape="1">
              <a:blip r:embed="rId3">
                <a:alphaModFix/>
              </a:blip>
              <a:srcRect b="0" l="0" r="0" t="0"/>
              <a:stretch/>
            </p:blipFill>
            <p:spPr>
              <a:xfrm>
                <a:off x="5606162" y="5928594"/>
                <a:ext cx="306238" cy="197877"/>
              </a:xfrm>
              <a:prstGeom prst="rect">
                <a:avLst/>
              </a:prstGeom>
              <a:noFill/>
              <a:ln>
                <a:noFill/>
              </a:ln>
            </p:spPr>
          </p:pic>
        </p:grpSp>
        <p:sp>
          <p:nvSpPr>
            <p:cNvPr id="5833" name="Google Shape;5833;p222"/>
            <p:cNvSpPr/>
            <p:nvPr/>
          </p:nvSpPr>
          <p:spPr>
            <a:xfrm>
              <a:off x="7761342" y="4034193"/>
              <a:ext cx="119776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Cụm Hadoop</a:t>
              </a:r>
              <a:endParaRPr sz="1400">
                <a:solidFill>
                  <a:srgbClr val="0043B2"/>
                </a:solidFill>
                <a:latin typeface="Arial"/>
                <a:ea typeface="Arial"/>
                <a:cs typeface="Arial"/>
                <a:sym typeface="Arial"/>
              </a:endParaRPr>
            </a:p>
          </p:txBody>
        </p:sp>
        <p:pic>
          <p:nvPicPr>
            <p:cNvPr id="5834" name="Google Shape;5834;p222"/>
            <p:cNvPicPr preferRelativeResize="0"/>
            <p:nvPr/>
          </p:nvPicPr>
          <p:blipFill rotWithShape="1">
            <a:blip r:embed="rId4">
              <a:alphaModFix/>
            </a:blip>
            <a:srcRect b="0" l="0" r="0" t="0"/>
            <a:stretch/>
          </p:blipFill>
          <p:spPr>
            <a:xfrm>
              <a:off x="7916160" y="4590812"/>
              <a:ext cx="914477" cy="750445"/>
            </a:xfrm>
            <a:prstGeom prst="rect">
              <a:avLst/>
            </a:prstGeom>
            <a:noFill/>
            <a:ln>
              <a:noFill/>
            </a:ln>
          </p:spPr>
        </p:pic>
        <p:sp>
          <p:nvSpPr>
            <p:cNvPr id="5835" name="Google Shape;5835;p222"/>
            <p:cNvSpPr/>
            <p:nvPr/>
          </p:nvSpPr>
          <p:spPr>
            <a:xfrm>
              <a:off x="7746846" y="4416578"/>
              <a:ext cx="1215284" cy="1075772"/>
            </a:xfrm>
            <a:prstGeom prst="roundRect">
              <a:avLst>
                <a:gd fmla="val 5927"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43B2"/>
                </a:solidFill>
                <a:latin typeface="Arial"/>
                <a:ea typeface="Arial"/>
                <a:cs typeface="Arial"/>
                <a:sym typeface="Arial"/>
              </a:endParaRPr>
            </a:p>
          </p:txBody>
        </p:sp>
      </p:grpSp>
      <p:pic>
        <p:nvPicPr>
          <p:cNvPr id="5836" name="Google Shape;5836;p222"/>
          <p:cNvPicPr preferRelativeResize="0"/>
          <p:nvPr/>
        </p:nvPicPr>
        <p:blipFill rotWithShape="1">
          <a:blip r:embed="rId5">
            <a:alphaModFix/>
          </a:blip>
          <a:srcRect b="0" l="0" r="0" t="0"/>
          <a:stretch/>
        </p:blipFill>
        <p:spPr>
          <a:xfrm>
            <a:off x="906722" y="4576644"/>
            <a:ext cx="813207" cy="744291"/>
          </a:xfrm>
          <a:prstGeom prst="rect">
            <a:avLst/>
          </a:prstGeom>
          <a:noFill/>
          <a:ln>
            <a:noFill/>
          </a:ln>
        </p:spPr>
      </p:pic>
      <p:sp>
        <p:nvSpPr>
          <p:cNvPr id="5837" name="Google Shape;5837;p222"/>
          <p:cNvSpPr/>
          <p:nvPr/>
        </p:nvSpPr>
        <p:spPr>
          <a:xfrm>
            <a:off x="760447" y="4183101"/>
            <a:ext cx="95410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Ứng dụng</a:t>
            </a:r>
            <a:endParaRPr sz="1400">
              <a:solidFill>
                <a:srgbClr val="0043B2"/>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2" name="Shape 5842"/>
        <p:cNvGrpSpPr/>
        <p:nvPr/>
      </p:nvGrpSpPr>
      <p:grpSpPr>
        <a:xfrm>
          <a:off x="0" y="0"/>
          <a:ext cx="0" cy="0"/>
          <a:chOff x="0" y="0"/>
          <a:chExt cx="0" cy="0"/>
        </a:xfrm>
      </p:grpSpPr>
      <p:sp>
        <p:nvSpPr>
          <p:cNvPr id="5843" name="Google Shape;5843;p22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844" name="Google Shape;5844;p22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Flume sử dụng Kênh Kafka</a:t>
            </a:r>
            <a:endParaRPr/>
          </a:p>
        </p:txBody>
      </p:sp>
      <p:sp>
        <p:nvSpPr>
          <p:cNvPr id="5845" name="Google Shape;5845;p22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04</a:t>
            </a:r>
            <a:endParaRPr/>
          </a:p>
        </p:txBody>
      </p:sp>
      <p:sp>
        <p:nvSpPr>
          <p:cNvPr id="5846" name="Google Shape;5846;p223"/>
          <p:cNvSpPr txBox="1"/>
          <p:nvPr>
            <p:ph idx="4" type="body"/>
          </p:nvPr>
        </p:nvSpPr>
        <p:spPr>
          <a:xfrm>
            <a:off x="535872" y="2226567"/>
            <a:ext cx="8796528" cy="3414815"/>
          </a:xfrm>
          <a:prstGeom prst="rect">
            <a:avLst/>
          </a:prstGeom>
          <a:noFill/>
          <a:ln>
            <a:noFill/>
          </a:ln>
        </p:spPr>
        <p:txBody>
          <a:bodyPr anchorCtr="0" anchor="t" bIns="0" lIns="0" spcFirstLastPara="1" rIns="0" wrap="square" tIns="0">
            <a:noAutofit/>
          </a:bodyPr>
          <a:lstStyle/>
          <a:p>
            <a:pPr indent="-177800" lvl="0" marL="177800" rtl="0" algn="l">
              <a:lnSpc>
                <a:spcPct val="138461"/>
              </a:lnSpc>
              <a:spcBef>
                <a:spcPts val="0"/>
              </a:spcBef>
              <a:spcAft>
                <a:spcPts val="0"/>
              </a:spcAft>
              <a:buClr>
                <a:srgbClr val="262626"/>
              </a:buClr>
              <a:buSzPts val="1300"/>
              <a:buFont typeface="Arial"/>
              <a:buChar char="•"/>
            </a:pPr>
            <a:r>
              <a:rPr lang="en-US" sz="1300"/>
              <a:t>Kênh Kafka có thể được sử dụng với bất kỳ nguồn Flume hoặc sink nào</a:t>
            </a:r>
            <a:endParaRPr sz="1300"/>
          </a:p>
          <a:p>
            <a:pPr indent="-182563" lvl="1" marL="360363" rtl="0" algn="l">
              <a:lnSpc>
                <a:spcPct val="138461"/>
              </a:lnSpc>
              <a:spcBef>
                <a:spcPts val="500"/>
              </a:spcBef>
              <a:spcAft>
                <a:spcPts val="0"/>
              </a:spcAft>
              <a:buClr>
                <a:srgbClr val="262626"/>
              </a:buClr>
              <a:buSzPts val="1040"/>
              <a:buChar char="•"/>
            </a:pPr>
            <a:r>
              <a:rPr lang="en-US"/>
              <a:t>Kafka cung cấp khả năng mở rộng, độ tin cậy, tính khả dụng và khả năng chịu lỗi tốt hơn nhiều so với các kênh bộ nhớ hoặc tệp</a:t>
            </a:r>
            <a:endParaRPr/>
          </a:p>
          <a:p>
            <a:pPr indent="-177800" lvl="0" marL="177800" rtl="0" algn="l">
              <a:lnSpc>
                <a:spcPct val="138461"/>
              </a:lnSpc>
              <a:spcBef>
                <a:spcPts val="1000"/>
              </a:spcBef>
              <a:spcAft>
                <a:spcPts val="0"/>
              </a:spcAft>
              <a:buClr>
                <a:srgbClr val="262626"/>
              </a:buClr>
              <a:buSzPts val="1300"/>
              <a:buFont typeface="Arial"/>
              <a:buChar char="•"/>
            </a:pPr>
            <a:r>
              <a:rPr lang="en-US" sz="1300"/>
              <a:t>Kênh Kafka có thể được sử dụng cho nhiều tình huống:</a:t>
            </a:r>
            <a:endParaRPr sz="1300"/>
          </a:p>
          <a:p>
            <a:pPr indent="-182563" lvl="1" marL="360363" rtl="0" algn="l">
              <a:lnSpc>
                <a:spcPct val="138461"/>
              </a:lnSpc>
              <a:spcBef>
                <a:spcPts val="500"/>
              </a:spcBef>
              <a:spcAft>
                <a:spcPts val="0"/>
              </a:spcAft>
              <a:buClr>
                <a:srgbClr val="262626"/>
              </a:buClr>
              <a:buSzPts val="1040"/>
              <a:buChar char="•"/>
            </a:pPr>
            <a:r>
              <a:rPr lang="en-US"/>
              <a:t>Với nguồn và phần chìm Flume - nó cung cấp một kênh đáng tin cậy và có tính sẵn sàng cao cho các sự kiện</a:t>
            </a:r>
            <a:endParaRPr/>
          </a:p>
          <a:p>
            <a:pPr indent="-182563" lvl="1" marL="360363" rtl="0" algn="l">
              <a:lnSpc>
                <a:spcPct val="138461"/>
              </a:lnSpc>
              <a:spcBef>
                <a:spcPts val="500"/>
              </a:spcBef>
              <a:spcAft>
                <a:spcPts val="0"/>
              </a:spcAft>
              <a:buClr>
                <a:srgbClr val="262626"/>
              </a:buClr>
              <a:buSzPts val="1040"/>
              <a:buChar char="•"/>
            </a:pPr>
            <a:r>
              <a:rPr lang="en-US"/>
              <a:t>Với nguồn và bộ chặn Flume nhưng không có phần chìm - nó cho phép viết các sự kiện Flume thành một chủ đề Kafka, để các ứng dụng khác sử dụng</a:t>
            </a:r>
            <a:endParaRPr/>
          </a:p>
          <a:p>
            <a:pPr indent="-182563" lvl="1" marL="360363" rtl="0" algn="l">
              <a:lnSpc>
                <a:spcPct val="138461"/>
              </a:lnSpc>
              <a:spcBef>
                <a:spcPts val="500"/>
              </a:spcBef>
              <a:spcAft>
                <a:spcPts val="0"/>
              </a:spcAft>
              <a:buClr>
                <a:srgbClr val="262626"/>
              </a:buClr>
              <a:buSzPts val="1040"/>
              <a:buChar char="•"/>
            </a:pPr>
            <a:r>
              <a:rPr lang="en-US"/>
              <a:t>Với Flume chìm, nhưng không có nguồn - đó là một cách có độ trễ thấp, chịu lỗi để gửi các sự kiện từ Kafka đến các bồn chứa Flume như HDFS hoặc Hbase.</a:t>
            </a:r>
            <a:endParaRPr/>
          </a:p>
          <a:p>
            <a:pPr indent="-177800" lvl="0" marL="177800" rtl="0" algn="l">
              <a:lnSpc>
                <a:spcPct val="138461"/>
              </a:lnSpc>
              <a:spcBef>
                <a:spcPts val="1000"/>
              </a:spcBef>
              <a:spcAft>
                <a:spcPts val="0"/>
              </a:spcAft>
              <a:buClr>
                <a:srgbClr val="262626"/>
              </a:buClr>
              <a:buSzPts val="1300"/>
              <a:buFont typeface="Arial"/>
              <a:buChar char="•"/>
            </a:pPr>
            <a:r>
              <a:rPr lang="en-US" sz="1300"/>
              <a:t>Các thuộc tính chính của kênh Kafka</a:t>
            </a:r>
            <a:endParaRPr sz="1300"/>
          </a:p>
          <a:p>
            <a:pPr indent="-182563" lvl="1" marL="360363" rtl="0" algn="l">
              <a:lnSpc>
                <a:spcPct val="138461"/>
              </a:lnSpc>
              <a:spcBef>
                <a:spcPts val="500"/>
              </a:spcBef>
              <a:spcAft>
                <a:spcPts val="0"/>
              </a:spcAft>
              <a:buClr>
                <a:srgbClr val="262626"/>
              </a:buClr>
              <a:buSzPts val="1040"/>
              <a:buChar char="•"/>
            </a:pPr>
            <a:r>
              <a:rPr lang="en-US"/>
              <a:t>Loại: tên loại thành phần</a:t>
            </a:r>
            <a:endParaRPr/>
          </a:p>
          <a:p>
            <a:pPr indent="-182563" lvl="1" marL="360363" rtl="0" algn="l">
              <a:lnSpc>
                <a:spcPct val="138461"/>
              </a:lnSpc>
              <a:spcBef>
                <a:spcPts val="500"/>
              </a:spcBef>
              <a:spcAft>
                <a:spcPts val="0"/>
              </a:spcAft>
              <a:buClr>
                <a:srgbClr val="262626"/>
              </a:buClr>
              <a:buSzPts val="1040"/>
              <a:buChar char="•"/>
            </a:pPr>
            <a:r>
              <a:rPr lang="en-US"/>
              <a:t>Kafka.bootstrap.servers: Danh sách các nhà môi giới trong cụm Kafka được kênh sử dụng</a:t>
            </a:r>
            <a:endParaRPr/>
          </a:p>
          <a:p>
            <a:pPr indent="-182563" lvl="1" marL="360363" rtl="0" algn="l">
              <a:lnSpc>
                <a:spcPct val="138461"/>
              </a:lnSpc>
              <a:spcBef>
                <a:spcPts val="500"/>
              </a:spcBef>
              <a:spcAft>
                <a:spcPts val="0"/>
              </a:spcAft>
              <a:buClr>
                <a:srgbClr val="262626"/>
              </a:buClr>
              <a:buSzPts val="1040"/>
              <a:buChar char="•"/>
            </a:pPr>
            <a:r>
              <a:rPr lang="en-US"/>
              <a:t>Kafka.topic: Chủ đề Kafka mà kênh sẽ sử dụng. Giá trị mặc định là kênh ống dẫn.</a:t>
            </a:r>
            <a:endParaRPr/>
          </a:p>
          <a:p>
            <a:pPr indent="-182563" lvl="1" marL="360363" rtl="0" algn="l">
              <a:lnSpc>
                <a:spcPct val="138461"/>
              </a:lnSpc>
              <a:spcBef>
                <a:spcPts val="500"/>
              </a:spcBef>
              <a:spcAft>
                <a:spcPts val="0"/>
              </a:spcAft>
              <a:buClr>
                <a:srgbClr val="262626"/>
              </a:buClr>
              <a:buSzPts val="1040"/>
              <a:buChar char="•"/>
            </a:pPr>
            <a:r>
              <a:rPr lang="en-US"/>
              <a:t>Kafka.consumer.group.id: ID nhóm người tiêu dùng mà kênh sử dụng để đăng ký với Kafka.</a:t>
            </a:r>
            <a:endParaRPr sz="1300"/>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1" name="Shape 5851"/>
        <p:cNvGrpSpPr/>
        <p:nvPr/>
      </p:nvGrpSpPr>
      <p:grpSpPr>
        <a:xfrm>
          <a:off x="0" y="0"/>
          <a:ext cx="0" cy="0"/>
          <a:chOff x="0" y="0"/>
          <a:chExt cx="0" cy="0"/>
        </a:xfrm>
      </p:grpSpPr>
      <p:sp>
        <p:nvSpPr>
          <p:cNvPr id="5852" name="Google Shape;5852;p22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853" name="Google Shape;5853;p22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Đánh giá Apache Kafka</a:t>
            </a:r>
            <a:endParaRPr/>
          </a:p>
        </p:txBody>
      </p:sp>
      <p:sp>
        <p:nvSpPr>
          <p:cNvPr id="5854" name="Google Shape;5854;p22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855" name="Google Shape;5855;p22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Nó trông như thế nào và có gì trong đó?</a:t>
            </a:r>
            <a:endParaRPr/>
          </a:p>
        </p:txBody>
      </p:sp>
      <p:sp>
        <p:nvSpPr>
          <p:cNvPr id="5856" name="Google Shape;5856;p224"/>
          <p:cNvSpPr txBox="1"/>
          <p:nvPr/>
        </p:nvSpPr>
        <p:spPr>
          <a:xfrm>
            <a:off x="7426848" y="1895059"/>
            <a:ext cx="1918765"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262626"/>
                </a:solidFill>
                <a:latin typeface="Arial"/>
                <a:ea typeface="Arial"/>
                <a:cs typeface="Arial"/>
                <a:sym typeface="Arial"/>
              </a:rPr>
              <a:t>[Câu hỏi/Thảo luận]</a:t>
            </a:r>
            <a:endParaRPr sz="1600">
              <a:solidFill>
                <a:srgbClr val="262626"/>
              </a:solidFill>
              <a:latin typeface="Arial"/>
              <a:ea typeface="Arial"/>
              <a:cs typeface="Arial"/>
              <a:sym typeface="Arial"/>
            </a:endParaRPr>
          </a:p>
        </p:txBody>
      </p:sp>
      <p:grpSp>
        <p:nvGrpSpPr>
          <p:cNvPr id="5857" name="Google Shape;5857;p224"/>
          <p:cNvGrpSpPr/>
          <p:nvPr/>
        </p:nvGrpSpPr>
        <p:grpSpPr>
          <a:xfrm>
            <a:off x="2781068" y="2822346"/>
            <a:ext cx="4539555" cy="3178614"/>
            <a:chOff x="2510669" y="2819484"/>
            <a:chExt cx="4539555" cy="3178614"/>
          </a:xfrm>
        </p:grpSpPr>
        <p:sp>
          <p:nvSpPr>
            <p:cNvPr id="5858" name="Google Shape;5858;p224"/>
            <p:cNvSpPr/>
            <p:nvPr/>
          </p:nvSpPr>
          <p:spPr>
            <a:xfrm>
              <a:off x="2638795" y="3741849"/>
              <a:ext cx="4276931" cy="1419421"/>
            </a:xfrm>
            <a:prstGeom prst="roundRect">
              <a:avLst>
                <a:gd fmla="val 139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59" name="Google Shape;5859;p224"/>
            <p:cNvSpPr/>
            <p:nvPr/>
          </p:nvSpPr>
          <p:spPr>
            <a:xfrm>
              <a:off x="2851761" y="3901376"/>
              <a:ext cx="1819293" cy="1113826"/>
            </a:xfrm>
            <a:prstGeom prst="roundRect">
              <a:avLst>
                <a:gd fmla="val 6816" name="adj"/>
              </a:avLst>
            </a:prstGeom>
            <a:noFill/>
            <a:ln cap="flat" cmpd="sng" w="1905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p:txBody>
        </p:sp>
        <p:sp>
          <p:nvSpPr>
            <p:cNvPr id="5860" name="Google Shape;5860;p224"/>
            <p:cNvSpPr/>
            <p:nvPr/>
          </p:nvSpPr>
          <p:spPr>
            <a:xfrm>
              <a:off x="2938614" y="3963971"/>
              <a:ext cx="59182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5861" name="Google Shape;5861;p224"/>
            <p:cNvSpPr/>
            <p:nvPr/>
          </p:nvSpPr>
          <p:spPr>
            <a:xfrm>
              <a:off x="5042168" y="4576489"/>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a:t>
              </a:r>
              <a:endParaRPr sz="1400">
                <a:solidFill>
                  <a:srgbClr val="0043B2"/>
                </a:solidFill>
                <a:latin typeface="Arial"/>
                <a:ea typeface="Arial"/>
                <a:cs typeface="Arial"/>
                <a:sym typeface="Arial"/>
              </a:endParaRPr>
            </a:p>
          </p:txBody>
        </p:sp>
        <p:sp>
          <p:nvSpPr>
            <p:cNvPr id="5862" name="Google Shape;5862;p224"/>
            <p:cNvSpPr/>
            <p:nvPr/>
          </p:nvSpPr>
          <p:spPr>
            <a:xfrm>
              <a:off x="4884020" y="3898921"/>
              <a:ext cx="1819293" cy="1113826"/>
            </a:xfrm>
            <a:prstGeom prst="roundRect">
              <a:avLst>
                <a:gd fmla="val 6816" name="adj"/>
              </a:avLst>
            </a:prstGeom>
            <a:noFill/>
            <a:ln cap="flat" cmpd="sng" w="1905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p:txBody>
        </p:sp>
        <p:sp>
          <p:nvSpPr>
            <p:cNvPr id="5863" name="Google Shape;5863;p224"/>
            <p:cNvSpPr/>
            <p:nvPr/>
          </p:nvSpPr>
          <p:spPr>
            <a:xfrm>
              <a:off x="4970873" y="3961516"/>
              <a:ext cx="59182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100"/>
                <a:buFont typeface="Arial"/>
                <a:buNone/>
              </a:pPr>
              <a:r>
                <a:rPr lang="en-US" sz="1100">
                  <a:solidFill>
                    <a:srgbClr val="0043B2"/>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cxnSp>
          <p:nvCxnSpPr>
            <p:cNvPr id="5864" name="Google Shape;5864;p224"/>
            <p:cNvCxnSpPr>
              <a:stCxn id="5865" idx="2"/>
              <a:endCxn id="5862" idx="0"/>
            </p:cNvCxnSpPr>
            <p:nvPr/>
          </p:nvCxnSpPr>
          <p:spPr>
            <a:xfrm flipH="1">
              <a:off x="5793566" y="3318373"/>
              <a:ext cx="532800" cy="580500"/>
            </a:xfrm>
            <a:prstGeom prst="straightConnector1">
              <a:avLst/>
            </a:prstGeom>
            <a:noFill/>
            <a:ln cap="flat" cmpd="sng" w="19050">
              <a:solidFill>
                <a:srgbClr val="0043B2"/>
              </a:solidFill>
              <a:prstDash val="solid"/>
              <a:miter lim="800000"/>
              <a:headEnd len="sm" w="sm" type="none"/>
              <a:tailEnd len="med" w="med" type="triangle"/>
            </a:ln>
          </p:spPr>
        </p:cxnSp>
        <p:cxnSp>
          <p:nvCxnSpPr>
            <p:cNvPr id="5866" name="Google Shape;5866;p224"/>
            <p:cNvCxnSpPr>
              <a:stCxn id="5867" idx="2"/>
              <a:endCxn id="5859" idx="0"/>
            </p:cNvCxnSpPr>
            <p:nvPr/>
          </p:nvCxnSpPr>
          <p:spPr>
            <a:xfrm>
              <a:off x="3234528" y="3318373"/>
              <a:ext cx="526800" cy="582900"/>
            </a:xfrm>
            <a:prstGeom prst="straightConnector1">
              <a:avLst/>
            </a:prstGeom>
            <a:noFill/>
            <a:ln cap="flat" cmpd="sng" w="19050">
              <a:solidFill>
                <a:srgbClr val="0043B2"/>
              </a:solidFill>
              <a:prstDash val="solid"/>
              <a:miter lim="800000"/>
              <a:headEnd len="sm" w="sm" type="none"/>
              <a:tailEnd len="med" w="med" type="triangle"/>
            </a:ln>
          </p:spPr>
        </p:cxnSp>
        <p:cxnSp>
          <p:nvCxnSpPr>
            <p:cNvPr id="5868" name="Google Shape;5868;p224"/>
            <p:cNvCxnSpPr>
              <a:stCxn id="5869" idx="2"/>
              <a:endCxn id="5859" idx="0"/>
            </p:cNvCxnSpPr>
            <p:nvPr/>
          </p:nvCxnSpPr>
          <p:spPr>
            <a:xfrm flipH="1">
              <a:off x="3761347" y="3318373"/>
              <a:ext cx="1019100" cy="582900"/>
            </a:xfrm>
            <a:prstGeom prst="straightConnector1">
              <a:avLst/>
            </a:prstGeom>
            <a:noFill/>
            <a:ln cap="flat" cmpd="sng" w="19050">
              <a:solidFill>
                <a:srgbClr val="0043B2"/>
              </a:solidFill>
              <a:prstDash val="solid"/>
              <a:miter lim="800000"/>
              <a:headEnd len="sm" w="sm" type="none"/>
              <a:tailEnd len="med" w="med" type="triangle"/>
            </a:ln>
          </p:spPr>
        </p:cxnSp>
        <p:cxnSp>
          <p:nvCxnSpPr>
            <p:cNvPr id="5870" name="Google Shape;5870;p224"/>
            <p:cNvCxnSpPr>
              <a:stCxn id="5859" idx="2"/>
              <a:endCxn id="5871" idx="0"/>
            </p:cNvCxnSpPr>
            <p:nvPr/>
          </p:nvCxnSpPr>
          <p:spPr>
            <a:xfrm flipH="1">
              <a:off x="3752407" y="5015202"/>
              <a:ext cx="9000" cy="483900"/>
            </a:xfrm>
            <a:prstGeom prst="straightConnector1">
              <a:avLst/>
            </a:prstGeom>
            <a:noFill/>
            <a:ln cap="flat" cmpd="sng" w="19050">
              <a:solidFill>
                <a:srgbClr val="0043B2"/>
              </a:solidFill>
              <a:prstDash val="solid"/>
              <a:miter lim="800000"/>
              <a:headEnd len="sm" w="sm" type="none"/>
              <a:tailEnd len="med" w="med" type="triangle"/>
            </a:ln>
          </p:spPr>
        </p:cxnSp>
        <p:sp>
          <p:nvSpPr>
            <p:cNvPr id="5871" name="Google Shape;5871;p224"/>
            <p:cNvSpPr/>
            <p:nvPr/>
          </p:nvSpPr>
          <p:spPr>
            <a:xfrm>
              <a:off x="3028489" y="5499209"/>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a:t>
              </a:r>
              <a:endParaRPr sz="1400">
                <a:solidFill>
                  <a:srgbClr val="0043B2"/>
                </a:solidFill>
                <a:latin typeface="Arial"/>
                <a:ea typeface="Arial"/>
                <a:cs typeface="Arial"/>
                <a:sym typeface="Arial"/>
              </a:endParaRPr>
            </a:p>
          </p:txBody>
        </p:sp>
        <p:sp>
          <p:nvSpPr>
            <p:cNvPr id="5872" name="Google Shape;5872;p224"/>
            <p:cNvSpPr/>
            <p:nvPr/>
          </p:nvSpPr>
          <p:spPr>
            <a:xfrm>
              <a:off x="5077508" y="5499209"/>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a:t>
              </a:r>
              <a:endParaRPr sz="1400">
                <a:solidFill>
                  <a:srgbClr val="0043B2"/>
                </a:solidFill>
                <a:latin typeface="Arial"/>
                <a:ea typeface="Arial"/>
                <a:cs typeface="Arial"/>
                <a:sym typeface="Arial"/>
              </a:endParaRPr>
            </a:p>
          </p:txBody>
        </p:sp>
        <p:sp>
          <p:nvSpPr>
            <p:cNvPr id="5867" name="Google Shape;5867;p224"/>
            <p:cNvSpPr/>
            <p:nvPr/>
          </p:nvSpPr>
          <p:spPr>
            <a:xfrm>
              <a:off x="2510669" y="2819484"/>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a:t>
              </a:r>
              <a:endParaRPr sz="1400">
                <a:solidFill>
                  <a:srgbClr val="0043B2"/>
                </a:solidFill>
                <a:latin typeface="Arial"/>
                <a:ea typeface="Arial"/>
                <a:cs typeface="Arial"/>
                <a:sym typeface="Arial"/>
              </a:endParaRPr>
            </a:p>
          </p:txBody>
        </p:sp>
        <p:sp>
          <p:nvSpPr>
            <p:cNvPr id="5869" name="Google Shape;5869;p224"/>
            <p:cNvSpPr/>
            <p:nvPr/>
          </p:nvSpPr>
          <p:spPr>
            <a:xfrm>
              <a:off x="4056588" y="2819484"/>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a:t>
              </a:r>
              <a:endParaRPr sz="1400">
                <a:solidFill>
                  <a:srgbClr val="0043B2"/>
                </a:solidFill>
                <a:latin typeface="Arial"/>
                <a:ea typeface="Arial"/>
                <a:cs typeface="Arial"/>
                <a:sym typeface="Arial"/>
              </a:endParaRPr>
            </a:p>
          </p:txBody>
        </p:sp>
        <p:sp>
          <p:nvSpPr>
            <p:cNvPr id="5865" name="Google Shape;5865;p224"/>
            <p:cNvSpPr/>
            <p:nvPr/>
          </p:nvSpPr>
          <p:spPr>
            <a:xfrm>
              <a:off x="5602507" y="2819484"/>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a:t>
              </a:r>
              <a:endParaRPr sz="1400">
                <a:solidFill>
                  <a:srgbClr val="0043B2"/>
                </a:solidFill>
                <a:latin typeface="Arial"/>
                <a:ea typeface="Arial"/>
                <a:cs typeface="Arial"/>
                <a:sym typeface="Arial"/>
              </a:endParaRPr>
            </a:p>
          </p:txBody>
        </p:sp>
        <p:sp>
          <p:nvSpPr>
            <p:cNvPr id="5873" name="Google Shape;5873;p224"/>
            <p:cNvSpPr/>
            <p:nvPr/>
          </p:nvSpPr>
          <p:spPr>
            <a:xfrm>
              <a:off x="5046922" y="4223126"/>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a:t>
              </a:r>
              <a:endParaRPr sz="1400">
                <a:solidFill>
                  <a:srgbClr val="0043B2"/>
                </a:solidFill>
                <a:latin typeface="Arial"/>
                <a:ea typeface="Arial"/>
                <a:cs typeface="Arial"/>
                <a:sym typeface="Arial"/>
              </a:endParaRPr>
            </a:p>
          </p:txBody>
        </p:sp>
        <p:sp>
          <p:nvSpPr>
            <p:cNvPr id="5874" name="Google Shape;5874;p224"/>
            <p:cNvSpPr/>
            <p:nvPr/>
          </p:nvSpPr>
          <p:spPr>
            <a:xfrm>
              <a:off x="3028489" y="4228991"/>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a:t>
              </a:r>
              <a:endParaRPr sz="1400">
                <a:solidFill>
                  <a:srgbClr val="0043B2"/>
                </a:solidFill>
                <a:latin typeface="Arial"/>
                <a:ea typeface="Arial"/>
                <a:cs typeface="Arial"/>
                <a:sym typeface="Arial"/>
              </a:endParaRPr>
            </a:p>
          </p:txBody>
        </p:sp>
        <p:sp>
          <p:nvSpPr>
            <p:cNvPr id="5875" name="Google Shape;5875;p224"/>
            <p:cNvSpPr/>
            <p:nvPr/>
          </p:nvSpPr>
          <p:spPr>
            <a:xfrm>
              <a:off x="3028489" y="4586191"/>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a:t>
              </a:r>
              <a:endParaRPr sz="1400">
                <a:solidFill>
                  <a:srgbClr val="0043B2"/>
                </a:solidFill>
                <a:latin typeface="Arial"/>
                <a:ea typeface="Arial"/>
                <a:cs typeface="Arial"/>
                <a:sym typeface="Arial"/>
              </a:endParaRPr>
            </a:p>
          </p:txBody>
        </p:sp>
        <p:cxnSp>
          <p:nvCxnSpPr>
            <p:cNvPr id="5876" name="Google Shape;5876;p224"/>
            <p:cNvCxnSpPr>
              <a:stCxn id="5862" idx="2"/>
              <a:endCxn id="5872" idx="0"/>
            </p:cNvCxnSpPr>
            <p:nvPr/>
          </p:nvCxnSpPr>
          <p:spPr>
            <a:xfrm>
              <a:off x="5793667" y="5012747"/>
              <a:ext cx="7800" cy="486600"/>
            </a:xfrm>
            <a:prstGeom prst="straightConnector1">
              <a:avLst/>
            </a:prstGeom>
            <a:noFill/>
            <a:ln cap="flat" cmpd="sng" w="19050">
              <a:solidFill>
                <a:srgbClr val="0043B2"/>
              </a:solidFill>
              <a:prstDash val="solid"/>
              <a:miter lim="800000"/>
              <a:headEnd len="sm" w="sm" type="none"/>
              <a:tailEnd len="med" w="med" type="triangle"/>
            </a:ln>
          </p:spPr>
        </p:cxnSp>
      </p:gr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1" name="Shape 5881"/>
        <p:cNvGrpSpPr/>
        <p:nvPr/>
      </p:nvGrpSpPr>
      <p:grpSpPr>
        <a:xfrm>
          <a:off x="0" y="0"/>
          <a:ext cx="0" cy="0"/>
          <a:chOff x="0" y="0"/>
          <a:chExt cx="0" cy="0"/>
        </a:xfrm>
      </p:grpSpPr>
      <p:sp>
        <p:nvSpPr>
          <p:cNvPr id="5882" name="Google Shape;5882;p22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4.2. Nhà sản xuất và người tiêu dùng</a:t>
            </a:r>
            <a:endParaRPr/>
          </a:p>
        </p:txBody>
      </p:sp>
      <p:sp>
        <p:nvSpPr>
          <p:cNvPr id="5883" name="Google Shape;5883;p22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Giải pháp Apache Kafka</a:t>
            </a:r>
            <a:endParaRPr/>
          </a:p>
        </p:txBody>
      </p:sp>
      <p:sp>
        <p:nvSpPr>
          <p:cNvPr id="5884" name="Google Shape;5884;p22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04</a:t>
            </a:r>
            <a:endParaRPr>
              <a:latin typeface="Arial"/>
              <a:ea typeface="Arial"/>
              <a:cs typeface="Arial"/>
              <a:sym typeface="Arial"/>
            </a:endParaRPr>
          </a:p>
        </p:txBody>
      </p:sp>
      <p:sp>
        <p:nvSpPr>
          <p:cNvPr id="5885" name="Google Shape;5885;p22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Nó trông như thế nào và có gì trong đó?</a:t>
            </a:r>
            <a:endParaRPr/>
          </a:p>
        </p:txBody>
      </p:sp>
      <p:sp>
        <p:nvSpPr>
          <p:cNvPr id="5886" name="Google Shape;5886;p225"/>
          <p:cNvSpPr txBox="1"/>
          <p:nvPr/>
        </p:nvSpPr>
        <p:spPr>
          <a:xfrm>
            <a:off x="7426848" y="1895059"/>
            <a:ext cx="1918765"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262626"/>
                </a:solidFill>
                <a:latin typeface="Arial"/>
                <a:ea typeface="Arial"/>
                <a:cs typeface="Arial"/>
                <a:sym typeface="Arial"/>
              </a:rPr>
              <a:t>[Câu hỏi/Thảo luận]</a:t>
            </a:r>
            <a:endParaRPr sz="1600">
              <a:solidFill>
                <a:srgbClr val="262626"/>
              </a:solidFill>
              <a:latin typeface="Arial"/>
              <a:ea typeface="Arial"/>
              <a:cs typeface="Arial"/>
              <a:sym typeface="Arial"/>
            </a:endParaRPr>
          </a:p>
        </p:txBody>
      </p:sp>
      <p:grpSp>
        <p:nvGrpSpPr>
          <p:cNvPr id="5887" name="Google Shape;5887;p225"/>
          <p:cNvGrpSpPr/>
          <p:nvPr/>
        </p:nvGrpSpPr>
        <p:grpSpPr>
          <a:xfrm>
            <a:off x="2480580" y="2812881"/>
            <a:ext cx="4907111" cy="3178614"/>
            <a:chOff x="2510669" y="2819484"/>
            <a:chExt cx="4539555" cy="3178614"/>
          </a:xfrm>
        </p:grpSpPr>
        <p:sp>
          <p:nvSpPr>
            <p:cNvPr id="5888" name="Google Shape;5888;p225"/>
            <p:cNvSpPr/>
            <p:nvPr/>
          </p:nvSpPr>
          <p:spPr>
            <a:xfrm>
              <a:off x="2638795" y="3741849"/>
              <a:ext cx="4276931" cy="1419421"/>
            </a:xfrm>
            <a:prstGeom prst="roundRect">
              <a:avLst>
                <a:gd fmla="val 139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89" name="Google Shape;5889;p225"/>
            <p:cNvSpPr/>
            <p:nvPr/>
          </p:nvSpPr>
          <p:spPr>
            <a:xfrm>
              <a:off x="2851761" y="3901376"/>
              <a:ext cx="1819293" cy="1113826"/>
            </a:xfrm>
            <a:prstGeom prst="roundRect">
              <a:avLst>
                <a:gd fmla="val 6816" name="adj"/>
              </a:avLst>
            </a:prstGeom>
            <a:noFill/>
            <a:ln cap="flat" cmpd="sng" w="1905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p:txBody>
        </p:sp>
        <p:sp>
          <p:nvSpPr>
            <p:cNvPr id="5890" name="Google Shape;5890;p225"/>
            <p:cNvSpPr/>
            <p:nvPr/>
          </p:nvSpPr>
          <p:spPr>
            <a:xfrm>
              <a:off x="2938614" y="3963971"/>
              <a:ext cx="71328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Chủ</a:t>
              </a:r>
              <a:r>
                <a:rPr b="0" i="0" lang="en-US" sz="1200" u="none" cap="none" strike="noStrike">
                  <a:solidFill>
                    <a:srgbClr val="0043B2"/>
                  </a:solidFill>
                  <a:latin typeface="Arial"/>
                  <a:ea typeface="Arial"/>
                  <a:cs typeface="Arial"/>
                  <a:sym typeface="Arial"/>
                </a:rPr>
                <a:t> đề 1</a:t>
              </a:r>
              <a:endParaRPr b="0" i="0" sz="1200" u="none" cap="none" strike="noStrike">
                <a:solidFill>
                  <a:srgbClr val="000000"/>
                </a:solidFill>
                <a:latin typeface="Arial"/>
                <a:ea typeface="Arial"/>
                <a:cs typeface="Arial"/>
                <a:sym typeface="Arial"/>
              </a:endParaRPr>
            </a:p>
          </p:txBody>
        </p:sp>
        <p:sp>
          <p:nvSpPr>
            <p:cNvPr id="5891" name="Google Shape;5891;p225"/>
            <p:cNvSpPr/>
            <p:nvPr/>
          </p:nvSpPr>
          <p:spPr>
            <a:xfrm>
              <a:off x="5042168" y="4576489"/>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vùng 2</a:t>
              </a:r>
              <a:endParaRPr sz="1400">
                <a:solidFill>
                  <a:srgbClr val="0043B2"/>
                </a:solidFill>
                <a:latin typeface="Arial"/>
                <a:ea typeface="Arial"/>
                <a:cs typeface="Arial"/>
                <a:sym typeface="Arial"/>
              </a:endParaRPr>
            </a:p>
          </p:txBody>
        </p:sp>
        <p:sp>
          <p:nvSpPr>
            <p:cNvPr id="5892" name="Google Shape;5892;p225"/>
            <p:cNvSpPr/>
            <p:nvPr/>
          </p:nvSpPr>
          <p:spPr>
            <a:xfrm>
              <a:off x="4884020" y="3898921"/>
              <a:ext cx="1819293" cy="1113826"/>
            </a:xfrm>
            <a:prstGeom prst="roundRect">
              <a:avLst>
                <a:gd fmla="val 6816" name="adj"/>
              </a:avLst>
            </a:prstGeom>
            <a:noFill/>
            <a:ln cap="flat" cmpd="sng" w="19050">
              <a:solidFill>
                <a:srgbClr val="CAD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0043B2"/>
                </a:solidFill>
                <a:latin typeface="Arial"/>
                <a:ea typeface="Arial"/>
                <a:cs typeface="Arial"/>
                <a:sym typeface="Arial"/>
              </a:endParaRPr>
            </a:p>
          </p:txBody>
        </p:sp>
        <p:sp>
          <p:nvSpPr>
            <p:cNvPr id="5893" name="Google Shape;5893;p225"/>
            <p:cNvSpPr/>
            <p:nvPr/>
          </p:nvSpPr>
          <p:spPr>
            <a:xfrm>
              <a:off x="4970873" y="3961516"/>
              <a:ext cx="73131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3B2"/>
                </a:buClr>
                <a:buSzPts val="1200"/>
                <a:buFont typeface="Arial"/>
                <a:buNone/>
              </a:pPr>
              <a:r>
                <a:rPr b="0" i="0" lang="en-US" sz="1200" u="none" cap="none" strike="noStrike">
                  <a:solidFill>
                    <a:srgbClr val="0043B2"/>
                  </a:solidFill>
                  <a:latin typeface="Arial"/>
                  <a:ea typeface="Arial"/>
                  <a:cs typeface="Arial"/>
                  <a:sym typeface="Arial"/>
                </a:rPr>
                <a:t>Chủ</a:t>
              </a:r>
              <a:r>
                <a:rPr b="0" i="0" lang="en-US" sz="1200" u="none" cap="none" strike="noStrike">
                  <a:solidFill>
                    <a:srgbClr val="0043B2"/>
                  </a:solidFill>
                  <a:latin typeface="Arial"/>
                  <a:ea typeface="Arial"/>
                  <a:cs typeface="Arial"/>
                  <a:sym typeface="Arial"/>
                </a:rPr>
                <a:t> đề 2</a:t>
              </a:r>
              <a:endParaRPr b="0" i="0" sz="1200" u="none" cap="none" strike="noStrike">
                <a:solidFill>
                  <a:srgbClr val="000000"/>
                </a:solidFill>
                <a:latin typeface="Arial"/>
                <a:ea typeface="Arial"/>
                <a:cs typeface="Arial"/>
                <a:sym typeface="Arial"/>
              </a:endParaRPr>
            </a:p>
          </p:txBody>
        </p:sp>
        <p:cxnSp>
          <p:nvCxnSpPr>
            <p:cNvPr id="5894" name="Google Shape;5894;p225"/>
            <p:cNvCxnSpPr>
              <a:stCxn id="5895" idx="2"/>
              <a:endCxn id="5892" idx="0"/>
            </p:cNvCxnSpPr>
            <p:nvPr/>
          </p:nvCxnSpPr>
          <p:spPr>
            <a:xfrm flipH="1">
              <a:off x="5793566" y="3318373"/>
              <a:ext cx="532800" cy="580500"/>
            </a:xfrm>
            <a:prstGeom prst="straightConnector1">
              <a:avLst/>
            </a:prstGeom>
            <a:noFill/>
            <a:ln cap="flat" cmpd="sng" w="19050">
              <a:solidFill>
                <a:srgbClr val="0043B2"/>
              </a:solidFill>
              <a:prstDash val="solid"/>
              <a:miter lim="800000"/>
              <a:headEnd len="sm" w="sm" type="none"/>
              <a:tailEnd len="med" w="med" type="triangle"/>
            </a:ln>
          </p:spPr>
        </p:cxnSp>
        <p:cxnSp>
          <p:nvCxnSpPr>
            <p:cNvPr id="5896" name="Google Shape;5896;p225"/>
            <p:cNvCxnSpPr>
              <a:stCxn id="5897" idx="2"/>
              <a:endCxn id="5889" idx="0"/>
            </p:cNvCxnSpPr>
            <p:nvPr/>
          </p:nvCxnSpPr>
          <p:spPr>
            <a:xfrm>
              <a:off x="3234528" y="3318373"/>
              <a:ext cx="526800" cy="582900"/>
            </a:xfrm>
            <a:prstGeom prst="straightConnector1">
              <a:avLst/>
            </a:prstGeom>
            <a:noFill/>
            <a:ln cap="flat" cmpd="sng" w="19050">
              <a:solidFill>
                <a:srgbClr val="0043B2"/>
              </a:solidFill>
              <a:prstDash val="solid"/>
              <a:miter lim="800000"/>
              <a:headEnd len="sm" w="sm" type="none"/>
              <a:tailEnd len="med" w="med" type="triangle"/>
            </a:ln>
          </p:spPr>
        </p:cxnSp>
        <p:cxnSp>
          <p:nvCxnSpPr>
            <p:cNvPr id="5898" name="Google Shape;5898;p225"/>
            <p:cNvCxnSpPr>
              <a:stCxn id="5899" idx="2"/>
              <a:endCxn id="5889" idx="0"/>
            </p:cNvCxnSpPr>
            <p:nvPr/>
          </p:nvCxnSpPr>
          <p:spPr>
            <a:xfrm flipH="1">
              <a:off x="3761347" y="3318373"/>
              <a:ext cx="1019100" cy="582900"/>
            </a:xfrm>
            <a:prstGeom prst="straightConnector1">
              <a:avLst/>
            </a:prstGeom>
            <a:noFill/>
            <a:ln cap="flat" cmpd="sng" w="19050">
              <a:solidFill>
                <a:srgbClr val="0043B2"/>
              </a:solidFill>
              <a:prstDash val="solid"/>
              <a:miter lim="800000"/>
              <a:headEnd len="sm" w="sm" type="none"/>
              <a:tailEnd len="med" w="med" type="triangle"/>
            </a:ln>
          </p:spPr>
        </p:cxnSp>
        <p:cxnSp>
          <p:nvCxnSpPr>
            <p:cNvPr id="5900" name="Google Shape;5900;p225"/>
            <p:cNvCxnSpPr>
              <a:stCxn id="5889" idx="2"/>
              <a:endCxn id="5901" idx="0"/>
            </p:cNvCxnSpPr>
            <p:nvPr/>
          </p:nvCxnSpPr>
          <p:spPr>
            <a:xfrm flipH="1">
              <a:off x="3752407" y="5015202"/>
              <a:ext cx="9000" cy="483900"/>
            </a:xfrm>
            <a:prstGeom prst="straightConnector1">
              <a:avLst/>
            </a:prstGeom>
            <a:noFill/>
            <a:ln cap="flat" cmpd="sng" w="19050">
              <a:solidFill>
                <a:srgbClr val="0043B2"/>
              </a:solidFill>
              <a:prstDash val="solid"/>
              <a:miter lim="800000"/>
              <a:headEnd len="sm" w="sm" type="none"/>
              <a:tailEnd len="med" w="med" type="triangle"/>
            </a:ln>
          </p:spPr>
        </p:cxnSp>
        <p:sp>
          <p:nvSpPr>
            <p:cNvPr id="5901" name="Google Shape;5901;p225"/>
            <p:cNvSpPr/>
            <p:nvPr/>
          </p:nvSpPr>
          <p:spPr>
            <a:xfrm>
              <a:off x="3028489" y="5499209"/>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Người tiêu dùng</a:t>
              </a:r>
              <a:endParaRPr sz="1400">
                <a:solidFill>
                  <a:srgbClr val="0043B2"/>
                </a:solidFill>
                <a:latin typeface="Arial"/>
                <a:ea typeface="Arial"/>
                <a:cs typeface="Arial"/>
                <a:sym typeface="Arial"/>
              </a:endParaRPr>
            </a:p>
          </p:txBody>
        </p:sp>
        <p:sp>
          <p:nvSpPr>
            <p:cNvPr id="5902" name="Google Shape;5902;p225"/>
            <p:cNvSpPr/>
            <p:nvPr/>
          </p:nvSpPr>
          <p:spPr>
            <a:xfrm>
              <a:off x="5077508" y="5499209"/>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Người tiêu dùng</a:t>
              </a:r>
              <a:endParaRPr sz="1400">
                <a:solidFill>
                  <a:srgbClr val="0043B2"/>
                </a:solidFill>
                <a:latin typeface="Arial"/>
                <a:ea typeface="Arial"/>
                <a:cs typeface="Arial"/>
                <a:sym typeface="Arial"/>
              </a:endParaRPr>
            </a:p>
          </p:txBody>
        </p:sp>
        <p:sp>
          <p:nvSpPr>
            <p:cNvPr id="5897" name="Google Shape;5897;p225"/>
            <p:cNvSpPr/>
            <p:nvPr/>
          </p:nvSpPr>
          <p:spPr>
            <a:xfrm>
              <a:off x="2510669" y="2819484"/>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Nhà sản xuất</a:t>
              </a:r>
              <a:endParaRPr sz="1400">
                <a:solidFill>
                  <a:srgbClr val="0043B2"/>
                </a:solidFill>
                <a:latin typeface="Arial"/>
                <a:ea typeface="Arial"/>
                <a:cs typeface="Arial"/>
                <a:sym typeface="Arial"/>
              </a:endParaRPr>
            </a:p>
          </p:txBody>
        </p:sp>
        <p:sp>
          <p:nvSpPr>
            <p:cNvPr id="5899" name="Google Shape;5899;p225"/>
            <p:cNvSpPr/>
            <p:nvPr/>
          </p:nvSpPr>
          <p:spPr>
            <a:xfrm>
              <a:off x="4056588" y="2819484"/>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Nhà sản xuất</a:t>
              </a:r>
              <a:endParaRPr sz="1400">
                <a:solidFill>
                  <a:srgbClr val="0043B2"/>
                </a:solidFill>
                <a:latin typeface="Arial"/>
                <a:ea typeface="Arial"/>
                <a:cs typeface="Arial"/>
                <a:sym typeface="Arial"/>
              </a:endParaRPr>
            </a:p>
          </p:txBody>
        </p:sp>
        <p:sp>
          <p:nvSpPr>
            <p:cNvPr id="5895" name="Google Shape;5895;p225"/>
            <p:cNvSpPr/>
            <p:nvPr/>
          </p:nvSpPr>
          <p:spPr>
            <a:xfrm>
              <a:off x="5602507" y="2819484"/>
              <a:ext cx="1447717" cy="498889"/>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Nhà sản xuất</a:t>
              </a:r>
              <a:endParaRPr sz="1400">
                <a:solidFill>
                  <a:srgbClr val="0043B2"/>
                </a:solidFill>
                <a:latin typeface="Arial"/>
                <a:ea typeface="Arial"/>
                <a:cs typeface="Arial"/>
                <a:sym typeface="Arial"/>
              </a:endParaRPr>
            </a:p>
          </p:txBody>
        </p:sp>
        <p:sp>
          <p:nvSpPr>
            <p:cNvPr id="5903" name="Google Shape;5903;p225"/>
            <p:cNvSpPr/>
            <p:nvPr/>
          </p:nvSpPr>
          <p:spPr>
            <a:xfrm>
              <a:off x="5046922" y="4223126"/>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vùng 1</a:t>
              </a:r>
              <a:endParaRPr sz="1400">
                <a:solidFill>
                  <a:srgbClr val="0043B2"/>
                </a:solidFill>
                <a:latin typeface="Arial"/>
                <a:ea typeface="Arial"/>
                <a:cs typeface="Arial"/>
                <a:sym typeface="Arial"/>
              </a:endParaRPr>
            </a:p>
          </p:txBody>
        </p:sp>
        <p:sp>
          <p:nvSpPr>
            <p:cNvPr id="5904" name="Google Shape;5904;p225"/>
            <p:cNvSpPr/>
            <p:nvPr/>
          </p:nvSpPr>
          <p:spPr>
            <a:xfrm>
              <a:off x="3028489" y="4228991"/>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43B2"/>
                </a:buClr>
                <a:buSzPts val="1400"/>
                <a:buFont typeface="Arial"/>
                <a:buNone/>
              </a:pPr>
              <a:r>
                <a:rPr lang="en-US" sz="1400">
                  <a:solidFill>
                    <a:srgbClr val="0043B2"/>
                  </a:solidFill>
                  <a:latin typeface="Arial"/>
                  <a:ea typeface="Arial"/>
                  <a:cs typeface="Arial"/>
                  <a:sym typeface="Arial"/>
                </a:rPr>
                <a:t>Phân vùng 1</a:t>
              </a:r>
              <a:endParaRPr sz="1400">
                <a:solidFill>
                  <a:srgbClr val="0043B2"/>
                </a:solidFill>
                <a:latin typeface="Arial"/>
                <a:ea typeface="Arial"/>
                <a:cs typeface="Arial"/>
                <a:sym typeface="Arial"/>
              </a:endParaRPr>
            </a:p>
          </p:txBody>
        </p:sp>
        <p:sp>
          <p:nvSpPr>
            <p:cNvPr id="5905" name="Google Shape;5905;p225"/>
            <p:cNvSpPr/>
            <p:nvPr/>
          </p:nvSpPr>
          <p:spPr>
            <a:xfrm>
              <a:off x="3028489" y="4586191"/>
              <a:ext cx="1508890" cy="309225"/>
            </a:xfrm>
            <a:prstGeom prst="roundRect">
              <a:avLst>
                <a:gd fmla="val 16451"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Phân vùng 2</a:t>
              </a:r>
              <a:endParaRPr sz="1400">
                <a:solidFill>
                  <a:srgbClr val="0043B2"/>
                </a:solidFill>
                <a:latin typeface="Arial"/>
                <a:ea typeface="Arial"/>
                <a:cs typeface="Arial"/>
                <a:sym typeface="Arial"/>
              </a:endParaRPr>
            </a:p>
          </p:txBody>
        </p:sp>
        <p:cxnSp>
          <p:nvCxnSpPr>
            <p:cNvPr id="5906" name="Google Shape;5906;p225"/>
            <p:cNvCxnSpPr>
              <a:stCxn id="5892" idx="2"/>
              <a:endCxn id="5902" idx="0"/>
            </p:cNvCxnSpPr>
            <p:nvPr/>
          </p:nvCxnSpPr>
          <p:spPr>
            <a:xfrm>
              <a:off x="5793667" y="5012747"/>
              <a:ext cx="7800" cy="486600"/>
            </a:xfrm>
            <a:prstGeom prst="straightConnector1">
              <a:avLst/>
            </a:prstGeom>
            <a:noFill/>
            <a:ln cap="flat" cmpd="sng" w="19050">
              <a:solidFill>
                <a:srgbClr val="0043B2"/>
              </a:solidFill>
              <a:prstDash val="solid"/>
              <a:miter lim="800000"/>
              <a:headEnd len="sm" w="sm" type="none"/>
              <a:tailEnd len="med" w="med" type="triangle"/>
            </a:ln>
          </p:spPr>
        </p:cxnSp>
      </p:gr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1" name="Shape 5911"/>
        <p:cNvGrpSpPr/>
        <p:nvPr/>
      </p:nvGrpSpPr>
      <p:grpSpPr>
        <a:xfrm>
          <a:off x="0" y="0"/>
          <a:ext cx="0" cy="0"/>
          <a:chOff x="0" y="0"/>
          <a:chExt cx="0" cy="0"/>
        </a:xfrm>
      </p:grpSpPr>
      <p:sp>
        <p:nvSpPr>
          <p:cNvPr id="5912" name="Google Shape;5912;p22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 </a:t>
            </a:r>
            <a:endParaRPr/>
          </a:p>
        </p:txBody>
      </p:sp>
      <p:sp>
        <p:nvSpPr>
          <p:cNvPr id="5913" name="Google Shape;5913;p226"/>
          <p:cNvSpPr txBox="1"/>
          <p:nvPr>
            <p:ph idx="2" type="body"/>
          </p:nvPr>
        </p:nvSpPr>
        <p:spPr>
          <a:xfrm>
            <a:off x="319304" y="1423028"/>
            <a:ext cx="9474402"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700"/>
              <a:buNone/>
            </a:pPr>
            <a:r>
              <a:rPr lang="en-US" sz="2700"/>
              <a:t>[Lab10]</a:t>
            </a:r>
            <a:endParaRPr/>
          </a:p>
          <a:p>
            <a:pPr indent="0" lvl="0" marL="0" rtl="0" algn="l">
              <a:lnSpc>
                <a:spcPct val="100000"/>
              </a:lnSpc>
              <a:spcBef>
                <a:spcPts val="0"/>
              </a:spcBef>
              <a:spcAft>
                <a:spcPts val="0"/>
              </a:spcAft>
              <a:buClr>
                <a:srgbClr val="131313"/>
              </a:buClr>
              <a:buSzPts val="2700"/>
              <a:buNone/>
            </a:pPr>
            <a:r>
              <a:rPr lang="en-US" sz="2700"/>
              <a:t>Tạo chủ đề, nhà sản xuất và người tiêu dùng Kafka</a:t>
            </a:r>
            <a:endParaRPr sz="2700"/>
          </a:p>
        </p:txBody>
      </p:sp>
      <p:sp>
        <p:nvSpPr>
          <p:cNvPr id="5914" name="Google Shape;5914;p22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04</a:t>
            </a:r>
            <a:endParaRPr/>
          </a:p>
          <a:p>
            <a:pPr indent="0" lvl="0" marL="0" rtl="0" algn="r">
              <a:lnSpc>
                <a:spcPct val="100000"/>
              </a:lnSpc>
              <a:spcBef>
                <a:spcPts val="0"/>
              </a:spcBef>
              <a:spcAft>
                <a:spcPts val="0"/>
              </a:spcAft>
              <a:buClr>
                <a:srgbClr val="D8D8D8"/>
              </a:buClr>
              <a:buSzPts val="1600"/>
              <a:buNone/>
            </a:pPr>
            <a:r>
              <a:t/>
            </a:r>
            <a:endParaRPr/>
          </a:p>
        </p:txBody>
      </p:sp>
      <p:grpSp>
        <p:nvGrpSpPr>
          <p:cNvPr id="5915" name="Google Shape;5915;p226"/>
          <p:cNvGrpSpPr/>
          <p:nvPr/>
        </p:nvGrpSpPr>
        <p:grpSpPr>
          <a:xfrm>
            <a:off x="6143947" y="2590532"/>
            <a:ext cx="3126809" cy="3575932"/>
            <a:chOff x="4401919" y="2167994"/>
            <a:chExt cx="3437990" cy="3962229"/>
          </a:xfrm>
        </p:grpSpPr>
        <p:grpSp>
          <p:nvGrpSpPr>
            <p:cNvPr id="5916" name="Google Shape;5916;p226"/>
            <p:cNvGrpSpPr/>
            <p:nvPr/>
          </p:nvGrpSpPr>
          <p:grpSpPr>
            <a:xfrm>
              <a:off x="4401919" y="2167994"/>
              <a:ext cx="3437990" cy="3962229"/>
              <a:chOff x="4401919" y="2167994"/>
              <a:chExt cx="3437990" cy="3962229"/>
            </a:xfrm>
          </p:grpSpPr>
          <p:grpSp>
            <p:nvGrpSpPr>
              <p:cNvPr id="5917" name="Google Shape;5917;p226"/>
              <p:cNvGrpSpPr/>
              <p:nvPr/>
            </p:nvGrpSpPr>
            <p:grpSpPr>
              <a:xfrm>
                <a:off x="4641130" y="2383352"/>
                <a:ext cx="2969068" cy="3746871"/>
                <a:chOff x="4641130" y="2383352"/>
                <a:chExt cx="2969068" cy="3746871"/>
              </a:xfrm>
            </p:grpSpPr>
            <p:sp>
              <p:nvSpPr>
                <p:cNvPr id="5918" name="Google Shape;5918;p226"/>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19" name="Google Shape;5919;p226"/>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5920" name="Google Shape;5920;p226"/>
              <p:cNvGrpSpPr/>
              <p:nvPr/>
            </p:nvGrpSpPr>
            <p:grpSpPr>
              <a:xfrm>
                <a:off x="4420634" y="3215388"/>
                <a:ext cx="478421" cy="478421"/>
                <a:chOff x="4119360" y="4255504"/>
                <a:chExt cx="478421" cy="478421"/>
              </a:xfrm>
            </p:grpSpPr>
            <p:sp>
              <p:nvSpPr>
                <p:cNvPr id="5921" name="Google Shape;5921;p226"/>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22" name="Google Shape;5922;p226"/>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5923" name="Google Shape;5923;p226"/>
              <p:cNvGrpSpPr/>
              <p:nvPr/>
            </p:nvGrpSpPr>
            <p:grpSpPr>
              <a:xfrm>
                <a:off x="4401919" y="3767007"/>
                <a:ext cx="478421" cy="478421"/>
                <a:chOff x="4466311" y="3598005"/>
                <a:chExt cx="478421" cy="478421"/>
              </a:xfrm>
            </p:grpSpPr>
            <p:sp>
              <p:nvSpPr>
                <p:cNvPr id="5924" name="Google Shape;5924;p226"/>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25" name="Google Shape;5925;p226"/>
                <p:cNvGrpSpPr/>
                <p:nvPr/>
              </p:nvGrpSpPr>
              <p:grpSpPr>
                <a:xfrm>
                  <a:off x="4556408" y="3722669"/>
                  <a:ext cx="311620" cy="219568"/>
                  <a:chOff x="4550446" y="3712368"/>
                  <a:chExt cx="311620" cy="219568"/>
                </a:xfrm>
              </p:grpSpPr>
              <p:pic>
                <p:nvPicPr>
                  <p:cNvPr id="5926" name="Google Shape;5926;p226"/>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5927" name="Google Shape;5927;p226"/>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5928" name="Google Shape;5928;p226"/>
              <p:cNvGrpSpPr/>
              <p:nvPr/>
            </p:nvGrpSpPr>
            <p:grpSpPr>
              <a:xfrm>
                <a:off x="4656757" y="2730802"/>
                <a:ext cx="478421" cy="478421"/>
                <a:chOff x="5779974" y="3346111"/>
                <a:chExt cx="478421" cy="478421"/>
              </a:xfrm>
            </p:grpSpPr>
            <p:sp>
              <p:nvSpPr>
                <p:cNvPr id="5929" name="Google Shape;5929;p226"/>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30" name="Google Shape;5930;p226"/>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5931" name="Google Shape;5931;p226"/>
              <p:cNvGrpSpPr/>
              <p:nvPr/>
            </p:nvGrpSpPr>
            <p:grpSpPr>
              <a:xfrm>
                <a:off x="7040382" y="2725220"/>
                <a:ext cx="478421" cy="478421"/>
                <a:chOff x="6653952" y="3105086"/>
                <a:chExt cx="478421" cy="478421"/>
              </a:xfrm>
            </p:grpSpPr>
            <p:sp>
              <p:nvSpPr>
                <p:cNvPr id="5932" name="Google Shape;5932;p226"/>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33" name="Google Shape;5933;p226"/>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5934" name="Google Shape;5934;p226"/>
              <p:cNvGrpSpPr/>
              <p:nvPr/>
            </p:nvGrpSpPr>
            <p:grpSpPr>
              <a:xfrm>
                <a:off x="7214808" y="4305262"/>
                <a:ext cx="478421" cy="478421"/>
                <a:chOff x="6939282" y="3583507"/>
                <a:chExt cx="478421" cy="478421"/>
              </a:xfrm>
            </p:grpSpPr>
            <p:sp>
              <p:nvSpPr>
                <p:cNvPr id="5935" name="Google Shape;5935;p226"/>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36" name="Google Shape;5936;p226"/>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5937" name="Google Shape;5937;p226"/>
              <p:cNvGrpSpPr/>
              <p:nvPr/>
            </p:nvGrpSpPr>
            <p:grpSpPr>
              <a:xfrm>
                <a:off x="5052593" y="2375387"/>
                <a:ext cx="478421" cy="478421"/>
                <a:chOff x="4903300" y="2692339"/>
                <a:chExt cx="478421" cy="478421"/>
              </a:xfrm>
            </p:grpSpPr>
            <p:sp>
              <p:nvSpPr>
                <p:cNvPr id="5938" name="Google Shape;5938;p226"/>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39" name="Google Shape;5939;p226"/>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5940" name="Google Shape;5940;p226"/>
              <p:cNvGrpSpPr/>
              <p:nvPr/>
            </p:nvGrpSpPr>
            <p:grpSpPr>
              <a:xfrm>
                <a:off x="5557339" y="2167994"/>
                <a:ext cx="1018218" cy="478422"/>
                <a:chOff x="5546651" y="2194994"/>
                <a:chExt cx="1018218" cy="478422"/>
              </a:xfrm>
            </p:grpSpPr>
            <p:grpSp>
              <p:nvGrpSpPr>
                <p:cNvPr id="5941" name="Google Shape;5941;p226"/>
                <p:cNvGrpSpPr/>
                <p:nvPr/>
              </p:nvGrpSpPr>
              <p:grpSpPr>
                <a:xfrm>
                  <a:off x="6086448" y="2194994"/>
                  <a:ext cx="478421" cy="478421"/>
                  <a:chOff x="5724126" y="3483458"/>
                  <a:chExt cx="478421" cy="478421"/>
                </a:xfrm>
              </p:grpSpPr>
              <p:sp>
                <p:nvSpPr>
                  <p:cNvPr id="5942" name="Google Shape;5942;p226"/>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43" name="Google Shape;5943;p226"/>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5944" name="Google Shape;5944;p226"/>
                <p:cNvGrpSpPr/>
                <p:nvPr/>
              </p:nvGrpSpPr>
              <p:grpSpPr>
                <a:xfrm>
                  <a:off x="5546651" y="2194995"/>
                  <a:ext cx="478421" cy="478421"/>
                  <a:chOff x="5381721" y="2534589"/>
                  <a:chExt cx="478421" cy="478421"/>
                </a:xfrm>
              </p:grpSpPr>
              <p:sp>
                <p:nvSpPr>
                  <p:cNvPr id="5945" name="Google Shape;5945;p226"/>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46" name="Google Shape;5946;p226"/>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5947" name="Google Shape;5947;p226"/>
              <p:cNvGrpSpPr/>
              <p:nvPr/>
            </p:nvGrpSpPr>
            <p:grpSpPr>
              <a:xfrm>
                <a:off x="6617712" y="2373853"/>
                <a:ext cx="478421" cy="478421"/>
                <a:chOff x="6346155" y="2692338"/>
                <a:chExt cx="478421" cy="478421"/>
              </a:xfrm>
            </p:grpSpPr>
            <p:sp>
              <p:nvSpPr>
                <p:cNvPr id="5948" name="Google Shape;5948;p226"/>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49" name="Google Shape;5949;p226"/>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5950" name="Google Shape;5950;p226"/>
              <p:cNvGrpSpPr/>
              <p:nvPr/>
            </p:nvGrpSpPr>
            <p:grpSpPr>
              <a:xfrm>
                <a:off x="7361488" y="3771502"/>
                <a:ext cx="478421" cy="478421"/>
                <a:chOff x="6930239" y="4605839"/>
                <a:chExt cx="478421" cy="478421"/>
              </a:xfrm>
            </p:grpSpPr>
            <p:sp>
              <p:nvSpPr>
                <p:cNvPr id="5951" name="Google Shape;5951;p226"/>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52" name="Google Shape;5952;p226"/>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5953" name="Google Shape;5953;p226"/>
              <p:cNvGrpSpPr/>
              <p:nvPr/>
            </p:nvGrpSpPr>
            <p:grpSpPr>
              <a:xfrm>
                <a:off x="6799004" y="4732022"/>
                <a:ext cx="478421" cy="478421"/>
                <a:chOff x="6716684" y="5103232"/>
                <a:chExt cx="478421" cy="478421"/>
              </a:xfrm>
            </p:grpSpPr>
            <p:sp>
              <p:nvSpPr>
                <p:cNvPr id="5954" name="Google Shape;5954;p226"/>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55" name="Google Shape;5955;p226"/>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5956" name="Google Shape;5956;p226"/>
              <p:cNvGrpSpPr/>
              <p:nvPr/>
            </p:nvGrpSpPr>
            <p:grpSpPr>
              <a:xfrm>
                <a:off x="7312778" y="3209223"/>
                <a:ext cx="478421" cy="478421"/>
                <a:chOff x="7063894" y="3536553"/>
                <a:chExt cx="478421" cy="478421"/>
              </a:xfrm>
            </p:grpSpPr>
            <p:sp>
              <p:nvSpPr>
                <p:cNvPr id="5957" name="Google Shape;5957;p226"/>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58" name="Google Shape;5958;p226"/>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5959" name="Google Shape;5959;p226"/>
              <p:cNvGrpSpPr/>
              <p:nvPr/>
            </p:nvGrpSpPr>
            <p:grpSpPr>
              <a:xfrm>
                <a:off x="4558099" y="4323978"/>
                <a:ext cx="478421" cy="478421"/>
                <a:chOff x="4839474" y="4392074"/>
                <a:chExt cx="478421" cy="478421"/>
              </a:xfrm>
            </p:grpSpPr>
            <p:sp>
              <p:nvSpPr>
                <p:cNvPr id="5960" name="Google Shape;5960;p226"/>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61" name="Google Shape;5961;p226"/>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5962" name="Google Shape;5962;p226"/>
              <p:cNvGrpSpPr/>
              <p:nvPr/>
            </p:nvGrpSpPr>
            <p:grpSpPr>
              <a:xfrm>
                <a:off x="4988332" y="4732022"/>
                <a:ext cx="478421" cy="478421"/>
                <a:chOff x="4980019" y="4733181"/>
                <a:chExt cx="478421" cy="478421"/>
              </a:xfrm>
            </p:grpSpPr>
            <p:sp>
              <p:nvSpPr>
                <p:cNvPr id="5963" name="Google Shape;5963;p226"/>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64" name="Google Shape;5964;p226"/>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5965" name="Google Shape;5965;p226"/>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0" name="Shape 5970"/>
        <p:cNvGrpSpPr/>
        <p:nvPr/>
      </p:nvGrpSpPr>
      <p:grpSpPr>
        <a:xfrm>
          <a:off x="0" y="0"/>
          <a:ext cx="0" cy="0"/>
          <a:chOff x="0" y="0"/>
          <a:chExt cx="0" cy="0"/>
        </a:xfrm>
      </p:grpSpPr>
      <p:sp>
        <p:nvSpPr>
          <p:cNvPr id="5971" name="Google Shape;5971;p22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 </a:t>
            </a:r>
            <a:endParaRPr/>
          </a:p>
        </p:txBody>
      </p:sp>
      <p:sp>
        <p:nvSpPr>
          <p:cNvPr id="5972" name="Google Shape;5972;p227"/>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[Lab11]</a:t>
            </a:r>
            <a:endParaRPr/>
          </a:p>
          <a:p>
            <a:pPr indent="0" lvl="0" marL="0" rtl="0" algn="l">
              <a:lnSpc>
                <a:spcPct val="100000"/>
              </a:lnSpc>
              <a:spcBef>
                <a:spcPts val="0"/>
              </a:spcBef>
              <a:spcAft>
                <a:spcPts val="0"/>
              </a:spcAft>
              <a:buClr>
                <a:srgbClr val="131313"/>
              </a:buClr>
              <a:buSzPts val="2800"/>
              <a:buNone/>
            </a:pPr>
            <a:r>
              <a:rPr lang="en-US" sz="2800"/>
              <a:t>Gửi tin nhắn từ Flume đến Kafka</a:t>
            </a:r>
            <a:endParaRPr sz="2800"/>
          </a:p>
          <a:p>
            <a:pPr indent="0" lvl="0" marL="0" rtl="0" algn="l">
              <a:lnSpc>
                <a:spcPct val="100000"/>
              </a:lnSpc>
              <a:spcBef>
                <a:spcPts val="0"/>
              </a:spcBef>
              <a:spcAft>
                <a:spcPts val="0"/>
              </a:spcAft>
              <a:buClr>
                <a:srgbClr val="131313"/>
              </a:buClr>
              <a:buSzPts val="2800"/>
              <a:buNone/>
            </a:pPr>
            <a:r>
              <a:t/>
            </a:r>
            <a:endParaRPr sz="2800"/>
          </a:p>
          <a:p>
            <a:pPr indent="0" lvl="0" marL="0" rtl="0" algn="l">
              <a:lnSpc>
                <a:spcPct val="100000"/>
              </a:lnSpc>
              <a:spcBef>
                <a:spcPts val="0"/>
              </a:spcBef>
              <a:spcAft>
                <a:spcPts val="0"/>
              </a:spcAft>
              <a:buClr>
                <a:srgbClr val="131313"/>
              </a:buClr>
              <a:buSzPts val="2800"/>
              <a:buNone/>
            </a:pPr>
            <a:r>
              <a:t/>
            </a:r>
            <a:endParaRPr sz="2800"/>
          </a:p>
          <a:p>
            <a:pPr indent="0" lvl="0" marL="0" rtl="0" algn="l">
              <a:lnSpc>
                <a:spcPct val="100000"/>
              </a:lnSpc>
              <a:spcBef>
                <a:spcPts val="0"/>
              </a:spcBef>
              <a:spcAft>
                <a:spcPts val="0"/>
              </a:spcAft>
              <a:buClr>
                <a:srgbClr val="131313"/>
              </a:buClr>
              <a:buSzPts val="2800"/>
              <a:buNone/>
            </a:pPr>
            <a:r>
              <a:t/>
            </a:r>
            <a:endParaRPr sz="2800"/>
          </a:p>
        </p:txBody>
      </p:sp>
      <p:sp>
        <p:nvSpPr>
          <p:cNvPr id="5973" name="Google Shape;5973;p22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04</a:t>
            </a:r>
            <a:endParaRPr/>
          </a:p>
          <a:p>
            <a:pPr indent="0" lvl="0" marL="0" rtl="0" algn="r">
              <a:lnSpc>
                <a:spcPct val="100000"/>
              </a:lnSpc>
              <a:spcBef>
                <a:spcPts val="0"/>
              </a:spcBef>
              <a:spcAft>
                <a:spcPts val="0"/>
              </a:spcAft>
              <a:buClr>
                <a:srgbClr val="D8D8D8"/>
              </a:buClr>
              <a:buSzPts val="1600"/>
              <a:buNone/>
            </a:pPr>
            <a:r>
              <a:t/>
            </a:r>
            <a:endParaRPr/>
          </a:p>
        </p:txBody>
      </p:sp>
      <p:grpSp>
        <p:nvGrpSpPr>
          <p:cNvPr id="5974" name="Google Shape;5974;p227"/>
          <p:cNvGrpSpPr/>
          <p:nvPr/>
        </p:nvGrpSpPr>
        <p:grpSpPr>
          <a:xfrm>
            <a:off x="6143947" y="2590532"/>
            <a:ext cx="3126809" cy="3575932"/>
            <a:chOff x="4401919" y="2167994"/>
            <a:chExt cx="3437990" cy="3962229"/>
          </a:xfrm>
        </p:grpSpPr>
        <p:grpSp>
          <p:nvGrpSpPr>
            <p:cNvPr id="5975" name="Google Shape;5975;p227"/>
            <p:cNvGrpSpPr/>
            <p:nvPr/>
          </p:nvGrpSpPr>
          <p:grpSpPr>
            <a:xfrm>
              <a:off x="4401919" y="2167994"/>
              <a:ext cx="3437990" cy="3962229"/>
              <a:chOff x="4401919" y="2167994"/>
              <a:chExt cx="3437990" cy="3962229"/>
            </a:xfrm>
          </p:grpSpPr>
          <p:grpSp>
            <p:nvGrpSpPr>
              <p:cNvPr id="5976" name="Google Shape;5976;p227"/>
              <p:cNvGrpSpPr/>
              <p:nvPr/>
            </p:nvGrpSpPr>
            <p:grpSpPr>
              <a:xfrm>
                <a:off x="4641130" y="2383352"/>
                <a:ext cx="2969068" cy="3746871"/>
                <a:chOff x="4641130" y="2383352"/>
                <a:chExt cx="2969068" cy="3746871"/>
              </a:xfrm>
            </p:grpSpPr>
            <p:sp>
              <p:nvSpPr>
                <p:cNvPr id="5977" name="Google Shape;5977;p227"/>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78" name="Google Shape;5978;p227"/>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5979" name="Google Shape;5979;p227"/>
              <p:cNvGrpSpPr/>
              <p:nvPr/>
            </p:nvGrpSpPr>
            <p:grpSpPr>
              <a:xfrm>
                <a:off x="4420634" y="3215388"/>
                <a:ext cx="478421" cy="478421"/>
                <a:chOff x="4119360" y="4255504"/>
                <a:chExt cx="478421" cy="478421"/>
              </a:xfrm>
            </p:grpSpPr>
            <p:sp>
              <p:nvSpPr>
                <p:cNvPr id="5980" name="Google Shape;5980;p227"/>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81" name="Google Shape;5981;p227"/>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5982" name="Google Shape;5982;p227"/>
              <p:cNvGrpSpPr/>
              <p:nvPr/>
            </p:nvGrpSpPr>
            <p:grpSpPr>
              <a:xfrm>
                <a:off x="4401919" y="3767007"/>
                <a:ext cx="478421" cy="478421"/>
                <a:chOff x="4466311" y="3598005"/>
                <a:chExt cx="478421" cy="478421"/>
              </a:xfrm>
            </p:grpSpPr>
            <p:sp>
              <p:nvSpPr>
                <p:cNvPr id="5983" name="Google Shape;5983;p227"/>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84" name="Google Shape;5984;p227"/>
                <p:cNvGrpSpPr/>
                <p:nvPr/>
              </p:nvGrpSpPr>
              <p:grpSpPr>
                <a:xfrm>
                  <a:off x="4556408" y="3722669"/>
                  <a:ext cx="311620" cy="219568"/>
                  <a:chOff x="4550446" y="3712368"/>
                  <a:chExt cx="311620" cy="219568"/>
                </a:xfrm>
              </p:grpSpPr>
              <p:pic>
                <p:nvPicPr>
                  <p:cNvPr id="5985" name="Google Shape;5985;p227"/>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5986" name="Google Shape;5986;p227"/>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5987" name="Google Shape;5987;p227"/>
              <p:cNvGrpSpPr/>
              <p:nvPr/>
            </p:nvGrpSpPr>
            <p:grpSpPr>
              <a:xfrm>
                <a:off x="4656757" y="2730802"/>
                <a:ext cx="478421" cy="478421"/>
                <a:chOff x="5779974" y="3346111"/>
                <a:chExt cx="478421" cy="478421"/>
              </a:xfrm>
            </p:grpSpPr>
            <p:sp>
              <p:nvSpPr>
                <p:cNvPr id="5988" name="Google Shape;5988;p227"/>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89" name="Google Shape;5989;p227"/>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5990" name="Google Shape;5990;p227"/>
              <p:cNvGrpSpPr/>
              <p:nvPr/>
            </p:nvGrpSpPr>
            <p:grpSpPr>
              <a:xfrm>
                <a:off x="7040382" y="2725220"/>
                <a:ext cx="478421" cy="478421"/>
                <a:chOff x="6653952" y="3105086"/>
                <a:chExt cx="478421" cy="478421"/>
              </a:xfrm>
            </p:grpSpPr>
            <p:sp>
              <p:nvSpPr>
                <p:cNvPr id="5991" name="Google Shape;5991;p227"/>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92" name="Google Shape;5992;p227"/>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5993" name="Google Shape;5993;p227"/>
              <p:cNvGrpSpPr/>
              <p:nvPr/>
            </p:nvGrpSpPr>
            <p:grpSpPr>
              <a:xfrm>
                <a:off x="7214808" y="4305262"/>
                <a:ext cx="478421" cy="478421"/>
                <a:chOff x="6939282" y="3583507"/>
                <a:chExt cx="478421" cy="478421"/>
              </a:xfrm>
            </p:grpSpPr>
            <p:sp>
              <p:nvSpPr>
                <p:cNvPr id="5994" name="Google Shape;5994;p227"/>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95" name="Google Shape;5995;p227"/>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5996" name="Google Shape;5996;p227"/>
              <p:cNvGrpSpPr/>
              <p:nvPr/>
            </p:nvGrpSpPr>
            <p:grpSpPr>
              <a:xfrm>
                <a:off x="5052593" y="2375387"/>
                <a:ext cx="478421" cy="478421"/>
                <a:chOff x="4903300" y="2692339"/>
                <a:chExt cx="478421" cy="478421"/>
              </a:xfrm>
            </p:grpSpPr>
            <p:sp>
              <p:nvSpPr>
                <p:cNvPr id="5997" name="Google Shape;5997;p227"/>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98" name="Google Shape;5998;p227"/>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5999" name="Google Shape;5999;p227"/>
              <p:cNvGrpSpPr/>
              <p:nvPr/>
            </p:nvGrpSpPr>
            <p:grpSpPr>
              <a:xfrm>
                <a:off x="5557339" y="2167994"/>
                <a:ext cx="1018218" cy="478422"/>
                <a:chOff x="5546651" y="2194994"/>
                <a:chExt cx="1018218" cy="478422"/>
              </a:xfrm>
            </p:grpSpPr>
            <p:grpSp>
              <p:nvGrpSpPr>
                <p:cNvPr id="6000" name="Google Shape;6000;p227"/>
                <p:cNvGrpSpPr/>
                <p:nvPr/>
              </p:nvGrpSpPr>
              <p:grpSpPr>
                <a:xfrm>
                  <a:off x="6086448" y="2194994"/>
                  <a:ext cx="478421" cy="478421"/>
                  <a:chOff x="5724126" y="3483458"/>
                  <a:chExt cx="478421" cy="478421"/>
                </a:xfrm>
              </p:grpSpPr>
              <p:sp>
                <p:nvSpPr>
                  <p:cNvPr id="6001" name="Google Shape;6001;p227"/>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02" name="Google Shape;6002;p227"/>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6003" name="Google Shape;6003;p227"/>
                <p:cNvGrpSpPr/>
                <p:nvPr/>
              </p:nvGrpSpPr>
              <p:grpSpPr>
                <a:xfrm>
                  <a:off x="5546651" y="2194995"/>
                  <a:ext cx="478421" cy="478421"/>
                  <a:chOff x="5381721" y="2534589"/>
                  <a:chExt cx="478421" cy="478421"/>
                </a:xfrm>
              </p:grpSpPr>
              <p:sp>
                <p:nvSpPr>
                  <p:cNvPr id="6004" name="Google Shape;6004;p227"/>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05" name="Google Shape;6005;p227"/>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6006" name="Google Shape;6006;p227"/>
              <p:cNvGrpSpPr/>
              <p:nvPr/>
            </p:nvGrpSpPr>
            <p:grpSpPr>
              <a:xfrm>
                <a:off x="6617712" y="2373853"/>
                <a:ext cx="478421" cy="478421"/>
                <a:chOff x="6346155" y="2692338"/>
                <a:chExt cx="478421" cy="478421"/>
              </a:xfrm>
            </p:grpSpPr>
            <p:sp>
              <p:nvSpPr>
                <p:cNvPr id="6007" name="Google Shape;6007;p227"/>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08" name="Google Shape;6008;p227"/>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6009" name="Google Shape;6009;p227"/>
              <p:cNvGrpSpPr/>
              <p:nvPr/>
            </p:nvGrpSpPr>
            <p:grpSpPr>
              <a:xfrm>
                <a:off x="7361488" y="3771502"/>
                <a:ext cx="478421" cy="478421"/>
                <a:chOff x="6930239" y="4605839"/>
                <a:chExt cx="478421" cy="478421"/>
              </a:xfrm>
            </p:grpSpPr>
            <p:sp>
              <p:nvSpPr>
                <p:cNvPr id="6010" name="Google Shape;6010;p227"/>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11" name="Google Shape;6011;p227"/>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6012" name="Google Shape;6012;p227"/>
              <p:cNvGrpSpPr/>
              <p:nvPr/>
            </p:nvGrpSpPr>
            <p:grpSpPr>
              <a:xfrm>
                <a:off x="6799004" y="4732022"/>
                <a:ext cx="478421" cy="478421"/>
                <a:chOff x="6716684" y="5103232"/>
                <a:chExt cx="478421" cy="478421"/>
              </a:xfrm>
            </p:grpSpPr>
            <p:sp>
              <p:nvSpPr>
                <p:cNvPr id="6013" name="Google Shape;6013;p227"/>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14" name="Google Shape;6014;p227"/>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6015" name="Google Shape;6015;p227"/>
              <p:cNvGrpSpPr/>
              <p:nvPr/>
            </p:nvGrpSpPr>
            <p:grpSpPr>
              <a:xfrm>
                <a:off x="7312778" y="3209223"/>
                <a:ext cx="478421" cy="478421"/>
                <a:chOff x="7063894" y="3536553"/>
                <a:chExt cx="478421" cy="478421"/>
              </a:xfrm>
            </p:grpSpPr>
            <p:sp>
              <p:nvSpPr>
                <p:cNvPr id="6016" name="Google Shape;6016;p227"/>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17" name="Google Shape;6017;p227"/>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6018" name="Google Shape;6018;p227"/>
              <p:cNvGrpSpPr/>
              <p:nvPr/>
            </p:nvGrpSpPr>
            <p:grpSpPr>
              <a:xfrm>
                <a:off x="4558099" y="4323978"/>
                <a:ext cx="478421" cy="478421"/>
                <a:chOff x="4839474" y="4392074"/>
                <a:chExt cx="478421" cy="478421"/>
              </a:xfrm>
            </p:grpSpPr>
            <p:sp>
              <p:nvSpPr>
                <p:cNvPr id="6019" name="Google Shape;6019;p227"/>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20" name="Google Shape;6020;p227"/>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6021" name="Google Shape;6021;p227"/>
              <p:cNvGrpSpPr/>
              <p:nvPr/>
            </p:nvGrpSpPr>
            <p:grpSpPr>
              <a:xfrm>
                <a:off x="4988332" y="4732022"/>
                <a:ext cx="478421" cy="478421"/>
                <a:chOff x="4980019" y="4733181"/>
                <a:chExt cx="478421" cy="478421"/>
              </a:xfrm>
            </p:grpSpPr>
            <p:sp>
              <p:nvSpPr>
                <p:cNvPr id="6022" name="Google Shape;6022;p227"/>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23" name="Google Shape;6023;p227"/>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6024" name="Google Shape;6024;p227"/>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8" name="Shape 6028"/>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3"/>
          <p:cNvSpPr txBox="1"/>
          <p:nvPr/>
        </p:nvSpPr>
        <p:spPr>
          <a:xfrm>
            <a:off x="711199" y="4223264"/>
            <a:ext cx="7812000" cy="1707636"/>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--incremental append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--check-column some_id --last-value 245</a:t>
            </a:r>
            <a:endParaRPr/>
          </a:p>
        </p:txBody>
      </p:sp>
      <p:sp>
        <p:nvSpPr>
          <p:cNvPr id="401" name="Google Shape;401;p2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402" name="Google Shape;402;p2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rPr>
              <a:t>Chế độ nhập thêm tăng dần</a:t>
            </a:r>
            <a:endParaRPr sz="3200">
              <a:solidFill>
                <a:srgbClr val="0C0C0C"/>
              </a:solidFill>
            </a:endParaRPr>
          </a:p>
        </p:txBody>
      </p:sp>
      <p:sp>
        <p:nvSpPr>
          <p:cNvPr id="403" name="Google Shape;403;p2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404" name="Google Shape;404;p2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Sqoop cung cấp một chế độ tăng dần</a:t>
            </a:r>
            <a:endParaRPr/>
          </a:p>
          <a:p>
            <a:pPr indent="-182563" lvl="1" marL="360363" rtl="0" algn="l">
              <a:lnSpc>
                <a:spcPct val="138461"/>
              </a:lnSpc>
              <a:spcBef>
                <a:spcPts val="500"/>
              </a:spcBef>
              <a:spcAft>
                <a:spcPts val="0"/>
              </a:spcAft>
              <a:buClr>
                <a:srgbClr val="262626"/>
              </a:buClr>
              <a:buSzPts val="1040"/>
              <a:buChar char="•"/>
            </a:pPr>
            <a:r>
              <a:rPr lang="en-US"/>
              <a:t>Chỉ truy xuất các hàng mới hơn một số hàng đã nhập trước đó và nối thêm chúng</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a:t>
            </a:r>
            <a:r>
              <a:rPr b="1" lang="en-US"/>
              <a:t>--incremental </a:t>
            </a:r>
            <a:r>
              <a:rPr lang="en-US"/>
              <a:t>và chỉ định chế độ </a:t>
            </a:r>
            <a:r>
              <a:rPr b="1" lang="en-US"/>
              <a:t>append</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a:t>
            </a:r>
            <a:r>
              <a:rPr b="1" lang="en-US"/>
              <a:t>--check-column </a:t>
            </a:r>
            <a:r>
              <a:rPr lang="en-US"/>
              <a:t>để chỉ định cột khi xác định các hàng để nối thêm</a:t>
            </a:r>
            <a:endParaRPr/>
          </a:p>
          <a:p>
            <a:pPr indent="-177800" lvl="0" marL="177800" rtl="0" algn="l">
              <a:lnSpc>
                <a:spcPct val="128571"/>
              </a:lnSpc>
              <a:spcBef>
                <a:spcPts val="1000"/>
              </a:spcBef>
              <a:spcAft>
                <a:spcPts val="0"/>
              </a:spcAft>
              <a:buClr>
                <a:srgbClr val="262626"/>
              </a:buClr>
              <a:buSzPts val="1400"/>
              <a:buFont typeface="Arial"/>
              <a:buChar char="•"/>
            </a:pPr>
            <a:r>
              <a:rPr lang="en-US"/>
              <a:t>Nối thêm các hàng có giá trị cột kiểm lớn hơn --last-value</a:t>
            </a:r>
            <a:endParaRPr>
              <a:latin typeface="Arial"/>
              <a:ea typeface="Arial"/>
              <a:cs typeface="Arial"/>
              <a:sym typeface="Arial"/>
            </a:endParaRPr>
          </a:p>
          <a:p>
            <a:pPr indent="-182563" lvl="1" marL="360363" rtl="0" algn="l">
              <a:lnSpc>
                <a:spcPct val="138461"/>
              </a:lnSpc>
              <a:spcBef>
                <a:spcPts val="500"/>
              </a:spcBef>
              <a:spcAft>
                <a:spcPts val="0"/>
              </a:spcAft>
              <a:buClr>
                <a:srgbClr val="262626"/>
              </a:buClr>
              <a:buSzPts val="1040"/>
              <a:buChar char="•"/>
            </a:pPr>
            <a:r>
              <a:rPr lang="en-US"/>
              <a:t>Thường thì đây sẽ là cột khóa chính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4"/>
          <p:cNvSpPr txBox="1"/>
          <p:nvPr/>
        </p:nvSpPr>
        <p:spPr>
          <a:xfrm>
            <a:off x="711199" y="4214326"/>
            <a:ext cx="7812000" cy="1873323"/>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--incremental lastmodified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--check-column some_timestamp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--last-value "2021-06-26 18:19:25"</a:t>
            </a:r>
            <a:endParaRPr/>
          </a:p>
        </p:txBody>
      </p:sp>
      <p:sp>
        <p:nvSpPr>
          <p:cNvPr id="411" name="Google Shape;411;p2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412" name="Google Shape;412;p2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tăng dần LastModified</a:t>
            </a:r>
            <a:endParaRPr/>
          </a:p>
        </p:txBody>
      </p:sp>
      <p:sp>
        <p:nvSpPr>
          <p:cNvPr id="413" name="Google Shape;413;p2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414" name="Google Shape;414;p2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Sqoop cung cấp chế độ tăng dần</a:t>
            </a:r>
            <a:endParaRPr/>
          </a:p>
          <a:p>
            <a:pPr indent="-182563" lvl="1" marL="360363" rtl="0" algn="l">
              <a:lnSpc>
                <a:spcPct val="138461"/>
              </a:lnSpc>
              <a:spcBef>
                <a:spcPts val="500"/>
              </a:spcBef>
              <a:spcAft>
                <a:spcPts val="0"/>
              </a:spcAft>
              <a:buClr>
                <a:srgbClr val="262626"/>
              </a:buClr>
              <a:buSzPts val="1040"/>
              <a:buChar char="•"/>
            </a:pPr>
            <a:r>
              <a:rPr lang="en-US"/>
              <a:t>Chỉ truy xuất các hàng mới hơn một số hàng đã nhập trước đó</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a:t>
            </a:r>
            <a:r>
              <a:rPr b="1" lang="en-US"/>
              <a:t>--incremental </a:t>
            </a:r>
            <a:r>
              <a:rPr lang="en-US"/>
              <a:t>và chỉ định chế độ sửa đổi lần cuối (</a:t>
            </a:r>
            <a:r>
              <a:rPr b="1" lang="en-US"/>
              <a:t>lastmodified mode</a:t>
            </a:r>
            <a:r>
              <a:rPr lang="en-US"/>
              <a:t>)</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a:t>
            </a:r>
            <a:r>
              <a:rPr b="1" lang="en-US"/>
              <a:t>--check-column </a:t>
            </a:r>
            <a:r>
              <a:rPr lang="en-US"/>
              <a:t>để chỉ định cột khi xác định các hàng để nối them</a:t>
            </a:r>
            <a:endParaRPr/>
          </a:p>
          <a:p>
            <a:pPr indent="-177800" lvl="0" marL="177800" rtl="0" algn="l">
              <a:lnSpc>
                <a:spcPct val="128571"/>
              </a:lnSpc>
              <a:spcBef>
                <a:spcPts val="1000"/>
              </a:spcBef>
              <a:spcAft>
                <a:spcPts val="0"/>
              </a:spcAft>
              <a:buClr>
                <a:srgbClr val="262626"/>
              </a:buClr>
              <a:buSzPts val="1400"/>
              <a:buFont typeface="Arial"/>
              <a:buChar char="•"/>
            </a:pPr>
            <a:r>
              <a:rPr lang="en-US"/>
              <a:t>Nối thêm các hàng có giá trị cột kiểm lớn hơn </a:t>
            </a:r>
            <a:r>
              <a:rPr b="1" lang="en-US"/>
              <a:t>--last-value</a:t>
            </a:r>
            <a:endParaRPr b="1">
              <a:latin typeface="Arial"/>
              <a:ea typeface="Arial"/>
              <a:cs typeface="Arial"/>
              <a:sym typeface="Arial"/>
            </a:endParaRPr>
          </a:p>
          <a:p>
            <a:pPr indent="-182563" lvl="1" marL="360363" rtl="0" algn="l">
              <a:lnSpc>
                <a:spcPct val="138461"/>
              </a:lnSpc>
              <a:spcBef>
                <a:spcPts val="500"/>
              </a:spcBef>
              <a:spcAft>
                <a:spcPts val="0"/>
              </a:spcAft>
              <a:buClr>
                <a:srgbClr val="262626"/>
              </a:buClr>
              <a:buSzPts val="1040"/>
              <a:buChar char="•"/>
            </a:pPr>
            <a:r>
              <a:rPr lang="en-US"/>
              <a:t>Đây phải là cột dấu thời gian hoặc loại ngàyww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5"/>
          <p:cNvSpPr txBox="1"/>
          <p:nvPr/>
        </p:nvSpPr>
        <p:spPr>
          <a:xfrm>
            <a:off x="711199" y="4897505"/>
            <a:ext cx="7812000" cy="1368000"/>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--query 'SELECT a.*, b.* from a JOIN b on (a.id == b.id) WHERE $CONDITIONS'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--split-by a.id --target-dir /user/myuser/results</a:t>
            </a:r>
            <a:endParaRPr/>
          </a:p>
        </p:txBody>
      </p:sp>
      <p:sp>
        <p:nvSpPr>
          <p:cNvPr id="421" name="Google Shape;421;p2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422" name="Google Shape;422;p2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dựa trên truy vấn dạng tự do</a:t>
            </a:r>
            <a:endParaRPr/>
          </a:p>
        </p:txBody>
      </p:sp>
      <p:sp>
        <p:nvSpPr>
          <p:cNvPr id="423" name="Google Shape;423;p2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424" name="Google Shape;424;p2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solidFill>
                  <a:srgbClr val="262626"/>
                </a:solidFill>
              </a:rPr>
              <a:t>Sqoop có thể nhập tập kết quả của một truy vấn SQL tùy ý</a:t>
            </a:r>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Không cần sử dụng các đối số </a:t>
            </a:r>
            <a:r>
              <a:rPr b="1" lang="en-US">
                <a:solidFill>
                  <a:srgbClr val="262626"/>
                </a:solidFill>
              </a:rPr>
              <a:t>--table</a:t>
            </a:r>
            <a:r>
              <a:rPr lang="en-US">
                <a:solidFill>
                  <a:srgbClr val="262626"/>
                </a:solidFill>
              </a:rPr>
              <a:t>, </a:t>
            </a:r>
            <a:r>
              <a:rPr b="1" lang="en-US">
                <a:solidFill>
                  <a:srgbClr val="262626"/>
                </a:solidFill>
              </a:rPr>
              <a:t>--columns </a:t>
            </a:r>
            <a:r>
              <a:rPr lang="en-US">
                <a:solidFill>
                  <a:srgbClr val="262626"/>
                </a:solidFill>
              </a:rPr>
              <a:t>và </a:t>
            </a:r>
            <a:r>
              <a:rPr b="1" lang="en-US">
                <a:solidFill>
                  <a:srgbClr val="262626"/>
                </a:solidFill>
              </a:rPr>
              <a:t>--where</a:t>
            </a:r>
            <a:endParaRPr/>
          </a:p>
          <a:p>
            <a:pPr indent="-182563" lvl="1" marL="360363" rtl="0" algn="l">
              <a:lnSpc>
                <a:spcPct val="138461"/>
              </a:lnSpc>
              <a:spcBef>
                <a:spcPts val="500"/>
              </a:spcBef>
              <a:spcAft>
                <a:spcPts val="0"/>
              </a:spcAft>
              <a:buClr>
                <a:srgbClr val="262626"/>
              </a:buClr>
              <a:buSzPts val="1040"/>
              <a:buChar char="•"/>
            </a:pPr>
            <a:r>
              <a:rPr lang="en-US">
                <a:solidFill>
                  <a:srgbClr val="262626"/>
                </a:solidFill>
              </a:rPr>
              <a:t>Chỉ truy xuất các hàng mới hơn một số hàng đã nhập trước đó</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Sử dụng </a:t>
            </a:r>
            <a:r>
              <a:rPr b="1" lang="en-US">
                <a:solidFill>
                  <a:srgbClr val="262626"/>
                </a:solidFill>
              </a:rPr>
              <a:t>--query </a:t>
            </a:r>
            <a:r>
              <a:rPr lang="en-US">
                <a:solidFill>
                  <a:srgbClr val="262626"/>
                </a:solidFill>
              </a:rPr>
              <a:t>và chỉ định truy vấn SQL</a:t>
            </a:r>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Truy vấn SQL phải bao gồm</a:t>
            </a:r>
            <a:r>
              <a:rPr b="1" lang="en-US">
                <a:solidFill>
                  <a:srgbClr val="262626"/>
                </a:solidFill>
              </a:rPr>
              <a:t> $CONDITIONS </a:t>
            </a:r>
            <a:r>
              <a:rPr lang="en-US">
                <a:solidFill>
                  <a:srgbClr val="262626"/>
                </a:solidFill>
              </a:rPr>
              <a:t>dưới dạng điều kiện </a:t>
            </a:r>
            <a:r>
              <a:rPr b="1" lang="en-US">
                <a:solidFill>
                  <a:srgbClr val="262626"/>
                </a:solidFill>
              </a:rPr>
              <a:t>WHERE</a:t>
            </a:r>
            <a:endParaRPr b="1">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Nếu kết quả sẽ được truy xuất song song bởi nhiều mapper,</a:t>
            </a:r>
            <a:endParaRPr>
              <a:solidFill>
                <a:srgbClr val="262626"/>
              </a:solidFill>
            </a:endParaRPr>
          </a:p>
          <a:p>
            <a:pPr indent="-182563" lvl="1" marL="360363" rtl="0" algn="l">
              <a:lnSpc>
                <a:spcPct val="138461"/>
              </a:lnSpc>
              <a:spcBef>
                <a:spcPts val="500"/>
              </a:spcBef>
              <a:spcAft>
                <a:spcPts val="0"/>
              </a:spcAft>
              <a:buClr>
                <a:srgbClr val="262626"/>
              </a:buClr>
              <a:buSzPts val="1040"/>
              <a:buChar char="•"/>
            </a:pPr>
            <a:r>
              <a:rPr lang="en-US">
                <a:solidFill>
                  <a:srgbClr val="262626"/>
                </a:solidFill>
              </a:rPr>
              <a:t>Phải bao gồm </a:t>
            </a:r>
            <a:r>
              <a:rPr b="1" lang="en-US">
                <a:solidFill>
                  <a:srgbClr val="262626"/>
                </a:solidFill>
              </a:rPr>
              <a:t>–split-by </a:t>
            </a:r>
            <a:r>
              <a:rPr lang="en-US">
                <a:solidFill>
                  <a:srgbClr val="262626"/>
                </a:solidFill>
              </a:rPr>
              <a:t>và chỉ định cột sẽ sử dụng để phân vùng tập dữ liệu để truy xuất</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Tất cả nhập truy vấn dạng tự do phải chỉ định </a:t>
            </a:r>
            <a:r>
              <a:rPr b="1" lang="en-US">
                <a:solidFill>
                  <a:srgbClr val="262626"/>
                </a:solidFill>
              </a:rPr>
              <a:t>--target-dir </a:t>
            </a:r>
            <a:r>
              <a:rPr lang="en-US">
                <a:solidFill>
                  <a:srgbClr val="262626"/>
                </a:solidFill>
              </a:rPr>
              <a:t>để lưu trữ kết quả</a:t>
            </a:r>
            <a:endParaRPr>
              <a:solidFill>
                <a:srgbClr val="26262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6"/>
          <p:cNvSpPr txBox="1"/>
          <p:nvPr/>
        </p:nvSpPr>
        <p:spPr>
          <a:xfrm>
            <a:off x="711199" y="3864459"/>
            <a:ext cx="7812000" cy="1358894"/>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a:t>
            </a:r>
            <a:r>
              <a:rPr lang="en-US" sz="1600">
                <a:solidFill>
                  <a:srgbClr val="C00000"/>
                </a:solidFill>
                <a:latin typeface="Arial"/>
                <a:ea typeface="Arial"/>
                <a:cs typeface="Arial"/>
                <a:sym typeface="Arial"/>
              </a:rPr>
              <a:t>export</a:t>
            </a:r>
            <a:r>
              <a:rPr lang="en-US" sz="16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--export-dir /path/to/data/directory</a:t>
            </a:r>
            <a:endParaRPr sz="1600">
              <a:solidFill>
                <a:schemeClr val="dk1"/>
              </a:solidFill>
              <a:latin typeface="Arial"/>
              <a:ea typeface="Arial"/>
              <a:cs typeface="Arial"/>
              <a:sym typeface="Arial"/>
            </a:endParaRPr>
          </a:p>
        </p:txBody>
      </p:sp>
      <p:sp>
        <p:nvSpPr>
          <p:cNvPr id="431" name="Google Shape;431;p2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432" name="Google Shape;432;p2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Xuất dữ liệu sang RDBMS</a:t>
            </a:r>
            <a:endParaRPr/>
          </a:p>
        </p:txBody>
      </p:sp>
      <p:sp>
        <p:nvSpPr>
          <p:cNvPr id="433" name="Google Shape;433;p2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434" name="Google Shape;434;p2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Sử dụng lệnh con xuất để xuất dữ liệu trong HDFS sang một bảng duy nhất trong RDBMS</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--export-dir </a:t>
            </a:r>
            <a:r>
              <a:rPr lang="en-US"/>
              <a:t>để chỉ định đường dẫn nguồn HDFS</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--table </a:t>
            </a:r>
            <a:r>
              <a:rPr lang="en-US"/>
              <a:t>để chỉ định bảng RDBMS để điền</a:t>
            </a:r>
            <a:endParaRPr/>
          </a:p>
          <a:p>
            <a:pPr indent="-177800" lvl="0" marL="177800" rtl="0" algn="l">
              <a:lnSpc>
                <a:spcPct val="128571"/>
              </a:lnSpc>
              <a:spcBef>
                <a:spcPts val="1000"/>
              </a:spcBef>
              <a:spcAft>
                <a:spcPts val="0"/>
              </a:spcAft>
              <a:buClr>
                <a:srgbClr val="262626"/>
              </a:buClr>
              <a:buSzPts val="1400"/>
              <a:buFont typeface="Arial"/>
              <a:buChar char="•"/>
            </a:pPr>
            <a:r>
              <a:rPr lang="en-US"/>
              <a:t>Xuất nội dung của toàn bộ thư mục vào bảng</a:t>
            </a:r>
            <a:endParaRPr/>
          </a:p>
          <a:p>
            <a:pPr indent="-177800" lvl="0" marL="177800" rtl="0" algn="l">
              <a:lnSpc>
                <a:spcPct val="128571"/>
              </a:lnSpc>
              <a:spcBef>
                <a:spcPts val="1000"/>
              </a:spcBef>
              <a:spcAft>
                <a:spcPts val="0"/>
              </a:spcAft>
              <a:buClr>
                <a:srgbClr val="262626"/>
              </a:buClr>
              <a:buSzPts val="1400"/>
              <a:buFont typeface="Arial"/>
              <a:buChar char="•"/>
            </a:pPr>
            <a:r>
              <a:rPr lang="en-US"/>
              <a:t>Chủ yếu được sử dụng để điền vào một bảng trống mới được tạo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7"/>
          <p:cNvSpPr txBox="1"/>
          <p:nvPr/>
        </p:nvSpPr>
        <p:spPr>
          <a:xfrm>
            <a:off x="711199" y="3306898"/>
            <a:ext cx="7812000" cy="1728565"/>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export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--export-dir /path/to/data/directory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--update-key some_column</a:t>
            </a:r>
            <a:endParaRPr sz="1600">
              <a:solidFill>
                <a:schemeClr val="dk1"/>
              </a:solidFill>
              <a:latin typeface="Arial"/>
              <a:ea typeface="Arial"/>
              <a:cs typeface="Arial"/>
              <a:sym typeface="Arial"/>
            </a:endParaRPr>
          </a:p>
        </p:txBody>
      </p:sp>
      <p:sp>
        <p:nvSpPr>
          <p:cNvPr id="441" name="Google Shape;441;p2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442" name="Google Shape;442;p2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Cập nhật bảng RDBMS hiện có</a:t>
            </a:r>
            <a:endParaRPr/>
          </a:p>
        </p:txBody>
      </p:sp>
      <p:sp>
        <p:nvSpPr>
          <p:cNvPr id="443" name="Google Shape;443;p2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444" name="Google Shape;444;p2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Sử dụng lệnh con xuất để xuất dữ liệu trong HDFS sang một bảng duy nhất trong RDBMS</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--update-key để chỉ định một cột hoặc danh sách các cột để khớp với các hàng</a:t>
            </a:r>
            <a:endParaRPr/>
          </a:p>
          <a:p>
            <a:pPr indent="-177800" lvl="0" marL="177800" rtl="0" algn="l">
              <a:lnSpc>
                <a:spcPct val="128571"/>
              </a:lnSpc>
              <a:spcBef>
                <a:spcPts val="1000"/>
              </a:spcBef>
              <a:spcAft>
                <a:spcPts val="0"/>
              </a:spcAft>
              <a:buClr>
                <a:srgbClr val="262626"/>
              </a:buClr>
              <a:buSzPts val="1400"/>
              <a:buFont typeface="Arial"/>
              <a:buChar char="•"/>
            </a:pPr>
            <a:r>
              <a:rPr lang="en-US"/>
              <a:t>Lệnh sqoop được chuyển đổi thành các lệnh CẬP NHẬT trên cơ sở dữ liệu</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8"/>
          <p:cNvSpPr txBox="1"/>
          <p:nvPr/>
        </p:nvSpPr>
        <p:spPr>
          <a:xfrm>
            <a:off x="711199" y="3148634"/>
            <a:ext cx="7812000" cy="1924407"/>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export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--export-dir /path/to/data/directory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--update-key some_column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--update-mode allowinsert</a:t>
            </a:r>
            <a:endParaRPr/>
          </a:p>
        </p:txBody>
      </p:sp>
      <p:sp>
        <p:nvSpPr>
          <p:cNvPr id="451" name="Google Shape;451;p2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452" name="Google Shape;452;p2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Cập nhật hoặc chèn bảng RDBMS hiện có</a:t>
            </a:r>
            <a:endParaRPr sz="3000"/>
          </a:p>
        </p:txBody>
      </p:sp>
      <p:sp>
        <p:nvSpPr>
          <p:cNvPr id="453" name="Google Shape;453;p2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454" name="Google Shape;454;p2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Chỉ định xem có cho phép chèn hay chỉ cập nhật với </a:t>
            </a:r>
            <a:r>
              <a:rPr b="1" lang="en-US"/>
              <a:t>--update-mode &lt;mode&gt;</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updateonly (mặc định) chỉ cập nhật các hàng phù hợp</a:t>
            </a:r>
            <a:endParaRPr/>
          </a:p>
          <a:p>
            <a:pPr indent="-182563" lvl="1" marL="360363" rtl="0" algn="l">
              <a:lnSpc>
                <a:spcPct val="138461"/>
              </a:lnSpc>
              <a:spcBef>
                <a:spcPts val="500"/>
              </a:spcBef>
              <a:spcAft>
                <a:spcPts val="0"/>
              </a:spcAft>
              <a:buClr>
                <a:srgbClr val="262626"/>
              </a:buClr>
              <a:buSzPts val="1040"/>
              <a:buChar char="•"/>
            </a:pPr>
            <a:r>
              <a:rPr lang="en-US">
                <a:latin typeface="Arial"/>
                <a:ea typeface="Arial"/>
                <a:cs typeface="Arial"/>
                <a:sym typeface="Arial"/>
              </a:rPr>
              <a:t>cho phép chèn (allowinsert) bản cập nhật cũng như chèn bất kỳ hàng nào không khớp</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9"/>
          <p:cNvSpPr txBox="1"/>
          <p:nvPr/>
        </p:nvSpPr>
        <p:spPr>
          <a:xfrm>
            <a:off x="711199" y="3148634"/>
            <a:ext cx="7812000" cy="2350292"/>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a:t>
            </a:r>
            <a:r>
              <a:rPr lang="en-US" sz="1600">
                <a:solidFill>
                  <a:srgbClr val="C00000"/>
                </a:solidFill>
                <a:latin typeface="Arial"/>
                <a:ea typeface="Arial"/>
                <a:cs typeface="Arial"/>
                <a:sym typeface="Arial"/>
              </a:rPr>
              <a:t>eval</a:t>
            </a:r>
            <a:r>
              <a:rPr lang="en-US" sz="16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--query "SELECT * from MYTABLE LIMIT 10" </a:t>
            </a:r>
            <a:endParaRPr/>
          </a:p>
          <a:p>
            <a:pPr indent="0" lvl="0" marL="182563" marR="0" rtl="0" algn="l">
              <a:spcBef>
                <a:spcPts val="0"/>
              </a:spcBef>
              <a:spcAft>
                <a:spcPts val="0"/>
              </a:spcAft>
              <a:buNone/>
            </a:pPr>
            <a:r>
              <a:t/>
            </a:r>
            <a:endParaRPr sz="1600">
              <a:solidFill>
                <a:schemeClr val="dk1"/>
              </a:solidFill>
              <a:latin typeface="Arial"/>
              <a:ea typeface="Arial"/>
              <a:cs typeface="Arial"/>
              <a:sym typeface="Arial"/>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sqoop </a:t>
            </a:r>
            <a:r>
              <a:rPr lang="en-US" sz="1600">
                <a:solidFill>
                  <a:srgbClr val="C00000"/>
                </a:solidFill>
                <a:latin typeface="Arial"/>
                <a:ea typeface="Arial"/>
                <a:cs typeface="Arial"/>
                <a:sym typeface="Arial"/>
              </a:rPr>
              <a:t>eval</a:t>
            </a:r>
            <a:r>
              <a:rPr lang="en-US" sz="16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--query "DESCRIBE MYTABLE" </a:t>
            </a:r>
            <a:endParaRPr/>
          </a:p>
        </p:txBody>
      </p:sp>
      <p:sp>
        <p:nvSpPr>
          <p:cNvPr id="461" name="Google Shape;461;p2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462" name="Google Shape;462;p2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Chạy một truy vấn SQL đơn giản</a:t>
            </a:r>
            <a:endParaRPr/>
          </a:p>
        </p:txBody>
      </p:sp>
      <p:sp>
        <p:nvSpPr>
          <p:cNvPr id="463" name="Google Shape;463;p2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464" name="Google Shape;464;p2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Sử dụng lệnh con </a:t>
            </a:r>
            <a:r>
              <a:rPr b="1" lang="en-US"/>
              <a:t>eval</a:t>
            </a:r>
            <a:r>
              <a:rPr lang="en-US"/>
              <a:t> để chạy một truy vấn SQL trên cơ sở dữ liệu</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--query </a:t>
            </a:r>
            <a:r>
              <a:rPr lang="en-US"/>
              <a:t>để chỉ định truy vấn SQL</a:t>
            </a:r>
            <a:endParaRPr/>
          </a:p>
          <a:p>
            <a:pPr indent="-182563" lvl="1" marL="360363" rtl="0" algn="l">
              <a:lnSpc>
                <a:spcPct val="138461"/>
              </a:lnSpc>
              <a:spcBef>
                <a:spcPts val="500"/>
              </a:spcBef>
              <a:spcAft>
                <a:spcPts val="0"/>
              </a:spcAft>
              <a:buClr>
                <a:srgbClr val="262626"/>
              </a:buClr>
              <a:buSzPts val="1040"/>
              <a:buChar char="•"/>
            </a:pPr>
            <a:r>
              <a:rPr lang="en-US"/>
              <a:t>Truy vấn SQL có thể là bất kỳ truy vấn nào bao gồm DDL, DML và SQL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txBox="1"/>
          <p:nvPr>
            <p:ph idx="2" type="body"/>
          </p:nvPr>
        </p:nvSpPr>
        <p:spPr>
          <a:xfrm>
            <a:off x="767552" y="4875102"/>
            <a:ext cx="8632800" cy="1253700"/>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p>
            <a:pPr indent="-342900" lvl="0" marL="342900" rtl="0" algn="l">
              <a:lnSpc>
                <a:spcPct val="100000"/>
              </a:lnSpc>
              <a:spcBef>
                <a:spcPts val="0"/>
              </a:spcBef>
              <a:spcAft>
                <a:spcPts val="0"/>
              </a:spcAft>
              <a:buClr>
                <a:srgbClr val="A5A5A5"/>
              </a:buClr>
              <a:buSzPts val="1300"/>
              <a:buFont typeface="Arial"/>
              <a:buAutoNum type="arabicPeriod"/>
            </a:pPr>
            <a:r>
              <a:rPr lang="en-US"/>
              <a:t>Di chuyển dữ liệu từ EDW</a:t>
            </a:r>
            <a:endParaRPr/>
          </a:p>
          <a:p>
            <a:pPr indent="-342900" lvl="0" marL="342900" rtl="0" algn="l">
              <a:lnSpc>
                <a:spcPct val="100000"/>
              </a:lnSpc>
              <a:spcBef>
                <a:spcPts val="800"/>
              </a:spcBef>
              <a:spcAft>
                <a:spcPts val="0"/>
              </a:spcAft>
              <a:buClr>
                <a:srgbClr val="A5A5A5"/>
              </a:buClr>
              <a:buSzPts val="1300"/>
              <a:buFont typeface="Arial"/>
              <a:buAutoNum type="arabicPeriod"/>
            </a:pPr>
            <a:r>
              <a:rPr lang="en-US"/>
              <a:t>Truyền nguồn dữ liệu thời gian thực</a:t>
            </a:r>
            <a:endParaRPr/>
          </a:p>
          <a:p>
            <a:pPr indent="-342900" lvl="0" marL="342900" rtl="0" algn="l">
              <a:lnSpc>
                <a:spcPct val="100000"/>
              </a:lnSpc>
              <a:spcBef>
                <a:spcPts val="800"/>
              </a:spcBef>
              <a:spcAft>
                <a:spcPts val="0"/>
              </a:spcAft>
              <a:buClr>
                <a:srgbClr val="A5A5A5"/>
              </a:buClr>
              <a:buSzPts val="1300"/>
              <a:buFont typeface="Arial"/>
              <a:buAutoNum type="arabicPeriod"/>
            </a:pPr>
            <a:r>
              <a:rPr lang="en-US"/>
              <a:t>Tạo đường ống dữ liệu với Apache NiFi</a:t>
            </a:r>
            <a:endParaRPr/>
          </a:p>
          <a:p>
            <a:pPr indent="-342900" lvl="0" marL="342900" rtl="0" algn="l">
              <a:lnSpc>
                <a:spcPct val="100000"/>
              </a:lnSpc>
              <a:spcBef>
                <a:spcPts val="800"/>
              </a:spcBef>
              <a:spcAft>
                <a:spcPts val="0"/>
              </a:spcAft>
              <a:buClr>
                <a:srgbClr val="A5A5A5"/>
              </a:buClr>
              <a:buSzPts val="1300"/>
              <a:buFont typeface="Arial"/>
              <a:buAutoNum type="arabicPeriod"/>
            </a:pPr>
            <a:r>
              <a:rPr lang="en-US"/>
              <a:t>Apache Kafka</a:t>
            </a:r>
            <a:endParaRPr b="0" i="0" sz="1300" u="none" cap="none" strike="noStrike">
              <a:solidFill>
                <a:srgbClr val="26262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471" name="Google Shape;471;p3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Tạo công việc Sqoop</a:t>
            </a:r>
            <a:endParaRPr/>
          </a:p>
        </p:txBody>
      </p:sp>
      <p:sp>
        <p:nvSpPr>
          <p:cNvPr id="472" name="Google Shape;472;p3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473" name="Google Shape;473;p3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Sử dụng lệnh con </a:t>
            </a:r>
            <a:r>
              <a:rPr b="1" lang="en-US"/>
              <a:t>job</a:t>
            </a:r>
            <a:r>
              <a:rPr lang="en-US"/>
              <a:t> để tạo và làm việc với các công việc đã lưu</a:t>
            </a:r>
            <a:endParaRPr/>
          </a:p>
          <a:p>
            <a:pPr indent="-177800" lvl="0" marL="177800" rtl="0" algn="l">
              <a:lnSpc>
                <a:spcPct val="128571"/>
              </a:lnSpc>
              <a:spcBef>
                <a:spcPts val="1000"/>
              </a:spcBef>
              <a:spcAft>
                <a:spcPts val="0"/>
              </a:spcAft>
              <a:buClr>
                <a:srgbClr val="262626"/>
              </a:buClr>
              <a:buSzPts val="1400"/>
              <a:buFont typeface="Arial"/>
              <a:buChar char="•"/>
            </a:pPr>
            <a:r>
              <a:rPr lang="en-US"/>
              <a:t>Các công việc đã lưu ghi nhớ các tham số được sử dụng để chỉ định một công việc</a:t>
            </a:r>
            <a:endParaRPr/>
          </a:p>
          <a:p>
            <a:pPr indent="-177800" lvl="0" marL="177800" rtl="0" algn="l">
              <a:lnSpc>
                <a:spcPct val="128571"/>
              </a:lnSpc>
              <a:spcBef>
                <a:spcPts val="1000"/>
              </a:spcBef>
              <a:spcAft>
                <a:spcPts val="0"/>
              </a:spcAft>
              <a:buClr>
                <a:srgbClr val="262626"/>
              </a:buClr>
              <a:buSzPts val="1400"/>
              <a:buFont typeface="Arial"/>
              <a:buChar char="•"/>
            </a:pPr>
            <a:r>
              <a:rPr lang="en-US"/>
              <a:t>Thực hiện lại bằng cách gọi id job</a:t>
            </a:r>
            <a:endParaRPr/>
          </a:p>
          <a:p>
            <a:pPr indent="-177800" lvl="0" marL="177800" rtl="0" algn="l">
              <a:lnSpc>
                <a:spcPct val="128571"/>
              </a:lnSpc>
              <a:spcBef>
                <a:spcPts val="1000"/>
              </a:spcBef>
              <a:spcAft>
                <a:spcPts val="0"/>
              </a:spcAft>
              <a:buClr>
                <a:srgbClr val="262626"/>
              </a:buClr>
              <a:buSzPts val="1400"/>
              <a:buFont typeface="Arial"/>
              <a:buChar char="•"/>
            </a:pPr>
            <a:r>
              <a:rPr lang="en-US"/>
              <a:t>Các đối số lệnh con job</a:t>
            </a:r>
            <a:endParaRPr/>
          </a:p>
          <a:p>
            <a:pPr indent="-182563" lvl="1" marL="360363" rtl="0" algn="l">
              <a:lnSpc>
                <a:spcPct val="138461"/>
              </a:lnSpc>
              <a:spcBef>
                <a:spcPts val="500"/>
              </a:spcBef>
              <a:spcAft>
                <a:spcPts val="0"/>
              </a:spcAft>
              <a:buClr>
                <a:srgbClr val="262626"/>
              </a:buClr>
              <a:buSzPts val="1040"/>
              <a:buChar char="•"/>
            </a:pPr>
            <a:r>
              <a:rPr lang="en-US"/>
              <a:t> </a:t>
            </a:r>
            <a:r>
              <a:rPr lang="en-US">
                <a:latin typeface="Arial"/>
                <a:ea typeface="Arial"/>
                <a:cs typeface="Arial"/>
                <a:sym typeface="Arial"/>
              </a:rPr>
              <a:t>--create</a:t>
            </a:r>
            <a:r>
              <a:rPr lang="en-US"/>
              <a:t> </a:t>
            </a:r>
            <a:r>
              <a:rPr lang="en-US">
                <a:latin typeface="Arial"/>
                <a:ea typeface="Arial"/>
                <a:cs typeface="Arial"/>
                <a:sym typeface="Arial"/>
              </a:rPr>
              <a:t>&lt;job id&gt;</a:t>
            </a:r>
            <a:r>
              <a:rPr lang="en-US"/>
              <a:t> để lưu một công việc</a:t>
            </a:r>
            <a:endParaRPr/>
          </a:p>
          <a:p>
            <a:pPr indent="-182563" lvl="1" marL="360363" rtl="0" algn="l">
              <a:lnSpc>
                <a:spcPct val="138461"/>
              </a:lnSpc>
              <a:spcBef>
                <a:spcPts val="500"/>
              </a:spcBef>
              <a:spcAft>
                <a:spcPts val="0"/>
              </a:spcAft>
              <a:buClr>
                <a:srgbClr val="262626"/>
              </a:buClr>
              <a:buSzPts val="1040"/>
              <a:buChar char="•"/>
            </a:pPr>
            <a:r>
              <a:rPr lang="en-US"/>
              <a:t> </a:t>
            </a:r>
            <a:r>
              <a:rPr lang="en-US">
                <a:latin typeface="Arial"/>
                <a:ea typeface="Arial"/>
                <a:cs typeface="Arial"/>
                <a:sym typeface="Arial"/>
              </a:rPr>
              <a:t>--delete</a:t>
            </a:r>
            <a:r>
              <a:rPr lang="en-US"/>
              <a:t> </a:t>
            </a:r>
            <a:r>
              <a:rPr lang="en-US">
                <a:latin typeface="Arial"/>
                <a:ea typeface="Arial"/>
                <a:cs typeface="Arial"/>
                <a:sym typeface="Arial"/>
              </a:rPr>
              <a:t>&lt;job id&gt;</a:t>
            </a:r>
            <a:r>
              <a:rPr lang="en-US"/>
              <a:t> để xóa một công việc đã lưu</a:t>
            </a:r>
            <a:endParaRPr/>
          </a:p>
          <a:p>
            <a:pPr indent="-182563" lvl="1" marL="360363" rtl="0" algn="l">
              <a:lnSpc>
                <a:spcPct val="138461"/>
              </a:lnSpc>
              <a:spcBef>
                <a:spcPts val="500"/>
              </a:spcBef>
              <a:spcAft>
                <a:spcPts val="0"/>
              </a:spcAft>
              <a:buClr>
                <a:srgbClr val="262626"/>
              </a:buClr>
              <a:buSzPts val="1040"/>
              <a:buChar char="•"/>
            </a:pPr>
            <a:r>
              <a:rPr lang="en-US"/>
              <a:t> </a:t>
            </a:r>
            <a:r>
              <a:rPr lang="en-US">
                <a:latin typeface="Arial"/>
                <a:ea typeface="Arial"/>
                <a:cs typeface="Arial"/>
                <a:sym typeface="Arial"/>
              </a:rPr>
              <a:t>--exec</a:t>
            </a:r>
            <a:r>
              <a:rPr lang="en-US"/>
              <a:t> </a:t>
            </a:r>
            <a:r>
              <a:rPr lang="en-US">
                <a:latin typeface="Arial"/>
                <a:ea typeface="Arial"/>
                <a:cs typeface="Arial"/>
                <a:sym typeface="Arial"/>
              </a:rPr>
              <a:t>&lt;job id&gt;</a:t>
            </a:r>
            <a:r>
              <a:rPr lang="en-US"/>
              <a:t> để thực hiện một công việc đã lưu có tên &lt;job id&gt;</a:t>
            </a:r>
            <a:endParaRPr/>
          </a:p>
          <a:p>
            <a:pPr indent="-182563" lvl="1" marL="360363" rtl="0" algn="l">
              <a:lnSpc>
                <a:spcPct val="138461"/>
              </a:lnSpc>
              <a:spcBef>
                <a:spcPts val="500"/>
              </a:spcBef>
              <a:spcAft>
                <a:spcPts val="0"/>
              </a:spcAft>
              <a:buClr>
                <a:srgbClr val="262626"/>
              </a:buClr>
              <a:buSzPts val="1040"/>
              <a:buChar char="•"/>
            </a:pPr>
            <a:r>
              <a:rPr lang="en-US"/>
              <a:t> </a:t>
            </a:r>
            <a:r>
              <a:rPr lang="en-US">
                <a:latin typeface="Arial"/>
                <a:ea typeface="Arial"/>
                <a:cs typeface="Arial"/>
                <a:sym typeface="Arial"/>
              </a:rPr>
              <a:t>--show</a:t>
            </a:r>
            <a:r>
              <a:rPr lang="en-US"/>
              <a:t> </a:t>
            </a:r>
            <a:r>
              <a:rPr lang="en-US">
                <a:latin typeface="Arial"/>
                <a:ea typeface="Arial"/>
                <a:cs typeface="Arial"/>
                <a:sym typeface="Arial"/>
              </a:rPr>
              <a:t>&lt;job id&gt;</a:t>
            </a:r>
            <a:r>
              <a:rPr lang="en-US"/>
              <a:t> để hiển thị thông số của một công việc đã lưu</a:t>
            </a:r>
            <a:endParaRPr/>
          </a:p>
          <a:p>
            <a:pPr indent="-182563" lvl="1" marL="360363" rtl="0" algn="l">
              <a:lnSpc>
                <a:spcPct val="138461"/>
              </a:lnSpc>
              <a:spcBef>
                <a:spcPts val="500"/>
              </a:spcBef>
              <a:spcAft>
                <a:spcPts val="0"/>
              </a:spcAft>
              <a:buClr>
                <a:srgbClr val="262626"/>
              </a:buClr>
              <a:buSzPts val="1040"/>
              <a:buChar char="•"/>
            </a:pPr>
            <a:r>
              <a:rPr lang="en-US"/>
              <a:t> </a:t>
            </a:r>
            <a:r>
              <a:rPr lang="en-US">
                <a:latin typeface="Arial"/>
                <a:ea typeface="Arial"/>
                <a:cs typeface="Arial"/>
                <a:sym typeface="Arial"/>
              </a:rPr>
              <a:t>--list</a:t>
            </a:r>
            <a:r>
              <a:rPr lang="en-US"/>
              <a:t>  liệt kê tất cả các công việc đã lưu</a:t>
            </a:r>
            <a:endParaRPr/>
          </a:p>
          <a:p>
            <a:pPr indent="-177800" lvl="0" marL="177800" rtl="0" algn="l">
              <a:lnSpc>
                <a:spcPct val="142857"/>
              </a:lnSpc>
              <a:spcBef>
                <a:spcPts val="1000"/>
              </a:spcBef>
              <a:spcAft>
                <a:spcPts val="0"/>
              </a:spcAft>
              <a:buClr>
                <a:srgbClr val="262626"/>
              </a:buClr>
              <a:buSzPts val="1400"/>
              <a:buChar char="•"/>
            </a:pPr>
            <a:r>
              <a:rPr lang="en-US"/>
              <a:t>Sử dụng cú pháp chung sau:</a:t>
            </a:r>
            <a:endParaRPr/>
          </a:p>
          <a:p>
            <a:pPr indent="0" lvl="0" marL="0" rtl="0" algn="l">
              <a:lnSpc>
                <a:spcPct val="142857"/>
              </a:lnSpc>
              <a:spcBef>
                <a:spcPts val="1000"/>
              </a:spcBef>
              <a:spcAft>
                <a:spcPts val="0"/>
              </a:spcAft>
              <a:buClr>
                <a:srgbClr val="262626"/>
              </a:buClr>
              <a:buSzPts val="1400"/>
              <a:buNone/>
            </a:pPr>
            <a:r>
              <a:rPr lang="en-US">
                <a:latin typeface="Arial"/>
                <a:ea typeface="Arial"/>
                <a:cs typeface="Arial"/>
                <a:sym typeface="Arial"/>
              </a:rPr>
              <a:t>-- sqoop job &lt;JOB ARGS&gt; -- &lt;SUBCOMMAND&gt; &lt;SUBCOMMAND ARGS&gt;</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1"/>
          <p:cNvSpPr txBox="1"/>
          <p:nvPr/>
        </p:nvSpPr>
        <p:spPr>
          <a:xfrm>
            <a:off x="711199" y="2221662"/>
            <a:ext cx="7812000" cy="2619512"/>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a:t>
            </a:r>
            <a:r>
              <a:rPr lang="en-US" sz="1600">
                <a:solidFill>
                  <a:srgbClr val="C00000"/>
                </a:solidFill>
                <a:latin typeface="Arial"/>
                <a:ea typeface="Arial"/>
                <a:cs typeface="Arial"/>
                <a:sym typeface="Arial"/>
              </a:rPr>
              <a:t>job</a:t>
            </a:r>
            <a:r>
              <a:rPr lang="en-US" sz="1600">
                <a:solidFill>
                  <a:schemeClr val="dk1"/>
                </a:solidFill>
                <a:latin typeface="Arial"/>
                <a:ea typeface="Arial"/>
                <a:cs typeface="Arial"/>
                <a:sym typeface="Arial"/>
              </a:rPr>
              <a:t> --create myjob  --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a:t>
            </a:r>
            <a:endParaRPr/>
          </a:p>
          <a:p>
            <a:pPr indent="0" lvl="0" marL="182563" marR="0" rtl="0" algn="l">
              <a:spcBef>
                <a:spcPts val="0"/>
              </a:spcBef>
              <a:spcAft>
                <a:spcPts val="0"/>
              </a:spcAft>
              <a:buNone/>
            </a:pPr>
            <a:r>
              <a:t/>
            </a:r>
            <a:endParaRPr sz="1600">
              <a:solidFill>
                <a:schemeClr val="dk1"/>
              </a:solidFill>
              <a:latin typeface="Arial"/>
              <a:ea typeface="Arial"/>
              <a:cs typeface="Arial"/>
              <a:sym typeface="Arial"/>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sqoop </a:t>
            </a:r>
            <a:r>
              <a:rPr lang="en-US" sz="1600">
                <a:solidFill>
                  <a:srgbClr val="C00000"/>
                </a:solidFill>
                <a:latin typeface="Arial"/>
                <a:ea typeface="Arial"/>
                <a:cs typeface="Arial"/>
                <a:sym typeface="Arial"/>
              </a:rPr>
              <a:t>job</a:t>
            </a:r>
            <a:r>
              <a:rPr lang="en-US" sz="1600">
                <a:solidFill>
                  <a:schemeClr val="dk1"/>
                </a:solidFill>
                <a:latin typeface="Arial"/>
                <a:ea typeface="Arial"/>
                <a:cs typeface="Arial"/>
                <a:sym typeface="Arial"/>
              </a:rPr>
              <a:t> --list</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Available jobs:</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myjob</a:t>
            </a:r>
            <a:endParaRPr/>
          </a:p>
          <a:p>
            <a:pPr indent="0" lvl="0" marL="182563" marR="0" rtl="0" algn="l">
              <a:spcBef>
                <a:spcPts val="0"/>
              </a:spcBef>
              <a:spcAft>
                <a:spcPts val="0"/>
              </a:spcAft>
              <a:buNone/>
            </a:pPr>
            <a:r>
              <a:t/>
            </a:r>
            <a:endParaRPr sz="1600">
              <a:solidFill>
                <a:schemeClr val="dk1"/>
              </a:solidFill>
              <a:latin typeface="Arial"/>
              <a:ea typeface="Arial"/>
              <a:cs typeface="Arial"/>
              <a:sym typeface="Arial"/>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 sqoop job --exec myjob</a:t>
            </a:r>
            <a:endParaRPr/>
          </a:p>
        </p:txBody>
      </p:sp>
      <p:sp>
        <p:nvSpPr>
          <p:cNvPr id="480" name="Google Shape;480;p3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1.2. Nhập và Xuất </a:t>
            </a:r>
            <a:endParaRPr/>
          </a:p>
        </p:txBody>
      </p:sp>
      <p:sp>
        <p:nvSpPr>
          <p:cNvPr id="481" name="Google Shape;481;p3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Ví dụ Công việc Sqoop để nhập bảng</a:t>
            </a:r>
            <a:endParaRPr/>
          </a:p>
        </p:txBody>
      </p:sp>
      <p:sp>
        <p:nvSpPr>
          <p:cNvPr id="482" name="Google Shape;482;p3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2"/>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Kiến trúc Apache Sqoop</a:t>
            </a:r>
            <a:endParaRPr sz="1800">
              <a:solidFill>
                <a:srgbClr val="A5A5A5"/>
              </a:solidFill>
              <a:latin typeface="Arial"/>
              <a:ea typeface="Arial"/>
              <a:cs typeface="Arial"/>
              <a:sym typeface="Arial"/>
            </a:endParaRPr>
          </a:p>
        </p:txBody>
      </p:sp>
      <p:sp>
        <p:nvSpPr>
          <p:cNvPr id="489" name="Google Shape;489;p32"/>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490" name="Google Shape;490;p32"/>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Nhập và Xuất </a:t>
            </a:r>
            <a:endParaRPr/>
          </a:p>
        </p:txBody>
      </p:sp>
      <p:sp>
        <p:nvSpPr>
          <p:cNvPr id="491" name="Google Shape;491;p32"/>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nvGrpSpPr>
          <p:cNvPr id="492" name="Google Shape;492;p32"/>
          <p:cNvGrpSpPr/>
          <p:nvPr/>
        </p:nvGrpSpPr>
        <p:grpSpPr>
          <a:xfrm>
            <a:off x="1051644" y="4924905"/>
            <a:ext cx="5702300" cy="278172"/>
            <a:chOff x="571500" y="5165783"/>
            <a:chExt cx="5702300" cy="278172"/>
          </a:xfrm>
        </p:grpSpPr>
        <p:sp>
          <p:nvSpPr>
            <p:cNvPr id="493" name="Google Shape;493;p32"/>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1.3. Tích hợp với Hive</a:t>
              </a:r>
              <a:endParaRPr/>
            </a:p>
          </p:txBody>
        </p:sp>
        <p:sp>
          <p:nvSpPr>
            <p:cNvPr id="494" name="Google Shape;494;p32"/>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sp>
        <p:nvSpPr>
          <p:cNvPr id="495" name="Google Shape;495;p32"/>
          <p:cNvSpPr txBox="1"/>
          <p:nvPr>
            <p:ph idx="1" type="body"/>
          </p:nvPr>
        </p:nvSpPr>
        <p:spPr>
          <a:xfrm>
            <a:off x="850835" y="3044359"/>
            <a:ext cx="8348472" cy="67665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None/>
            </a:pPr>
            <a:r>
              <a:rPr lang="en-US"/>
              <a:t>Chuyển đổi dữ liệu từ EDW</a:t>
            </a:r>
            <a:endParaRPr/>
          </a:p>
        </p:txBody>
      </p:sp>
      <p:sp>
        <p:nvSpPr>
          <p:cNvPr id="496" name="Google Shape;496;p32"/>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3"/>
          <p:cNvSpPr txBox="1"/>
          <p:nvPr/>
        </p:nvSpPr>
        <p:spPr>
          <a:xfrm>
            <a:off x="711199" y="3897914"/>
            <a:ext cx="7812000" cy="1300388"/>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import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rgbClr val="C00000"/>
                </a:solidFill>
                <a:latin typeface="Arial"/>
                <a:ea typeface="Arial"/>
                <a:cs typeface="Arial"/>
                <a:sym typeface="Arial"/>
              </a:rPr>
              <a:t>--hive-import --hive-table myhivetable</a:t>
            </a:r>
            <a:endParaRPr/>
          </a:p>
        </p:txBody>
      </p:sp>
      <p:sp>
        <p:nvSpPr>
          <p:cNvPr id="503" name="Google Shape;503;p3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1.3. Tích hợp với Hive</a:t>
            </a:r>
            <a:endParaRPr/>
          </a:p>
        </p:txBody>
      </p:sp>
      <p:sp>
        <p:nvSpPr>
          <p:cNvPr id="504" name="Google Shape;504;p3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Nhập dữ liệu vào bảng Hive</a:t>
            </a:r>
            <a:endParaRPr/>
          </a:p>
        </p:txBody>
      </p:sp>
      <p:sp>
        <p:nvSpPr>
          <p:cNvPr id="505" name="Google Shape;505;p3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506" name="Google Shape;506;p3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Sử dụng đối số </a:t>
            </a:r>
            <a:r>
              <a:rPr b="1" lang="en-US"/>
              <a:t>--hive-import </a:t>
            </a:r>
            <a:r>
              <a:rPr lang="en-US"/>
              <a:t>để nhập vào bảng hive</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a:t>
            </a:r>
            <a:r>
              <a:rPr b="1" lang="en-US"/>
              <a:t>--hive-table &lt;table name&gt;</a:t>
            </a:r>
            <a:r>
              <a:rPr lang="en-US"/>
              <a:t> để đặt tên cho bảng hive</a:t>
            </a:r>
            <a:endParaRPr/>
          </a:p>
          <a:p>
            <a:pPr indent="-177800" lvl="0" marL="177800" rtl="0" algn="l">
              <a:lnSpc>
                <a:spcPct val="128571"/>
              </a:lnSpc>
              <a:spcBef>
                <a:spcPts val="1000"/>
              </a:spcBef>
              <a:spcAft>
                <a:spcPts val="0"/>
              </a:spcAft>
              <a:buClr>
                <a:srgbClr val="262626"/>
              </a:buClr>
              <a:buSzPts val="1400"/>
              <a:buFont typeface="Arial"/>
              <a:buChar char="•"/>
            </a:pPr>
            <a:r>
              <a:rPr lang="en-US"/>
              <a:t>Nếu không có bất kỳ tùy chọn nào, Sqoop sẽ tạo bảng Hive và nhập dữ liệu</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--hive-overwrite </a:t>
            </a:r>
            <a:r>
              <a:rPr lang="en-US"/>
              <a:t>để ghi đè dữ liệu hiện có trong bảng Hive</a:t>
            </a:r>
            <a:endParaRPr/>
          </a:p>
          <a:p>
            <a:pPr indent="-182563" lvl="1" marL="360363" rtl="0" algn="l">
              <a:lnSpc>
                <a:spcPct val="138461"/>
              </a:lnSpc>
              <a:spcBef>
                <a:spcPts val="500"/>
              </a:spcBef>
              <a:spcAft>
                <a:spcPts val="0"/>
              </a:spcAft>
              <a:buClr>
                <a:srgbClr val="262626"/>
              </a:buClr>
              <a:buSzPts val="1040"/>
              <a:buChar char="•"/>
            </a:pPr>
            <a:r>
              <a:rPr lang="en-US"/>
              <a:t>Sử dụng </a:t>
            </a:r>
            <a:r>
              <a:rPr b="1" lang="en-US"/>
              <a:t>--create-hive-table </a:t>
            </a:r>
            <a:r>
              <a:rPr lang="en-US"/>
              <a:t>để kiểm tra xem bảng hive đã tồn tại chưa và không thành công nếu có</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4"/>
          <p:cNvSpPr txBox="1"/>
          <p:nvPr/>
        </p:nvSpPr>
        <p:spPr>
          <a:xfrm>
            <a:off x="711199" y="3842158"/>
            <a:ext cx="7812000" cy="1356144"/>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600">
                <a:solidFill>
                  <a:schemeClr val="dk1"/>
                </a:solidFill>
                <a:latin typeface="Arial"/>
                <a:ea typeface="Arial"/>
                <a:cs typeface="Arial"/>
                <a:sym typeface="Arial"/>
              </a:rPr>
              <a:t>$ sqoop </a:t>
            </a:r>
            <a:r>
              <a:rPr lang="en-US" sz="1600">
                <a:solidFill>
                  <a:srgbClr val="C00000"/>
                </a:solidFill>
                <a:latin typeface="Arial"/>
                <a:ea typeface="Arial"/>
                <a:cs typeface="Arial"/>
                <a:sym typeface="Arial"/>
              </a:rPr>
              <a:t>create-hive-table</a:t>
            </a:r>
            <a:r>
              <a:rPr lang="en-US" sz="16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--table sometable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--connect jdbc:mysql://dbhost/somedatabase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--username somename --password somepassword \</a:t>
            </a:r>
            <a:endParaRPr/>
          </a:p>
          <a:p>
            <a:pPr indent="0" lvl="0" marL="182563" marR="0" rtl="0" algn="l">
              <a:spcBef>
                <a:spcPts val="0"/>
              </a:spcBef>
              <a:spcAft>
                <a:spcPts val="0"/>
              </a:spcAft>
              <a:buNone/>
            </a:pPr>
            <a:r>
              <a:rPr lang="en-US" sz="1600">
                <a:solidFill>
                  <a:schemeClr val="dk1"/>
                </a:solidFill>
                <a:latin typeface="Arial"/>
                <a:ea typeface="Arial"/>
                <a:cs typeface="Arial"/>
                <a:sym typeface="Arial"/>
              </a:rPr>
              <a:t>--hive-table myhivetable</a:t>
            </a:r>
            <a:endParaRPr/>
          </a:p>
        </p:txBody>
      </p:sp>
      <p:sp>
        <p:nvSpPr>
          <p:cNvPr id="513" name="Google Shape;513;p3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1.3. Tích hợp với Hive</a:t>
            </a:r>
            <a:endParaRPr/>
          </a:p>
        </p:txBody>
      </p:sp>
      <p:sp>
        <p:nvSpPr>
          <p:cNvPr id="514" name="Google Shape;514;p3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Tạo Hive Table Metastore</a:t>
            </a:r>
            <a:endParaRPr/>
          </a:p>
        </p:txBody>
      </p:sp>
      <p:sp>
        <p:nvSpPr>
          <p:cNvPr id="515" name="Google Shape;515;p3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p:txBody>
      </p:sp>
      <p:sp>
        <p:nvSpPr>
          <p:cNvPr id="516" name="Google Shape;516;p3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3F3F3F"/>
              </a:buClr>
              <a:buSzPts val="1400"/>
              <a:buFont typeface="Arial"/>
              <a:buChar char="•"/>
            </a:pPr>
            <a:r>
              <a:rPr lang="en-US">
                <a:solidFill>
                  <a:srgbClr val="3F3F3F"/>
                </a:solidFill>
              </a:rPr>
              <a:t>Đôi khi chúng ta chỉ muốn tạo định nghĩa bảng Hive mà không cần tải dữ liệu</a:t>
            </a:r>
            <a:endParaRPr>
              <a:solidFill>
                <a:srgbClr val="3F3F3F"/>
              </a:solidFill>
            </a:endParaRPr>
          </a:p>
          <a:p>
            <a:pPr indent="-182563" lvl="1" marL="360363" rtl="0" algn="l">
              <a:lnSpc>
                <a:spcPct val="138461"/>
              </a:lnSpc>
              <a:spcBef>
                <a:spcPts val="500"/>
              </a:spcBef>
              <a:spcAft>
                <a:spcPts val="0"/>
              </a:spcAft>
              <a:buClr>
                <a:srgbClr val="3F3F3F"/>
              </a:buClr>
              <a:buSzPts val="1040"/>
              <a:buChar char="•"/>
            </a:pPr>
            <a:r>
              <a:rPr lang="en-US">
                <a:solidFill>
                  <a:srgbClr val="3F3F3F"/>
                </a:solidFill>
              </a:rPr>
              <a:t>Nhiều bộ phận sẽ phân tích một tập dữ liệu được nhập từ RDBMS</a:t>
            </a:r>
            <a:endParaRPr/>
          </a:p>
          <a:p>
            <a:pPr indent="-182563" lvl="1" marL="360363" rtl="0" algn="l">
              <a:lnSpc>
                <a:spcPct val="138461"/>
              </a:lnSpc>
              <a:spcBef>
                <a:spcPts val="500"/>
              </a:spcBef>
              <a:spcAft>
                <a:spcPts val="0"/>
              </a:spcAft>
              <a:buClr>
                <a:srgbClr val="3F3F3F"/>
              </a:buClr>
              <a:buSzPts val="1040"/>
              <a:buChar char="•"/>
            </a:pPr>
            <a:r>
              <a:rPr lang="en-US">
                <a:solidFill>
                  <a:srgbClr val="3F3F3F"/>
                </a:solidFill>
              </a:rPr>
              <a:t>Một số sẽ sử dụng Apache Spark để tạo mô hình dữ liệu</a:t>
            </a:r>
            <a:endParaRPr>
              <a:solidFill>
                <a:srgbClr val="3F3F3F"/>
              </a:solidFill>
            </a:endParaRPr>
          </a:p>
          <a:p>
            <a:pPr indent="-182563" lvl="1" marL="360363" rtl="0" algn="l">
              <a:lnSpc>
                <a:spcPct val="138461"/>
              </a:lnSpc>
              <a:spcBef>
                <a:spcPts val="500"/>
              </a:spcBef>
              <a:spcAft>
                <a:spcPts val="0"/>
              </a:spcAft>
              <a:buClr>
                <a:srgbClr val="3F3F3F"/>
              </a:buClr>
              <a:buSzPts val="1040"/>
              <a:buChar char="•"/>
            </a:pPr>
            <a:r>
              <a:rPr lang="en-US">
                <a:solidFill>
                  <a:srgbClr val="3F3F3F"/>
                </a:solidFill>
              </a:rPr>
              <a:t>Những người khác sẽ muốn sử dụng Hive để xử lý hàng loạt với các bộ dữ liệu khác</a:t>
            </a:r>
            <a:endParaRPr>
              <a:solidFill>
                <a:srgbClr val="3F3F3F"/>
              </a:solidFill>
            </a:endParaRPr>
          </a:p>
          <a:p>
            <a:pPr indent="-177800" lvl="0" marL="177800" rtl="0" algn="l">
              <a:lnSpc>
                <a:spcPct val="128571"/>
              </a:lnSpc>
              <a:spcBef>
                <a:spcPts val="1000"/>
              </a:spcBef>
              <a:spcAft>
                <a:spcPts val="0"/>
              </a:spcAft>
              <a:buClr>
                <a:srgbClr val="3F3F3F"/>
              </a:buClr>
              <a:buSzPts val="1400"/>
              <a:buFont typeface="Arial"/>
              <a:buChar char="•"/>
            </a:pPr>
            <a:r>
              <a:rPr lang="en-US">
                <a:solidFill>
                  <a:srgbClr val="3F3F3F"/>
                </a:solidFill>
              </a:rPr>
              <a:t>Sử dụng lệnh con </a:t>
            </a:r>
            <a:r>
              <a:rPr b="1" lang="en-US">
                <a:solidFill>
                  <a:srgbClr val="3F3F3F"/>
                </a:solidFill>
              </a:rPr>
              <a:t>create-hive-table </a:t>
            </a:r>
            <a:r>
              <a:rPr lang="en-US">
                <a:solidFill>
                  <a:srgbClr val="3F3F3F"/>
                </a:solidFill>
              </a:rPr>
              <a:t>để tạo Hive metastore một cách đơn giản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523" name="Google Shape;523;p35"/>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[Lab1]</a:t>
            </a:r>
            <a:endParaRPr/>
          </a:p>
          <a:p>
            <a:pPr indent="0" lvl="0" marL="0" rtl="0" algn="l">
              <a:lnSpc>
                <a:spcPct val="100000"/>
              </a:lnSpc>
              <a:spcBef>
                <a:spcPts val="0"/>
              </a:spcBef>
              <a:spcAft>
                <a:spcPts val="0"/>
              </a:spcAft>
              <a:buClr>
                <a:srgbClr val="131313"/>
              </a:buClr>
              <a:buSzPts val="2800"/>
              <a:buNone/>
            </a:pPr>
            <a:r>
              <a:rPr lang="en-US" sz="2800"/>
              <a:t>Nhập dữ liệu với Sqoop cho RDBMS (MariaDB)</a:t>
            </a:r>
            <a:endParaRPr sz="2800"/>
          </a:p>
        </p:txBody>
      </p:sp>
      <p:sp>
        <p:nvSpPr>
          <p:cNvPr id="524" name="Google Shape;524;p3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grpSp>
        <p:nvGrpSpPr>
          <p:cNvPr id="525" name="Google Shape;525;p35"/>
          <p:cNvGrpSpPr/>
          <p:nvPr/>
        </p:nvGrpSpPr>
        <p:grpSpPr>
          <a:xfrm>
            <a:off x="6205590" y="2619910"/>
            <a:ext cx="3126809" cy="3575932"/>
            <a:chOff x="4401919" y="2167994"/>
            <a:chExt cx="3437990" cy="3962229"/>
          </a:xfrm>
        </p:grpSpPr>
        <p:grpSp>
          <p:nvGrpSpPr>
            <p:cNvPr id="526" name="Google Shape;526;p35"/>
            <p:cNvGrpSpPr/>
            <p:nvPr/>
          </p:nvGrpSpPr>
          <p:grpSpPr>
            <a:xfrm>
              <a:off x="4401919" y="2167994"/>
              <a:ext cx="3437990" cy="3962229"/>
              <a:chOff x="4401919" y="2167994"/>
              <a:chExt cx="3437990" cy="3962229"/>
            </a:xfrm>
          </p:grpSpPr>
          <p:grpSp>
            <p:nvGrpSpPr>
              <p:cNvPr id="527" name="Google Shape;527;p35"/>
              <p:cNvGrpSpPr/>
              <p:nvPr/>
            </p:nvGrpSpPr>
            <p:grpSpPr>
              <a:xfrm>
                <a:off x="4641130" y="2383352"/>
                <a:ext cx="2969068" cy="3746871"/>
                <a:chOff x="4641130" y="2383352"/>
                <a:chExt cx="2969068" cy="3746871"/>
              </a:xfrm>
            </p:grpSpPr>
            <p:sp>
              <p:nvSpPr>
                <p:cNvPr id="528" name="Google Shape;528;p35"/>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9" name="Google Shape;529;p35"/>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530" name="Google Shape;530;p35"/>
              <p:cNvGrpSpPr/>
              <p:nvPr/>
            </p:nvGrpSpPr>
            <p:grpSpPr>
              <a:xfrm>
                <a:off x="4420634" y="3215388"/>
                <a:ext cx="478421" cy="478421"/>
                <a:chOff x="4119360" y="4255504"/>
                <a:chExt cx="478421" cy="478421"/>
              </a:xfrm>
            </p:grpSpPr>
            <p:sp>
              <p:nvSpPr>
                <p:cNvPr id="531" name="Google Shape;531;p35"/>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2" name="Google Shape;532;p35"/>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533" name="Google Shape;533;p35"/>
              <p:cNvGrpSpPr/>
              <p:nvPr/>
            </p:nvGrpSpPr>
            <p:grpSpPr>
              <a:xfrm>
                <a:off x="4401919" y="3767007"/>
                <a:ext cx="478421" cy="478421"/>
                <a:chOff x="4466311" y="3598005"/>
                <a:chExt cx="478421" cy="478421"/>
              </a:xfrm>
            </p:grpSpPr>
            <p:sp>
              <p:nvSpPr>
                <p:cNvPr id="534" name="Google Shape;534;p35"/>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35" name="Google Shape;535;p35"/>
                <p:cNvGrpSpPr/>
                <p:nvPr/>
              </p:nvGrpSpPr>
              <p:grpSpPr>
                <a:xfrm>
                  <a:off x="4556408" y="3722669"/>
                  <a:ext cx="311620" cy="219568"/>
                  <a:chOff x="4550446" y="3712368"/>
                  <a:chExt cx="311620" cy="219568"/>
                </a:xfrm>
              </p:grpSpPr>
              <p:pic>
                <p:nvPicPr>
                  <p:cNvPr id="536" name="Google Shape;536;p35"/>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537" name="Google Shape;537;p35"/>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538" name="Google Shape;538;p35"/>
              <p:cNvGrpSpPr/>
              <p:nvPr/>
            </p:nvGrpSpPr>
            <p:grpSpPr>
              <a:xfrm>
                <a:off x="4656757" y="2730802"/>
                <a:ext cx="478421" cy="478421"/>
                <a:chOff x="5779974" y="3346111"/>
                <a:chExt cx="478421" cy="478421"/>
              </a:xfrm>
            </p:grpSpPr>
            <p:sp>
              <p:nvSpPr>
                <p:cNvPr id="539" name="Google Shape;539;p35"/>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0" name="Google Shape;540;p35"/>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541" name="Google Shape;541;p35"/>
              <p:cNvGrpSpPr/>
              <p:nvPr/>
            </p:nvGrpSpPr>
            <p:grpSpPr>
              <a:xfrm>
                <a:off x="7040382" y="2725220"/>
                <a:ext cx="478421" cy="478421"/>
                <a:chOff x="6653952" y="3105086"/>
                <a:chExt cx="478421" cy="478421"/>
              </a:xfrm>
            </p:grpSpPr>
            <p:sp>
              <p:nvSpPr>
                <p:cNvPr id="542" name="Google Shape;542;p35"/>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3" name="Google Shape;543;p35"/>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544" name="Google Shape;544;p35"/>
              <p:cNvGrpSpPr/>
              <p:nvPr/>
            </p:nvGrpSpPr>
            <p:grpSpPr>
              <a:xfrm>
                <a:off x="7214808" y="4305262"/>
                <a:ext cx="478421" cy="478421"/>
                <a:chOff x="6939282" y="3583507"/>
                <a:chExt cx="478421" cy="478421"/>
              </a:xfrm>
            </p:grpSpPr>
            <p:sp>
              <p:nvSpPr>
                <p:cNvPr id="545" name="Google Shape;545;p35"/>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6" name="Google Shape;546;p35"/>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547" name="Google Shape;547;p35"/>
              <p:cNvGrpSpPr/>
              <p:nvPr/>
            </p:nvGrpSpPr>
            <p:grpSpPr>
              <a:xfrm>
                <a:off x="5052593" y="2375387"/>
                <a:ext cx="478421" cy="478421"/>
                <a:chOff x="4903300" y="2692339"/>
                <a:chExt cx="478421" cy="478421"/>
              </a:xfrm>
            </p:grpSpPr>
            <p:sp>
              <p:nvSpPr>
                <p:cNvPr id="548" name="Google Shape;548;p35"/>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9" name="Google Shape;549;p35"/>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550" name="Google Shape;550;p35"/>
              <p:cNvGrpSpPr/>
              <p:nvPr/>
            </p:nvGrpSpPr>
            <p:grpSpPr>
              <a:xfrm>
                <a:off x="5557339" y="2167994"/>
                <a:ext cx="1018218" cy="478422"/>
                <a:chOff x="5546651" y="2194994"/>
                <a:chExt cx="1018218" cy="478422"/>
              </a:xfrm>
            </p:grpSpPr>
            <p:grpSp>
              <p:nvGrpSpPr>
                <p:cNvPr id="551" name="Google Shape;551;p35"/>
                <p:cNvGrpSpPr/>
                <p:nvPr/>
              </p:nvGrpSpPr>
              <p:grpSpPr>
                <a:xfrm>
                  <a:off x="6086448" y="2194994"/>
                  <a:ext cx="478421" cy="478421"/>
                  <a:chOff x="5724126" y="3483458"/>
                  <a:chExt cx="478421" cy="478421"/>
                </a:xfrm>
              </p:grpSpPr>
              <p:sp>
                <p:nvSpPr>
                  <p:cNvPr id="552" name="Google Shape;552;p35"/>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3" name="Google Shape;553;p35"/>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554" name="Google Shape;554;p35"/>
                <p:cNvGrpSpPr/>
                <p:nvPr/>
              </p:nvGrpSpPr>
              <p:grpSpPr>
                <a:xfrm>
                  <a:off x="5546651" y="2194995"/>
                  <a:ext cx="478421" cy="478421"/>
                  <a:chOff x="5381721" y="2534589"/>
                  <a:chExt cx="478421" cy="478421"/>
                </a:xfrm>
              </p:grpSpPr>
              <p:sp>
                <p:nvSpPr>
                  <p:cNvPr id="555" name="Google Shape;555;p35"/>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6" name="Google Shape;556;p35"/>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557" name="Google Shape;557;p35"/>
              <p:cNvGrpSpPr/>
              <p:nvPr/>
            </p:nvGrpSpPr>
            <p:grpSpPr>
              <a:xfrm>
                <a:off x="6617712" y="2373853"/>
                <a:ext cx="478421" cy="478421"/>
                <a:chOff x="6346155" y="2692338"/>
                <a:chExt cx="478421" cy="478421"/>
              </a:xfrm>
            </p:grpSpPr>
            <p:sp>
              <p:nvSpPr>
                <p:cNvPr id="558" name="Google Shape;558;p35"/>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9" name="Google Shape;559;p35"/>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560" name="Google Shape;560;p35"/>
              <p:cNvGrpSpPr/>
              <p:nvPr/>
            </p:nvGrpSpPr>
            <p:grpSpPr>
              <a:xfrm>
                <a:off x="7361488" y="3771502"/>
                <a:ext cx="478421" cy="478421"/>
                <a:chOff x="6930239" y="4605839"/>
                <a:chExt cx="478421" cy="478421"/>
              </a:xfrm>
            </p:grpSpPr>
            <p:sp>
              <p:nvSpPr>
                <p:cNvPr id="561" name="Google Shape;561;p35"/>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2" name="Google Shape;562;p35"/>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563" name="Google Shape;563;p35"/>
              <p:cNvGrpSpPr/>
              <p:nvPr/>
            </p:nvGrpSpPr>
            <p:grpSpPr>
              <a:xfrm>
                <a:off x="6799004" y="4732022"/>
                <a:ext cx="478421" cy="478421"/>
                <a:chOff x="6716684" y="5103232"/>
                <a:chExt cx="478421" cy="478421"/>
              </a:xfrm>
            </p:grpSpPr>
            <p:sp>
              <p:nvSpPr>
                <p:cNvPr id="564" name="Google Shape;564;p35"/>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5" name="Google Shape;565;p35"/>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566" name="Google Shape;566;p35"/>
              <p:cNvGrpSpPr/>
              <p:nvPr/>
            </p:nvGrpSpPr>
            <p:grpSpPr>
              <a:xfrm>
                <a:off x="7312778" y="3209223"/>
                <a:ext cx="478421" cy="478421"/>
                <a:chOff x="7063894" y="3536553"/>
                <a:chExt cx="478421" cy="478421"/>
              </a:xfrm>
            </p:grpSpPr>
            <p:sp>
              <p:nvSpPr>
                <p:cNvPr id="567" name="Google Shape;567;p35"/>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8" name="Google Shape;568;p35"/>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569" name="Google Shape;569;p35"/>
              <p:cNvGrpSpPr/>
              <p:nvPr/>
            </p:nvGrpSpPr>
            <p:grpSpPr>
              <a:xfrm>
                <a:off x="4558099" y="4323978"/>
                <a:ext cx="478421" cy="478421"/>
                <a:chOff x="4839474" y="4392074"/>
                <a:chExt cx="478421" cy="478421"/>
              </a:xfrm>
            </p:grpSpPr>
            <p:sp>
              <p:nvSpPr>
                <p:cNvPr id="570" name="Google Shape;570;p35"/>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1" name="Google Shape;571;p35"/>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572" name="Google Shape;572;p35"/>
              <p:cNvGrpSpPr/>
              <p:nvPr/>
            </p:nvGrpSpPr>
            <p:grpSpPr>
              <a:xfrm>
                <a:off x="4988332" y="4732022"/>
                <a:ext cx="478421" cy="478421"/>
                <a:chOff x="4980019" y="4733181"/>
                <a:chExt cx="478421" cy="478421"/>
              </a:xfrm>
            </p:grpSpPr>
            <p:sp>
              <p:nvSpPr>
                <p:cNvPr id="573" name="Google Shape;573;p35"/>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74" name="Google Shape;574;p35"/>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575" name="Google Shape;575;p35"/>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6"/>
          <p:cNvSpPr txBox="1"/>
          <p:nvPr>
            <p:ph idx="1" type="body"/>
          </p:nvPr>
        </p:nvSpPr>
        <p:spPr>
          <a:xfrm>
            <a:off x="985323" y="2524714"/>
            <a:ext cx="6118122" cy="132993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400"/>
              <a:buNone/>
            </a:pPr>
            <a:r>
              <a:rPr lang="en-US"/>
              <a:t>Truyền các nguồn thời gian thực</a:t>
            </a:r>
            <a:endParaRPr/>
          </a:p>
        </p:txBody>
      </p:sp>
      <p:sp>
        <p:nvSpPr>
          <p:cNvPr id="582" name="Google Shape;582;p36"/>
          <p:cNvSpPr txBox="1"/>
          <p:nvPr>
            <p:ph idx="2" type="body"/>
          </p:nvPr>
        </p:nvSpPr>
        <p:spPr>
          <a:xfrm>
            <a:off x="985323" y="2066881"/>
            <a:ext cx="5477256" cy="3108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000"/>
              <a:buNone/>
            </a:pPr>
            <a:r>
              <a:rPr lang="en-US"/>
              <a:t>Bài 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7"/>
          <p:cNvSpPr txBox="1"/>
          <p:nvPr>
            <p:ph idx="1" type="body"/>
          </p:nvPr>
        </p:nvSpPr>
        <p:spPr>
          <a:xfrm>
            <a:off x="985323" y="2524714"/>
            <a:ext cx="6079506" cy="132993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400"/>
              <a:buNone/>
            </a:pPr>
            <a:r>
              <a:rPr lang="en-US"/>
              <a:t>Truyền các nguồn thời gian thực</a:t>
            </a:r>
            <a:endParaRPr/>
          </a:p>
        </p:txBody>
      </p:sp>
      <p:sp>
        <p:nvSpPr>
          <p:cNvPr id="589" name="Google Shape;589;p37"/>
          <p:cNvSpPr txBox="1"/>
          <p:nvPr>
            <p:ph idx="2" type="body"/>
          </p:nvPr>
        </p:nvSpPr>
        <p:spPr>
          <a:xfrm>
            <a:off x="985323" y="2066881"/>
            <a:ext cx="5477256" cy="3108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000"/>
              <a:buNone/>
            </a:pPr>
            <a:r>
              <a:rPr lang="en-US"/>
              <a:t>Bài 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8"/>
          <p:cNvSpPr txBox="1"/>
          <p:nvPr>
            <p:ph idx="1" type="body"/>
          </p:nvPr>
        </p:nvSpPr>
        <p:spPr>
          <a:xfrm>
            <a:off x="850835" y="3044359"/>
            <a:ext cx="8348472" cy="67665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None/>
            </a:pPr>
            <a:r>
              <a:rPr lang="en-US"/>
              <a:t>Truyền các nguồn thời gian thực</a:t>
            </a:r>
            <a:endParaRPr/>
          </a:p>
        </p:txBody>
      </p:sp>
      <p:sp>
        <p:nvSpPr>
          <p:cNvPr id="596" name="Google Shape;596;p38"/>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2.</a:t>
            </a:r>
            <a:endParaRPr/>
          </a:p>
        </p:txBody>
      </p:sp>
      <p:sp>
        <p:nvSpPr>
          <p:cNvPr id="597" name="Google Shape;597;p38"/>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2.1. Cấu tạo của Truyền theo thời gian thực</a:t>
            </a:r>
            <a:endParaRPr b="0" i="0" sz="1800" u="none" cap="none" strike="noStrike">
              <a:solidFill>
                <a:srgbClr val="3F3F3F"/>
              </a:solidFill>
              <a:latin typeface="Arial"/>
              <a:ea typeface="Arial"/>
              <a:cs typeface="Arial"/>
              <a:sym typeface="Arial"/>
            </a:endParaRPr>
          </a:p>
        </p:txBody>
      </p:sp>
      <p:sp>
        <p:nvSpPr>
          <p:cNvPr id="598" name="Google Shape;598;p38"/>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t/>
            </a:r>
            <a:endParaRPr b="0" i="0" sz="2800" u="none" cap="none" strike="noStrike">
              <a:solidFill>
                <a:srgbClr val="1429A0"/>
              </a:solidFill>
              <a:latin typeface="Arial"/>
              <a:ea typeface="Arial"/>
              <a:cs typeface="Arial"/>
              <a:sym typeface="Arial"/>
            </a:endParaRPr>
          </a:p>
        </p:txBody>
      </p:sp>
      <p:sp>
        <p:nvSpPr>
          <p:cNvPr id="599" name="Google Shape;599;p38"/>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A5A5A5"/>
              </a:buClr>
              <a:buSzPts val="1800"/>
              <a:buFont typeface="Arial"/>
              <a:buNone/>
            </a:pPr>
            <a:r>
              <a:t/>
            </a:r>
            <a:endParaRPr sz="1800">
              <a:solidFill>
                <a:srgbClr val="A5A5A5"/>
              </a:solidFill>
            </a:endParaRPr>
          </a:p>
          <a:p>
            <a:pPr indent="0" lvl="0" marL="0" marR="0" rtl="0" algn="l">
              <a:lnSpc>
                <a:spcPct val="100000"/>
              </a:lnSpc>
              <a:spcBef>
                <a:spcPts val="0"/>
              </a:spcBef>
              <a:spcAft>
                <a:spcPts val="0"/>
              </a:spcAft>
              <a:buClr>
                <a:srgbClr val="A5A5A5"/>
              </a:buClr>
              <a:buSzPts val="1800"/>
              <a:buFont typeface="Arial"/>
              <a:buNone/>
            </a:pPr>
            <a:r>
              <a:t/>
            </a:r>
            <a:endParaRPr sz="1800">
              <a:solidFill>
                <a:srgbClr val="A5A5A5"/>
              </a:solidFill>
            </a:endParaRPr>
          </a:p>
          <a:p>
            <a:pPr indent="0" lvl="0" marL="0" marR="0" rtl="0" algn="l">
              <a:lnSpc>
                <a:spcPct val="100000"/>
              </a:lnSpc>
              <a:spcBef>
                <a:spcPts val="0"/>
              </a:spcBef>
              <a:spcAft>
                <a:spcPts val="0"/>
              </a:spcAft>
              <a:buClr>
                <a:srgbClr val="A5A5A5"/>
              </a:buClr>
              <a:buSzPts val="1800"/>
              <a:buFont typeface="Arial"/>
              <a:buNone/>
            </a:pPr>
            <a:r>
              <a:t/>
            </a:r>
            <a:endParaRPr sz="1800">
              <a:solidFill>
                <a:srgbClr val="A5A5A5"/>
              </a:solidFill>
            </a:endParaRPr>
          </a:p>
          <a:p>
            <a:pPr indent="0" lvl="0" marL="0" marR="0" rtl="0" algn="l">
              <a:lnSpc>
                <a:spcPct val="100000"/>
              </a:lnSpc>
              <a:spcBef>
                <a:spcPts val="0"/>
              </a:spcBef>
              <a:spcAft>
                <a:spcPts val="0"/>
              </a:spcAft>
              <a:buClr>
                <a:srgbClr val="A5A5A5"/>
              </a:buClr>
              <a:buSzPts val="1800"/>
              <a:buFont typeface="Arial"/>
              <a:buNone/>
            </a:pPr>
            <a:r>
              <a:t/>
            </a:r>
            <a:endParaRPr sz="1800">
              <a:solidFill>
                <a:srgbClr val="A5A5A5"/>
              </a:solidFill>
            </a:endParaRPr>
          </a:p>
        </p:txBody>
      </p:sp>
      <p:sp>
        <p:nvSpPr>
          <p:cNvPr id="600" name="Google Shape;600;p38"/>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t/>
            </a:r>
            <a:endParaRPr b="0" i="0" sz="2800" u="none" cap="none" strike="noStrike">
              <a:solidFill>
                <a:srgbClr val="1429A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Cấu tạo của Truyền theo thời gian thực</a:t>
            </a:r>
            <a:endParaRPr/>
          </a:p>
        </p:txBody>
      </p:sp>
      <p:sp>
        <p:nvSpPr>
          <p:cNvPr id="607" name="Google Shape;607;p39"/>
          <p:cNvSpPr txBox="1"/>
          <p:nvPr>
            <p:ph idx="2" type="body"/>
          </p:nvPr>
        </p:nvSpPr>
        <p:spPr>
          <a:xfrm>
            <a:off x="490644" y="1350843"/>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Truyền dữ liệu theo thời gian thực – </a:t>
            </a:r>
            <a:endParaRPr/>
          </a:p>
          <a:p>
            <a:pPr indent="0" lvl="0" marL="0" rtl="0" algn="l">
              <a:lnSpc>
                <a:spcPct val="100000"/>
              </a:lnSpc>
              <a:spcBef>
                <a:spcPts val="0"/>
              </a:spcBef>
              <a:spcAft>
                <a:spcPts val="0"/>
              </a:spcAft>
              <a:buClr>
                <a:srgbClr val="131313"/>
              </a:buClr>
              <a:buSzPts val="3200"/>
              <a:buNone/>
            </a:pPr>
            <a:r>
              <a:rPr lang="en-US"/>
              <a:t>Nguyên tắc cơ bản</a:t>
            </a:r>
            <a:endParaRPr/>
          </a:p>
        </p:txBody>
      </p:sp>
      <p:sp>
        <p:nvSpPr>
          <p:cNvPr id="608" name="Google Shape;608;p3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609" name="Google Shape;609;p3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Thu thập và nhập dữ liệu từ các nguồn dữ liệu tạo dữ liệu theo luồng liên tục</a:t>
            </a:r>
            <a:endParaRPr/>
          </a:p>
          <a:p>
            <a:pPr indent="-182563" lvl="1" marL="360363" rtl="0" algn="l">
              <a:lnSpc>
                <a:spcPct val="138461"/>
              </a:lnSpc>
              <a:spcBef>
                <a:spcPts val="500"/>
              </a:spcBef>
              <a:spcAft>
                <a:spcPts val="0"/>
              </a:spcAft>
              <a:buClr>
                <a:srgbClr val="262626"/>
              </a:buClr>
              <a:buSzPts val="1040"/>
              <a:buChar char="•"/>
            </a:pPr>
            <a:r>
              <a:rPr lang="en-US"/>
              <a:t>Ví dụ: Dữ liệu cảm biến, điện thoại thông minh, nhật ký trang web, thiết bị thông minh, ô tô tự lái, v.v.</a:t>
            </a:r>
            <a:endParaRPr/>
          </a:p>
          <a:p>
            <a:pPr indent="-182563" lvl="1" marL="360363" rtl="0" algn="l">
              <a:lnSpc>
                <a:spcPct val="138461"/>
              </a:lnSpc>
              <a:spcBef>
                <a:spcPts val="500"/>
              </a:spcBef>
              <a:spcAft>
                <a:spcPts val="0"/>
              </a:spcAft>
              <a:buClr>
                <a:srgbClr val="262626"/>
              </a:buClr>
              <a:buSzPts val="1040"/>
              <a:buChar char="•"/>
            </a:pPr>
            <a:r>
              <a:rPr lang="en-US"/>
              <a:t>Xử lý các đợt dữ liệu mà không làm mất thông tin</a:t>
            </a:r>
            <a:endParaRPr/>
          </a:p>
          <a:p>
            <a:pPr indent="-177800" lvl="0" marL="177800" rtl="0" algn="l">
              <a:lnSpc>
                <a:spcPct val="128571"/>
              </a:lnSpc>
              <a:spcBef>
                <a:spcPts val="1000"/>
              </a:spcBef>
              <a:spcAft>
                <a:spcPts val="0"/>
              </a:spcAft>
              <a:buClr>
                <a:srgbClr val="262626"/>
              </a:buClr>
              <a:buSzPts val="1400"/>
              <a:buFont typeface="Arial"/>
              <a:buChar char="•"/>
            </a:pPr>
            <a:r>
              <a:rPr lang="en-US"/>
              <a:t>Lưu trữ và phân loại dữ liệu để sử dụng lâu dài</a:t>
            </a:r>
            <a:endParaRPr/>
          </a:p>
          <a:p>
            <a:pPr indent="-177800" lvl="0" marL="177800" rtl="0" algn="l">
              <a:lnSpc>
                <a:spcPct val="128571"/>
              </a:lnSpc>
              <a:spcBef>
                <a:spcPts val="1000"/>
              </a:spcBef>
              <a:spcAft>
                <a:spcPts val="0"/>
              </a:spcAft>
              <a:buClr>
                <a:srgbClr val="262626"/>
              </a:buClr>
              <a:buSzPts val="1400"/>
              <a:buFont typeface="Arial"/>
              <a:buChar char="•"/>
            </a:pPr>
            <a:r>
              <a:rPr lang="en-US"/>
              <a:t>Xử lý dữ liệu theo thời gian thực</a:t>
            </a:r>
            <a:endParaRPr/>
          </a:p>
          <a:p>
            <a:pPr indent="-182563" lvl="1" marL="360363" rtl="0" algn="l">
              <a:lnSpc>
                <a:spcPct val="138461"/>
              </a:lnSpc>
              <a:spcBef>
                <a:spcPts val="500"/>
              </a:spcBef>
              <a:spcAft>
                <a:spcPts val="0"/>
              </a:spcAft>
              <a:buClr>
                <a:srgbClr val="262626"/>
              </a:buClr>
              <a:buSzPts val="1040"/>
              <a:buChar char="•"/>
            </a:pPr>
            <a:r>
              <a:rPr lang="en-US"/>
              <a:t>Trích xuất, chuyển đổi và làm sạch dữ liệu</a:t>
            </a:r>
            <a:endParaRPr/>
          </a:p>
          <a:p>
            <a:pPr indent="-182563" lvl="1" marL="360363" rtl="0" algn="l">
              <a:lnSpc>
                <a:spcPct val="138461"/>
              </a:lnSpc>
              <a:spcBef>
                <a:spcPts val="500"/>
              </a:spcBef>
              <a:spcAft>
                <a:spcPts val="0"/>
              </a:spcAft>
              <a:buClr>
                <a:srgbClr val="262626"/>
              </a:buClr>
              <a:buSzPts val="1040"/>
              <a:buChar char="•"/>
            </a:pPr>
            <a:r>
              <a:rPr lang="en-US"/>
              <a:t>Truy vấn dữ liệu trong thời gian thực</a:t>
            </a:r>
            <a:endParaRPr/>
          </a:p>
          <a:p>
            <a:pPr indent="-182563" lvl="1" marL="360363" rtl="0" algn="l">
              <a:lnSpc>
                <a:spcPct val="138461"/>
              </a:lnSpc>
              <a:spcBef>
                <a:spcPts val="500"/>
              </a:spcBef>
              <a:spcAft>
                <a:spcPts val="0"/>
              </a:spcAft>
              <a:buClr>
                <a:srgbClr val="262626"/>
              </a:buClr>
              <a:buSzPts val="1040"/>
              <a:buChar char="•"/>
            </a:pPr>
            <a:r>
              <a:rPr lang="en-US"/>
              <a:t>Sản xuất báo cáo và trực quan hóa</a:t>
            </a:r>
            <a:endParaRPr/>
          </a:p>
        </p:txBody>
      </p:sp>
      <p:pic>
        <p:nvPicPr>
          <p:cNvPr id="610" name="Google Shape;610;p39"/>
          <p:cNvPicPr preferRelativeResize="0"/>
          <p:nvPr/>
        </p:nvPicPr>
        <p:blipFill rotWithShape="1">
          <a:blip r:embed="rId3">
            <a:alphaModFix/>
          </a:blip>
          <a:srcRect b="0" l="0" r="0" t="0"/>
          <a:stretch/>
        </p:blipFill>
        <p:spPr>
          <a:xfrm>
            <a:off x="3719137" y="5200316"/>
            <a:ext cx="1815630" cy="591957"/>
          </a:xfrm>
          <a:prstGeom prst="rect">
            <a:avLst/>
          </a:prstGeom>
          <a:noFill/>
          <a:ln>
            <a:noFill/>
          </a:ln>
        </p:spPr>
      </p:pic>
      <p:grpSp>
        <p:nvGrpSpPr>
          <p:cNvPr id="611" name="Google Shape;611;p39"/>
          <p:cNvGrpSpPr/>
          <p:nvPr/>
        </p:nvGrpSpPr>
        <p:grpSpPr>
          <a:xfrm>
            <a:off x="3444754" y="5309158"/>
            <a:ext cx="170053" cy="371500"/>
            <a:chOff x="-3413760" y="4654042"/>
            <a:chExt cx="198120" cy="432816"/>
          </a:xfrm>
        </p:grpSpPr>
        <p:pic>
          <p:nvPicPr>
            <p:cNvPr id="612" name="Google Shape;612;p39"/>
            <p:cNvPicPr preferRelativeResize="0"/>
            <p:nvPr/>
          </p:nvPicPr>
          <p:blipFill rotWithShape="1">
            <a:blip r:embed="rId4">
              <a:alphaModFix/>
            </a:blip>
            <a:srcRect b="0" l="0" r="0" t="0"/>
            <a:stretch/>
          </p:blipFill>
          <p:spPr>
            <a:xfrm>
              <a:off x="-3413760" y="4654042"/>
              <a:ext cx="198120" cy="128016"/>
            </a:xfrm>
            <a:prstGeom prst="rect">
              <a:avLst/>
            </a:prstGeom>
            <a:noFill/>
            <a:ln>
              <a:noFill/>
            </a:ln>
          </p:spPr>
        </p:pic>
        <p:pic>
          <p:nvPicPr>
            <p:cNvPr id="613" name="Google Shape;613;p39"/>
            <p:cNvPicPr preferRelativeResize="0"/>
            <p:nvPr/>
          </p:nvPicPr>
          <p:blipFill rotWithShape="1">
            <a:blip r:embed="rId4">
              <a:alphaModFix/>
            </a:blip>
            <a:srcRect b="0" l="0" r="0" t="0"/>
            <a:stretch/>
          </p:blipFill>
          <p:spPr>
            <a:xfrm>
              <a:off x="-3413760" y="4806442"/>
              <a:ext cx="198120" cy="128016"/>
            </a:xfrm>
            <a:prstGeom prst="rect">
              <a:avLst/>
            </a:prstGeom>
            <a:noFill/>
            <a:ln>
              <a:noFill/>
            </a:ln>
          </p:spPr>
        </p:pic>
        <p:pic>
          <p:nvPicPr>
            <p:cNvPr id="614" name="Google Shape;614;p39"/>
            <p:cNvPicPr preferRelativeResize="0"/>
            <p:nvPr/>
          </p:nvPicPr>
          <p:blipFill rotWithShape="1">
            <a:blip r:embed="rId4">
              <a:alphaModFix/>
            </a:blip>
            <a:srcRect b="0" l="0" r="0" t="0"/>
            <a:stretch/>
          </p:blipFill>
          <p:spPr>
            <a:xfrm>
              <a:off x="-3413760" y="4958842"/>
              <a:ext cx="198120" cy="128016"/>
            </a:xfrm>
            <a:prstGeom prst="rect">
              <a:avLst/>
            </a:prstGeom>
            <a:noFill/>
            <a:ln>
              <a:noFill/>
            </a:ln>
          </p:spPr>
        </p:pic>
      </p:grpSp>
      <p:pic>
        <p:nvPicPr>
          <p:cNvPr id="615" name="Google Shape;615;p39"/>
          <p:cNvPicPr preferRelativeResize="0"/>
          <p:nvPr/>
        </p:nvPicPr>
        <p:blipFill rotWithShape="1">
          <a:blip r:embed="rId5">
            <a:alphaModFix/>
          </a:blip>
          <a:srcRect b="0" l="0" r="0" t="0"/>
          <a:stretch/>
        </p:blipFill>
        <p:spPr>
          <a:xfrm>
            <a:off x="7045417" y="5409240"/>
            <a:ext cx="491413" cy="515740"/>
          </a:xfrm>
          <a:prstGeom prst="rect">
            <a:avLst/>
          </a:prstGeom>
          <a:noFill/>
          <a:ln>
            <a:noFill/>
          </a:ln>
        </p:spPr>
      </p:pic>
      <p:grpSp>
        <p:nvGrpSpPr>
          <p:cNvPr id="616" name="Google Shape;616;p39"/>
          <p:cNvGrpSpPr/>
          <p:nvPr/>
        </p:nvGrpSpPr>
        <p:grpSpPr>
          <a:xfrm>
            <a:off x="7860031" y="5399124"/>
            <a:ext cx="805674" cy="579581"/>
            <a:chOff x="7691249" y="5165352"/>
            <a:chExt cx="965901" cy="694844"/>
          </a:xfrm>
        </p:grpSpPr>
        <p:pic>
          <p:nvPicPr>
            <p:cNvPr id="617" name="Google Shape;617;p39"/>
            <p:cNvPicPr preferRelativeResize="0"/>
            <p:nvPr/>
          </p:nvPicPr>
          <p:blipFill rotWithShape="1">
            <a:blip r:embed="rId6">
              <a:alphaModFix/>
            </a:blip>
            <a:srcRect b="0" l="0" r="0" t="0"/>
            <a:stretch/>
          </p:blipFill>
          <p:spPr>
            <a:xfrm>
              <a:off x="7691249" y="5165352"/>
              <a:ext cx="792880" cy="628320"/>
            </a:xfrm>
            <a:prstGeom prst="rect">
              <a:avLst/>
            </a:prstGeom>
            <a:noFill/>
            <a:ln>
              <a:noFill/>
            </a:ln>
          </p:spPr>
        </p:pic>
        <p:pic>
          <p:nvPicPr>
            <p:cNvPr id="618" name="Google Shape;618;p39"/>
            <p:cNvPicPr preferRelativeResize="0"/>
            <p:nvPr/>
          </p:nvPicPr>
          <p:blipFill rotWithShape="1">
            <a:blip r:embed="rId7">
              <a:alphaModFix/>
            </a:blip>
            <a:srcRect b="0" l="0" r="0" t="0"/>
            <a:stretch/>
          </p:blipFill>
          <p:spPr>
            <a:xfrm>
              <a:off x="8130083" y="5251673"/>
              <a:ext cx="527067" cy="608523"/>
            </a:xfrm>
            <a:prstGeom prst="rect">
              <a:avLst/>
            </a:prstGeom>
            <a:noFill/>
            <a:ln>
              <a:noFill/>
            </a:ln>
          </p:spPr>
        </p:pic>
      </p:grpSp>
      <p:grpSp>
        <p:nvGrpSpPr>
          <p:cNvPr id="619" name="Google Shape;619;p39"/>
          <p:cNvGrpSpPr/>
          <p:nvPr/>
        </p:nvGrpSpPr>
        <p:grpSpPr>
          <a:xfrm>
            <a:off x="2053885" y="4894004"/>
            <a:ext cx="951599" cy="1491537"/>
            <a:chOff x="446109" y="4829309"/>
            <a:chExt cx="951599" cy="1491537"/>
          </a:xfrm>
        </p:grpSpPr>
        <p:grpSp>
          <p:nvGrpSpPr>
            <p:cNvPr id="620" name="Google Shape;620;p39"/>
            <p:cNvGrpSpPr/>
            <p:nvPr/>
          </p:nvGrpSpPr>
          <p:grpSpPr>
            <a:xfrm>
              <a:off x="446109" y="4829309"/>
              <a:ext cx="951599" cy="1491537"/>
              <a:chOff x="446109" y="4848359"/>
              <a:chExt cx="951599" cy="1491537"/>
            </a:xfrm>
          </p:grpSpPr>
          <p:grpSp>
            <p:nvGrpSpPr>
              <p:cNvPr id="621" name="Google Shape;621;p39"/>
              <p:cNvGrpSpPr/>
              <p:nvPr/>
            </p:nvGrpSpPr>
            <p:grpSpPr>
              <a:xfrm>
                <a:off x="494565" y="4900004"/>
                <a:ext cx="856905" cy="1380928"/>
                <a:chOff x="494565" y="4900004"/>
                <a:chExt cx="856905" cy="1380928"/>
              </a:xfrm>
            </p:grpSpPr>
            <p:grpSp>
              <p:nvGrpSpPr>
                <p:cNvPr id="622" name="Google Shape;622;p39"/>
                <p:cNvGrpSpPr/>
                <p:nvPr/>
              </p:nvGrpSpPr>
              <p:grpSpPr>
                <a:xfrm>
                  <a:off x="819411" y="5403657"/>
                  <a:ext cx="260088" cy="260088"/>
                  <a:chOff x="-115154" y="5880153"/>
                  <a:chExt cx="361991" cy="361991"/>
                </a:xfrm>
              </p:grpSpPr>
              <p:sp>
                <p:nvSpPr>
                  <p:cNvPr id="623" name="Google Shape;623;p39"/>
                  <p:cNvSpPr/>
                  <p:nvPr/>
                </p:nvSpPr>
                <p:spPr>
                  <a:xfrm>
                    <a:off x="-115154" y="5880153"/>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24" name="Google Shape;624;p39"/>
                  <p:cNvPicPr preferRelativeResize="0"/>
                  <p:nvPr/>
                </p:nvPicPr>
                <p:blipFill rotWithShape="1">
                  <a:blip r:embed="rId8">
                    <a:alphaModFix/>
                  </a:blip>
                  <a:srcRect b="0" l="0" r="0" t="0"/>
                  <a:stretch/>
                </p:blipFill>
                <p:spPr>
                  <a:xfrm>
                    <a:off x="-59716" y="5978219"/>
                    <a:ext cx="267047" cy="178558"/>
                  </a:xfrm>
                  <a:prstGeom prst="rect">
                    <a:avLst/>
                  </a:prstGeom>
                  <a:noFill/>
                  <a:ln>
                    <a:noFill/>
                  </a:ln>
                </p:spPr>
              </p:pic>
            </p:grpSp>
            <p:grpSp>
              <p:nvGrpSpPr>
                <p:cNvPr id="625" name="Google Shape;625;p39"/>
                <p:cNvGrpSpPr/>
                <p:nvPr/>
              </p:nvGrpSpPr>
              <p:grpSpPr>
                <a:xfrm>
                  <a:off x="890456" y="4900004"/>
                  <a:ext cx="260088" cy="260088"/>
                  <a:chOff x="-82550" y="5431681"/>
                  <a:chExt cx="361991" cy="361991"/>
                </a:xfrm>
              </p:grpSpPr>
              <p:sp>
                <p:nvSpPr>
                  <p:cNvPr id="626" name="Google Shape;626;p39"/>
                  <p:cNvSpPr/>
                  <p:nvPr/>
                </p:nvSpPr>
                <p:spPr>
                  <a:xfrm>
                    <a:off x="-82550" y="5431681"/>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27" name="Google Shape;627;p39"/>
                  <p:cNvPicPr preferRelativeResize="0"/>
                  <p:nvPr/>
                </p:nvPicPr>
                <p:blipFill rotWithShape="1">
                  <a:blip r:embed="rId9">
                    <a:alphaModFix/>
                  </a:blip>
                  <a:srcRect b="0" l="0" r="0" t="0"/>
                  <a:stretch/>
                </p:blipFill>
                <p:spPr>
                  <a:xfrm>
                    <a:off x="-37953" y="5518162"/>
                    <a:ext cx="272797" cy="198121"/>
                  </a:xfrm>
                  <a:prstGeom prst="rect">
                    <a:avLst/>
                  </a:prstGeom>
                  <a:noFill/>
                  <a:ln>
                    <a:noFill/>
                  </a:ln>
                </p:spPr>
              </p:pic>
            </p:grpSp>
            <p:grpSp>
              <p:nvGrpSpPr>
                <p:cNvPr id="628" name="Google Shape;628;p39"/>
                <p:cNvGrpSpPr/>
                <p:nvPr/>
              </p:nvGrpSpPr>
              <p:grpSpPr>
                <a:xfrm>
                  <a:off x="1091382" y="5741408"/>
                  <a:ext cx="260088" cy="260088"/>
                  <a:chOff x="-185004" y="6312823"/>
                  <a:chExt cx="361991" cy="361991"/>
                </a:xfrm>
              </p:grpSpPr>
              <p:sp>
                <p:nvSpPr>
                  <p:cNvPr id="629" name="Google Shape;629;p39"/>
                  <p:cNvSpPr/>
                  <p:nvPr/>
                </p:nvSpPr>
                <p:spPr>
                  <a:xfrm>
                    <a:off x="-185004" y="6312823"/>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30" name="Google Shape;630;p39"/>
                  <p:cNvPicPr preferRelativeResize="0"/>
                  <p:nvPr/>
                </p:nvPicPr>
                <p:blipFill rotWithShape="1">
                  <a:blip r:embed="rId10">
                    <a:alphaModFix/>
                  </a:blip>
                  <a:srcRect b="0" l="0" r="0" t="0"/>
                  <a:stretch/>
                </p:blipFill>
                <p:spPr>
                  <a:xfrm>
                    <a:off x="-170589" y="6407050"/>
                    <a:ext cx="313100" cy="169596"/>
                  </a:xfrm>
                  <a:prstGeom prst="rect">
                    <a:avLst/>
                  </a:prstGeom>
                  <a:noFill/>
                  <a:ln>
                    <a:noFill/>
                  </a:ln>
                </p:spPr>
              </p:pic>
            </p:grpSp>
            <p:grpSp>
              <p:nvGrpSpPr>
                <p:cNvPr id="631" name="Google Shape;631;p39"/>
                <p:cNvGrpSpPr/>
                <p:nvPr/>
              </p:nvGrpSpPr>
              <p:grpSpPr>
                <a:xfrm>
                  <a:off x="738866" y="6000675"/>
                  <a:ext cx="260088" cy="260088"/>
                  <a:chOff x="-928781" y="5440141"/>
                  <a:chExt cx="361991" cy="361991"/>
                </a:xfrm>
              </p:grpSpPr>
              <p:sp>
                <p:nvSpPr>
                  <p:cNvPr id="632" name="Google Shape;632;p39"/>
                  <p:cNvSpPr/>
                  <p:nvPr/>
                </p:nvSpPr>
                <p:spPr>
                  <a:xfrm>
                    <a:off x="-928781" y="5440141"/>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33" name="Google Shape;633;p39"/>
                  <p:cNvPicPr preferRelativeResize="0"/>
                  <p:nvPr/>
                </p:nvPicPr>
                <p:blipFill rotWithShape="1">
                  <a:blip r:embed="rId11">
                    <a:alphaModFix/>
                  </a:blip>
                  <a:srcRect b="0" l="0" r="0" t="0"/>
                  <a:stretch/>
                </p:blipFill>
                <p:spPr>
                  <a:xfrm>
                    <a:off x="-814595" y="5482410"/>
                    <a:ext cx="146319" cy="272686"/>
                  </a:xfrm>
                  <a:prstGeom prst="rect">
                    <a:avLst/>
                  </a:prstGeom>
                  <a:noFill/>
                  <a:ln>
                    <a:noFill/>
                  </a:ln>
                </p:spPr>
              </p:pic>
            </p:grpSp>
            <p:grpSp>
              <p:nvGrpSpPr>
                <p:cNvPr id="634" name="Google Shape;634;p39"/>
                <p:cNvGrpSpPr/>
                <p:nvPr/>
              </p:nvGrpSpPr>
              <p:grpSpPr>
                <a:xfrm>
                  <a:off x="523826" y="5829034"/>
                  <a:ext cx="260088" cy="260088"/>
                  <a:chOff x="-939302" y="5971145"/>
                  <a:chExt cx="361991" cy="361991"/>
                </a:xfrm>
              </p:grpSpPr>
              <p:sp>
                <p:nvSpPr>
                  <p:cNvPr id="635" name="Google Shape;635;p39"/>
                  <p:cNvSpPr/>
                  <p:nvPr/>
                </p:nvSpPr>
                <p:spPr>
                  <a:xfrm>
                    <a:off x="-939302" y="5971145"/>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36" name="Google Shape;636;p39"/>
                  <p:cNvPicPr preferRelativeResize="0"/>
                  <p:nvPr/>
                </p:nvPicPr>
                <p:blipFill rotWithShape="1">
                  <a:blip r:embed="rId12">
                    <a:alphaModFix/>
                  </a:blip>
                  <a:srcRect b="0" l="0" r="0" t="0"/>
                  <a:stretch/>
                </p:blipFill>
                <p:spPr>
                  <a:xfrm>
                    <a:off x="-855142" y="6015263"/>
                    <a:ext cx="202011" cy="233231"/>
                  </a:xfrm>
                  <a:prstGeom prst="rect">
                    <a:avLst/>
                  </a:prstGeom>
                  <a:noFill/>
                  <a:ln>
                    <a:noFill/>
                  </a:ln>
                </p:spPr>
              </p:pic>
            </p:grpSp>
            <p:grpSp>
              <p:nvGrpSpPr>
                <p:cNvPr id="637" name="Google Shape;637;p39"/>
                <p:cNvGrpSpPr/>
                <p:nvPr/>
              </p:nvGrpSpPr>
              <p:grpSpPr>
                <a:xfrm>
                  <a:off x="1033183" y="6020844"/>
                  <a:ext cx="260088" cy="260088"/>
                  <a:chOff x="-82550" y="5431681"/>
                  <a:chExt cx="361991" cy="361991"/>
                </a:xfrm>
              </p:grpSpPr>
              <p:sp>
                <p:nvSpPr>
                  <p:cNvPr id="638" name="Google Shape;638;p39"/>
                  <p:cNvSpPr/>
                  <p:nvPr/>
                </p:nvSpPr>
                <p:spPr>
                  <a:xfrm>
                    <a:off x="-82550" y="5431681"/>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39" name="Google Shape;639;p39"/>
                  <p:cNvPicPr preferRelativeResize="0"/>
                  <p:nvPr/>
                </p:nvPicPr>
                <p:blipFill rotWithShape="1">
                  <a:blip r:embed="rId9">
                    <a:alphaModFix/>
                  </a:blip>
                  <a:srcRect b="0" l="0" r="0" t="0"/>
                  <a:stretch/>
                </p:blipFill>
                <p:spPr>
                  <a:xfrm>
                    <a:off x="-37953" y="5518162"/>
                    <a:ext cx="272797" cy="198121"/>
                  </a:xfrm>
                  <a:prstGeom prst="rect">
                    <a:avLst/>
                  </a:prstGeom>
                  <a:noFill/>
                  <a:ln>
                    <a:noFill/>
                  </a:ln>
                </p:spPr>
              </p:pic>
            </p:grpSp>
            <p:grpSp>
              <p:nvGrpSpPr>
                <p:cNvPr id="640" name="Google Shape;640;p39"/>
                <p:cNvGrpSpPr/>
                <p:nvPr/>
              </p:nvGrpSpPr>
              <p:grpSpPr>
                <a:xfrm>
                  <a:off x="1072515" y="5239763"/>
                  <a:ext cx="260088" cy="260088"/>
                  <a:chOff x="-939302" y="5971145"/>
                  <a:chExt cx="361991" cy="361991"/>
                </a:xfrm>
              </p:grpSpPr>
              <p:sp>
                <p:nvSpPr>
                  <p:cNvPr id="641" name="Google Shape;641;p39"/>
                  <p:cNvSpPr/>
                  <p:nvPr/>
                </p:nvSpPr>
                <p:spPr>
                  <a:xfrm>
                    <a:off x="-939302" y="5971145"/>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42" name="Google Shape;642;p39"/>
                  <p:cNvPicPr preferRelativeResize="0"/>
                  <p:nvPr/>
                </p:nvPicPr>
                <p:blipFill rotWithShape="1">
                  <a:blip r:embed="rId12">
                    <a:alphaModFix/>
                  </a:blip>
                  <a:srcRect b="0" l="0" r="0" t="0"/>
                  <a:stretch/>
                </p:blipFill>
                <p:spPr>
                  <a:xfrm>
                    <a:off x="-855142" y="6015263"/>
                    <a:ext cx="202011" cy="233231"/>
                  </a:xfrm>
                  <a:prstGeom prst="rect">
                    <a:avLst/>
                  </a:prstGeom>
                  <a:noFill/>
                  <a:ln>
                    <a:noFill/>
                  </a:ln>
                </p:spPr>
              </p:pic>
            </p:grpSp>
            <p:grpSp>
              <p:nvGrpSpPr>
                <p:cNvPr id="643" name="Google Shape;643;p39"/>
                <p:cNvGrpSpPr/>
                <p:nvPr/>
              </p:nvGrpSpPr>
              <p:grpSpPr>
                <a:xfrm>
                  <a:off x="653870" y="5071645"/>
                  <a:ext cx="260088" cy="260088"/>
                  <a:chOff x="-185004" y="6312823"/>
                  <a:chExt cx="361991" cy="361991"/>
                </a:xfrm>
              </p:grpSpPr>
              <p:sp>
                <p:nvSpPr>
                  <p:cNvPr id="644" name="Google Shape;644;p39"/>
                  <p:cNvSpPr/>
                  <p:nvPr/>
                </p:nvSpPr>
                <p:spPr>
                  <a:xfrm>
                    <a:off x="-185004" y="6312823"/>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45" name="Google Shape;645;p39"/>
                  <p:cNvPicPr preferRelativeResize="0"/>
                  <p:nvPr/>
                </p:nvPicPr>
                <p:blipFill rotWithShape="1">
                  <a:blip r:embed="rId10">
                    <a:alphaModFix/>
                  </a:blip>
                  <a:srcRect b="0" l="0" r="0" t="0"/>
                  <a:stretch/>
                </p:blipFill>
                <p:spPr>
                  <a:xfrm>
                    <a:off x="-170589" y="6407050"/>
                    <a:ext cx="313100" cy="169596"/>
                  </a:xfrm>
                  <a:prstGeom prst="rect">
                    <a:avLst/>
                  </a:prstGeom>
                  <a:noFill/>
                  <a:ln>
                    <a:noFill/>
                  </a:ln>
                </p:spPr>
              </p:pic>
            </p:grpSp>
            <p:grpSp>
              <p:nvGrpSpPr>
                <p:cNvPr id="646" name="Google Shape;646;p39"/>
                <p:cNvGrpSpPr/>
                <p:nvPr/>
              </p:nvGrpSpPr>
              <p:grpSpPr>
                <a:xfrm>
                  <a:off x="494565" y="5489410"/>
                  <a:ext cx="260088" cy="260088"/>
                  <a:chOff x="-928781" y="5440141"/>
                  <a:chExt cx="361991" cy="361991"/>
                </a:xfrm>
              </p:grpSpPr>
              <p:sp>
                <p:nvSpPr>
                  <p:cNvPr id="647" name="Google Shape;647;p39"/>
                  <p:cNvSpPr/>
                  <p:nvPr/>
                </p:nvSpPr>
                <p:spPr>
                  <a:xfrm>
                    <a:off x="-928781" y="5440141"/>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48" name="Google Shape;648;p39"/>
                  <p:cNvPicPr preferRelativeResize="0"/>
                  <p:nvPr/>
                </p:nvPicPr>
                <p:blipFill rotWithShape="1">
                  <a:blip r:embed="rId11">
                    <a:alphaModFix/>
                  </a:blip>
                  <a:srcRect b="0" l="0" r="0" t="0"/>
                  <a:stretch/>
                </p:blipFill>
                <p:spPr>
                  <a:xfrm>
                    <a:off x="-814595" y="5482410"/>
                    <a:ext cx="146319" cy="272686"/>
                  </a:xfrm>
                  <a:prstGeom prst="rect">
                    <a:avLst/>
                  </a:prstGeom>
                  <a:noFill/>
                  <a:ln>
                    <a:noFill/>
                  </a:ln>
                </p:spPr>
              </p:pic>
            </p:grpSp>
            <p:grpSp>
              <p:nvGrpSpPr>
                <p:cNvPr id="649" name="Google Shape;649;p39"/>
                <p:cNvGrpSpPr/>
                <p:nvPr/>
              </p:nvGrpSpPr>
              <p:grpSpPr>
                <a:xfrm>
                  <a:off x="790529" y="5649075"/>
                  <a:ext cx="260088" cy="260088"/>
                  <a:chOff x="-82550" y="5431681"/>
                  <a:chExt cx="361991" cy="361991"/>
                </a:xfrm>
              </p:grpSpPr>
              <p:sp>
                <p:nvSpPr>
                  <p:cNvPr id="650" name="Google Shape;650;p39"/>
                  <p:cNvSpPr/>
                  <p:nvPr/>
                </p:nvSpPr>
                <p:spPr>
                  <a:xfrm>
                    <a:off x="-82550" y="5431681"/>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51" name="Google Shape;651;p39"/>
                  <p:cNvPicPr preferRelativeResize="0"/>
                  <p:nvPr/>
                </p:nvPicPr>
                <p:blipFill rotWithShape="1">
                  <a:blip r:embed="rId9">
                    <a:alphaModFix/>
                  </a:blip>
                  <a:srcRect b="0" l="0" r="0" t="0"/>
                  <a:stretch/>
                </p:blipFill>
                <p:spPr>
                  <a:xfrm>
                    <a:off x="-37953" y="5518162"/>
                    <a:ext cx="272797" cy="198121"/>
                  </a:xfrm>
                  <a:prstGeom prst="rect">
                    <a:avLst/>
                  </a:prstGeom>
                  <a:noFill/>
                  <a:ln>
                    <a:noFill/>
                  </a:ln>
                </p:spPr>
              </p:pic>
            </p:grpSp>
          </p:grpSp>
          <p:sp>
            <p:nvSpPr>
              <p:cNvPr id="652" name="Google Shape;652;p39"/>
              <p:cNvSpPr/>
              <p:nvPr/>
            </p:nvSpPr>
            <p:spPr>
              <a:xfrm>
                <a:off x="446109" y="4848359"/>
                <a:ext cx="951599" cy="1491537"/>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653" name="Google Shape;653;p39"/>
            <p:cNvGrpSpPr/>
            <p:nvPr/>
          </p:nvGrpSpPr>
          <p:grpSpPr>
            <a:xfrm>
              <a:off x="594401" y="5110014"/>
              <a:ext cx="677443" cy="1036298"/>
              <a:chOff x="-349622" y="5556723"/>
              <a:chExt cx="677443" cy="1036298"/>
            </a:xfrm>
          </p:grpSpPr>
          <p:grpSp>
            <p:nvGrpSpPr>
              <p:cNvPr id="654" name="Google Shape;654;p39"/>
              <p:cNvGrpSpPr/>
              <p:nvPr/>
            </p:nvGrpSpPr>
            <p:grpSpPr>
              <a:xfrm>
                <a:off x="-304164" y="5732470"/>
                <a:ext cx="276444" cy="276444"/>
                <a:chOff x="-115154" y="5880153"/>
                <a:chExt cx="361991" cy="361991"/>
              </a:xfrm>
            </p:grpSpPr>
            <p:sp>
              <p:nvSpPr>
                <p:cNvPr id="655" name="Google Shape;655;p39"/>
                <p:cNvSpPr/>
                <p:nvPr/>
              </p:nvSpPr>
              <p:spPr>
                <a:xfrm>
                  <a:off x="-115154" y="5880153"/>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56" name="Google Shape;656;p39"/>
                <p:cNvPicPr preferRelativeResize="0"/>
                <p:nvPr/>
              </p:nvPicPr>
              <p:blipFill rotWithShape="1">
                <a:blip r:embed="rId13">
                  <a:alphaModFix/>
                </a:blip>
                <a:srcRect b="0" l="0" r="0" t="0"/>
                <a:stretch/>
              </p:blipFill>
              <p:spPr>
                <a:xfrm>
                  <a:off x="-59716" y="5978219"/>
                  <a:ext cx="267047" cy="178558"/>
                </a:xfrm>
                <a:prstGeom prst="rect">
                  <a:avLst/>
                </a:prstGeom>
                <a:noFill/>
                <a:ln>
                  <a:noFill/>
                </a:ln>
              </p:spPr>
            </p:pic>
          </p:grpSp>
          <p:grpSp>
            <p:nvGrpSpPr>
              <p:cNvPr id="657" name="Google Shape;657;p39"/>
              <p:cNvGrpSpPr/>
              <p:nvPr/>
            </p:nvGrpSpPr>
            <p:grpSpPr>
              <a:xfrm>
                <a:off x="51377" y="5954800"/>
                <a:ext cx="276444" cy="276444"/>
                <a:chOff x="-82550" y="5431681"/>
                <a:chExt cx="361991" cy="361991"/>
              </a:xfrm>
            </p:grpSpPr>
            <p:sp>
              <p:nvSpPr>
                <p:cNvPr id="658" name="Google Shape;658;p39"/>
                <p:cNvSpPr/>
                <p:nvPr/>
              </p:nvSpPr>
              <p:spPr>
                <a:xfrm>
                  <a:off x="-82550" y="5431681"/>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59" name="Google Shape;659;p39"/>
                <p:cNvPicPr preferRelativeResize="0"/>
                <p:nvPr/>
              </p:nvPicPr>
              <p:blipFill rotWithShape="1">
                <a:blip r:embed="rId14">
                  <a:alphaModFix/>
                </a:blip>
                <a:srcRect b="0" l="0" r="0" t="0"/>
                <a:stretch/>
              </p:blipFill>
              <p:spPr>
                <a:xfrm>
                  <a:off x="-37953" y="5518162"/>
                  <a:ext cx="272797" cy="198121"/>
                </a:xfrm>
                <a:prstGeom prst="rect">
                  <a:avLst/>
                </a:prstGeom>
                <a:noFill/>
                <a:ln>
                  <a:noFill/>
                </a:ln>
              </p:spPr>
            </p:pic>
          </p:grpSp>
          <p:grpSp>
            <p:nvGrpSpPr>
              <p:cNvPr id="660" name="Google Shape;660;p39"/>
              <p:cNvGrpSpPr/>
              <p:nvPr/>
            </p:nvGrpSpPr>
            <p:grpSpPr>
              <a:xfrm>
                <a:off x="-46849" y="5556723"/>
                <a:ext cx="276444" cy="276444"/>
                <a:chOff x="-185004" y="6312823"/>
                <a:chExt cx="361991" cy="361991"/>
              </a:xfrm>
            </p:grpSpPr>
            <p:sp>
              <p:nvSpPr>
                <p:cNvPr id="661" name="Google Shape;661;p39"/>
                <p:cNvSpPr/>
                <p:nvPr/>
              </p:nvSpPr>
              <p:spPr>
                <a:xfrm>
                  <a:off x="-185004" y="6312823"/>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62" name="Google Shape;662;p39"/>
                <p:cNvPicPr preferRelativeResize="0"/>
                <p:nvPr/>
              </p:nvPicPr>
              <p:blipFill rotWithShape="1">
                <a:blip r:embed="rId15">
                  <a:alphaModFix/>
                </a:blip>
                <a:srcRect b="0" l="0" r="0" t="0"/>
                <a:stretch/>
              </p:blipFill>
              <p:spPr>
                <a:xfrm>
                  <a:off x="-170589" y="6407050"/>
                  <a:ext cx="313100" cy="169596"/>
                </a:xfrm>
                <a:prstGeom prst="rect">
                  <a:avLst/>
                </a:prstGeom>
                <a:noFill/>
                <a:ln>
                  <a:noFill/>
                </a:ln>
              </p:spPr>
            </p:pic>
          </p:grpSp>
          <p:grpSp>
            <p:nvGrpSpPr>
              <p:cNvPr id="663" name="Google Shape;663;p39"/>
              <p:cNvGrpSpPr/>
              <p:nvPr/>
            </p:nvGrpSpPr>
            <p:grpSpPr>
              <a:xfrm>
                <a:off x="-82729" y="6316577"/>
                <a:ext cx="276444" cy="276444"/>
                <a:chOff x="-941288" y="5345154"/>
                <a:chExt cx="361991" cy="361991"/>
              </a:xfrm>
            </p:grpSpPr>
            <p:sp>
              <p:nvSpPr>
                <p:cNvPr id="664" name="Google Shape;664;p39"/>
                <p:cNvSpPr/>
                <p:nvPr/>
              </p:nvSpPr>
              <p:spPr>
                <a:xfrm>
                  <a:off x="-941288" y="5345154"/>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65" name="Google Shape;665;p39"/>
                <p:cNvPicPr preferRelativeResize="0"/>
                <p:nvPr/>
              </p:nvPicPr>
              <p:blipFill rotWithShape="1">
                <a:blip r:embed="rId16">
                  <a:alphaModFix/>
                </a:blip>
                <a:srcRect b="0" l="0" r="0" t="0"/>
                <a:stretch/>
              </p:blipFill>
              <p:spPr>
                <a:xfrm>
                  <a:off x="-827102" y="5387418"/>
                  <a:ext cx="146319" cy="272686"/>
                </a:xfrm>
                <a:prstGeom prst="rect">
                  <a:avLst/>
                </a:prstGeom>
                <a:noFill/>
                <a:ln>
                  <a:noFill/>
                </a:ln>
              </p:spPr>
            </p:pic>
          </p:grpSp>
          <p:grpSp>
            <p:nvGrpSpPr>
              <p:cNvPr id="666" name="Google Shape;666;p39"/>
              <p:cNvGrpSpPr/>
              <p:nvPr/>
            </p:nvGrpSpPr>
            <p:grpSpPr>
              <a:xfrm>
                <a:off x="-349622" y="6128091"/>
                <a:ext cx="276444" cy="276444"/>
                <a:chOff x="-939302" y="5971145"/>
                <a:chExt cx="361991" cy="361991"/>
              </a:xfrm>
            </p:grpSpPr>
            <p:sp>
              <p:nvSpPr>
                <p:cNvPr id="667" name="Google Shape;667;p39"/>
                <p:cNvSpPr/>
                <p:nvPr/>
              </p:nvSpPr>
              <p:spPr>
                <a:xfrm>
                  <a:off x="-939302" y="5971145"/>
                  <a:ext cx="361991" cy="361991"/>
                </a:xfrm>
                <a:prstGeom prst="ellipse">
                  <a:avLst/>
                </a:prstGeom>
                <a:solidFill>
                  <a:srgbClr val="FFFFFF"/>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68" name="Google Shape;668;p39"/>
                <p:cNvPicPr preferRelativeResize="0"/>
                <p:nvPr/>
              </p:nvPicPr>
              <p:blipFill rotWithShape="1">
                <a:blip r:embed="rId17">
                  <a:alphaModFix/>
                </a:blip>
                <a:srcRect b="0" l="0" r="0" t="0"/>
                <a:stretch/>
              </p:blipFill>
              <p:spPr>
                <a:xfrm>
                  <a:off x="-855142" y="6015263"/>
                  <a:ext cx="202011" cy="233231"/>
                </a:xfrm>
                <a:prstGeom prst="rect">
                  <a:avLst/>
                </a:prstGeom>
                <a:noFill/>
                <a:ln>
                  <a:noFill/>
                </a:ln>
              </p:spPr>
            </p:pic>
          </p:grpSp>
        </p:grpSp>
      </p:grpSp>
      <p:grpSp>
        <p:nvGrpSpPr>
          <p:cNvPr id="669" name="Google Shape;669;p39"/>
          <p:cNvGrpSpPr/>
          <p:nvPr/>
        </p:nvGrpSpPr>
        <p:grpSpPr>
          <a:xfrm>
            <a:off x="6256775" y="5387558"/>
            <a:ext cx="454555" cy="546923"/>
            <a:chOff x="6437010" y="5165352"/>
            <a:chExt cx="454555" cy="546923"/>
          </a:xfrm>
        </p:grpSpPr>
        <p:pic>
          <p:nvPicPr>
            <p:cNvPr id="670" name="Google Shape;670;p39"/>
            <p:cNvPicPr preferRelativeResize="0"/>
            <p:nvPr/>
          </p:nvPicPr>
          <p:blipFill rotWithShape="1">
            <a:blip r:embed="rId18">
              <a:alphaModFix/>
            </a:blip>
            <a:srcRect b="0" l="0" r="0" t="0"/>
            <a:stretch/>
          </p:blipFill>
          <p:spPr>
            <a:xfrm>
              <a:off x="6534785" y="5165352"/>
              <a:ext cx="356780" cy="532659"/>
            </a:xfrm>
            <a:prstGeom prst="rect">
              <a:avLst/>
            </a:prstGeom>
            <a:noFill/>
            <a:ln>
              <a:noFill/>
            </a:ln>
          </p:spPr>
        </p:pic>
        <p:grpSp>
          <p:nvGrpSpPr>
            <p:cNvPr id="671" name="Google Shape;671;p39"/>
            <p:cNvGrpSpPr/>
            <p:nvPr/>
          </p:nvGrpSpPr>
          <p:grpSpPr>
            <a:xfrm>
              <a:off x="6437010" y="5486235"/>
              <a:ext cx="221105" cy="226040"/>
              <a:chOff x="6372225" y="5495310"/>
              <a:chExt cx="221105" cy="291386"/>
            </a:xfrm>
          </p:grpSpPr>
          <p:sp>
            <p:nvSpPr>
              <p:cNvPr id="672" name="Google Shape;672;p39"/>
              <p:cNvSpPr/>
              <p:nvPr/>
            </p:nvSpPr>
            <p:spPr>
              <a:xfrm>
                <a:off x="6372225" y="5667375"/>
                <a:ext cx="221105" cy="119321"/>
              </a:xfrm>
              <a:prstGeom prst="can">
                <a:avLst>
                  <a:gd fmla="val 25000" name="adj"/>
                </a:avLst>
              </a:prstGeom>
              <a:solidFill>
                <a:schemeClr val="lt1"/>
              </a:solid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73" name="Google Shape;673;p39"/>
              <p:cNvSpPr/>
              <p:nvPr/>
            </p:nvSpPr>
            <p:spPr>
              <a:xfrm>
                <a:off x="6372225" y="5578690"/>
                <a:ext cx="221105" cy="119321"/>
              </a:xfrm>
              <a:prstGeom prst="can">
                <a:avLst>
                  <a:gd fmla="val 25000" name="adj"/>
                </a:avLst>
              </a:prstGeom>
              <a:solidFill>
                <a:schemeClr val="lt1"/>
              </a:solid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74" name="Google Shape;674;p39"/>
              <p:cNvSpPr/>
              <p:nvPr/>
            </p:nvSpPr>
            <p:spPr>
              <a:xfrm>
                <a:off x="6372225" y="5495310"/>
                <a:ext cx="221105" cy="119321"/>
              </a:xfrm>
              <a:prstGeom prst="can">
                <a:avLst>
                  <a:gd fmla="val 25000" name="adj"/>
                </a:avLst>
              </a:prstGeom>
              <a:solidFill>
                <a:schemeClr val="lt1"/>
              </a:solid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675" name="Google Shape;675;p39"/>
          <p:cNvGrpSpPr/>
          <p:nvPr/>
        </p:nvGrpSpPr>
        <p:grpSpPr>
          <a:xfrm>
            <a:off x="3118779" y="5172922"/>
            <a:ext cx="229525" cy="659865"/>
            <a:chOff x="5199896" y="4282865"/>
            <a:chExt cx="277171" cy="659865"/>
          </a:xfrm>
        </p:grpSpPr>
        <p:cxnSp>
          <p:nvCxnSpPr>
            <p:cNvPr id="676" name="Google Shape;676;p39"/>
            <p:cNvCxnSpPr/>
            <p:nvPr/>
          </p:nvCxnSpPr>
          <p:spPr>
            <a:xfrm>
              <a:off x="5211874" y="4384402"/>
              <a:ext cx="244599" cy="50374"/>
            </a:xfrm>
            <a:prstGeom prst="straightConnector1">
              <a:avLst/>
            </a:prstGeom>
            <a:noFill/>
            <a:ln cap="flat" cmpd="sng" w="19050">
              <a:solidFill>
                <a:srgbClr val="193EB0"/>
              </a:solidFill>
              <a:prstDash val="solid"/>
              <a:miter lim="800000"/>
              <a:headEnd len="sm" w="sm" type="none"/>
              <a:tailEnd len="med" w="med" type="triangle"/>
            </a:ln>
          </p:spPr>
        </p:cxnSp>
        <p:cxnSp>
          <p:nvCxnSpPr>
            <p:cNvPr id="677" name="Google Shape;677;p39"/>
            <p:cNvCxnSpPr/>
            <p:nvPr/>
          </p:nvCxnSpPr>
          <p:spPr>
            <a:xfrm>
              <a:off x="5199896" y="4609111"/>
              <a:ext cx="249311" cy="0"/>
            </a:xfrm>
            <a:prstGeom prst="straightConnector1">
              <a:avLst/>
            </a:prstGeom>
            <a:noFill/>
            <a:ln cap="flat" cmpd="sng" w="19050">
              <a:solidFill>
                <a:srgbClr val="193EB0"/>
              </a:solidFill>
              <a:prstDash val="solid"/>
              <a:miter lim="800000"/>
              <a:headEnd len="sm" w="sm" type="none"/>
              <a:tailEnd len="med" w="med" type="triangle"/>
            </a:ln>
          </p:spPr>
        </p:cxnSp>
        <p:cxnSp>
          <p:nvCxnSpPr>
            <p:cNvPr id="678" name="Google Shape;678;p39"/>
            <p:cNvCxnSpPr/>
            <p:nvPr/>
          </p:nvCxnSpPr>
          <p:spPr>
            <a:xfrm>
              <a:off x="5265678" y="4282865"/>
              <a:ext cx="206626" cy="80301"/>
            </a:xfrm>
            <a:prstGeom prst="straightConnector1">
              <a:avLst/>
            </a:prstGeom>
            <a:noFill/>
            <a:ln cap="flat" cmpd="sng" w="19050">
              <a:solidFill>
                <a:srgbClr val="193EB0"/>
              </a:solidFill>
              <a:prstDash val="solid"/>
              <a:miter lim="800000"/>
              <a:headEnd len="sm" w="sm" type="none"/>
              <a:tailEnd len="med" w="med" type="triangle"/>
            </a:ln>
          </p:spPr>
        </p:cxnSp>
        <p:cxnSp>
          <p:nvCxnSpPr>
            <p:cNvPr id="679" name="Google Shape;679;p39"/>
            <p:cNvCxnSpPr/>
            <p:nvPr/>
          </p:nvCxnSpPr>
          <p:spPr>
            <a:xfrm>
              <a:off x="5207809" y="4492605"/>
              <a:ext cx="243282" cy="26467"/>
            </a:xfrm>
            <a:prstGeom prst="straightConnector1">
              <a:avLst/>
            </a:prstGeom>
            <a:noFill/>
            <a:ln cap="flat" cmpd="sng" w="19050">
              <a:solidFill>
                <a:srgbClr val="193EB0"/>
              </a:solidFill>
              <a:prstDash val="solid"/>
              <a:miter lim="800000"/>
              <a:headEnd len="sm" w="sm" type="none"/>
              <a:tailEnd len="med" w="med" type="triangle"/>
            </a:ln>
          </p:spPr>
        </p:cxnSp>
        <p:cxnSp>
          <p:nvCxnSpPr>
            <p:cNvPr id="680" name="Google Shape;680;p39"/>
            <p:cNvCxnSpPr/>
            <p:nvPr/>
          </p:nvCxnSpPr>
          <p:spPr>
            <a:xfrm flipH="1" rot="10800000">
              <a:off x="5221420" y="4696528"/>
              <a:ext cx="232308" cy="27957"/>
            </a:xfrm>
            <a:prstGeom prst="straightConnector1">
              <a:avLst/>
            </a:prstGeom>
            <a:noFill/>
            <a:ln cap="flat" cmpd="sng" w="19050">
              <a:solidFill>
                <a:srgbClr val="193EB0"/>
              </a:solidFill>
              <a:prstDash val="solid"/>
              <a:miter lim="800000"/>
              <a:headEnd len="sm" w="sm" type="none"/>
              <a:tailEnd len="med" w="med" type="triangle"/>
            </a:ln>
          </p:spPr>
        </p:cxnSp>
        <p:cxnSp>
          <p:nvCxnSpPr>
            <p:cNvPr id="681" name="Google Shape;681;p39"/>
            <p:cNvCxnSpPr/>
            <p:nvPr/>
          </p:nvCxnSpPr>
          <p:spPr>
            <a:xfrm flipH="1" rot="10800000">
              <a:off x="5231562" y="4787446"/>
              <a:ext cx="231662" cy="46838"/>
            </a:xfrm>
            <a:prstGeom prst="straightConnector1">
              <a:avLst/>
            </a:prstGeom>
            <a:noFill/>
            <a:ln cap="flat" cmpd="sng" w="19050">
              <a:solidFill>
                <a:srgbClr val="193EB0"/>
              </a:solidFill>
              <a:prstDash val="solid"/>
              <a:miter lim="800000"/>
              <a:headEnd len="sm" w="sm" type="none"/>
              <a:tailEnd len="med" w="med" type="triangle"/>
            </a:ln>
          </p:spPr>
        </p:cxnSp>
        <p:cxnSp>
          <p:nvCxnSpPr>
            <p:cNvPr id="682" name="Google Shape;682;p39"/>
            <p:cNvCxnSpPr/>
            <p:nvPr/>
          </p:nvCxnSpPr>
          <p:spPr>
            <a:xfrm flipH="1" rot="10800000">
              <a:off x="5243234" y="4868335"/>
              <a:ext cx="233833" cy="74395"/>
            </a:xfrm>
            <a:prstGeom prst="straightConnector1">
              <a:avLst/>
            </a:prstGeom>
            <a:noFill/>
            <a:ln cap="flat" cmpd="sng" w="19050">
              <a:solidFill>
                <a:srgbClr val="193EB0"/>
              </a:solidFill>
              <a:prstDash val="solid"/>
              <a:miter lim="800000"/>
              <a:headEnd len="sm" w="sm" type="none"/>
              <a:tailEnd len="med" w="med" type="triangle"/>
            </a:ln>
          </p:spPr>
        </p:cxnSp>
      </p:grpSp>
      <p:cxnSp>
        <p:nvCxnSpPr>
          <p:cNvPr id="683" name="Google Shape;683;p39"/>
          <p:cNvCxnSpPr/>
          <p:nvPr/>
        </p:nvCxnSpPr>
        <p:spPr>
          <a:xfrm>
            <a:off x="6768248" y="5643827"/>
            <a:ext cx="229539" cy="0"/>
          </a:xfrm>
          <a:prstGeom prst="straightConnector1">
            <a:avLst/>
          </a:prstGeom>
          <a:noFill/>
          <a:ln cap="flat" cmpd="sng" w="19050">
            <a:solidFill>
              <a:srgbClr val="193EB0"/>
            </a:solidFill>
            <a:prstDash val="solid"/>
            <a:miter lim="800000"/>
            <a:headEnd len="sm" w="sm" type="none"/>
            <a:tailEnd len="med" w="med" type="triangle"/>
          </a:ln>
        </p:spPr>
      </p:cxnSp>
      <p:cxnSp>
        <p:nvCxnSpPr>
          <p:cNvPr id="684" name="Google Shape;684;p39"/>
          <p:cNvCxnSpPr/>
          <p:nvPr/>
        </p:nvCxnSpPr>
        <p:spPr>
          <a:xfrm>
            <a:off x="7584223" y="5639767"/>
            <a:ext cx="229539" cy="0"/>
          </a:xfrm>
          <a:prstGeom prst="straightConnector1">
            <a:avLst/>
          </a:prstGeom>
          <a:noFill/>
          <a:ln cap="flat" cmpd="sng" w="19050">
            <a:solidFill>
              <a:srgbClr val="193EB0"/>
            </a:solidFill>
            <a:prstDash val="solid"/>
            <a:miter lim="800000"/>
            <a:headEnd len="sm" w="sm" type="none"/>
            <a:tailEnd len="med" w="med" type="triangle"/>
          </a:ln>
        </p:spPr>
      </p:cxnSp>
      <p:cxnSp>
        <p:nvCxnSpPr>
          <p:cNvPr id="685" name="Google Shape;685;p39"/>
          <p:cNvCxnSpPr>
            <a:stCxn id="610" idx="3"/>
          </p:cNvCxnSpPr>
          <p:nvPr/>
        </p:nvCxnSpPr>
        <p:spPr>
          <a:xfrm>
            <a:off x="5534767" y="5496295"/>
            <a:ext cx="595500" cy="163200"/>
          </a:xfrm>
          <a:prstGeom prst="bentConnector3">
            <a:avLst>
              <a:gd fmla="val 49994" name="adj1"/>
            </a:avLst>
          </a:prstGeom>
          <a:noFill/>
          <a:ln cap="flat" cmpd="sng" w="19050">
            <a:solidFill>
              <a:srgbClr val="193EB0"/>
            </a:solidFill>
            <a:prstDash val="solid"/>
            <a:miter lim="800000"/>
            <a:headEnd len="sm" w="sm" type="none"/>
            <a:tailEnd len="med" w="med" type="triangle"/>
          </a:ln>
        </p:spPr>
      </p:cxnSp>
      <p:sp>
        <p:nvSpPr>
          <p:cNvPr id="686" name="Google Shape;686;p39"/>
          <p:cNvSpPr/>
          <p:nvPr/>
        </p:nvSpPr>
        <p:spPr>
          <a:xfrm>
            <a:off x="3744795" y="4972095"/>
            <a:ext cx="1721946"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93EB0"/>
                </a:solidFill>
                <a:latin typeface="Arial"/>
                <a:ea typeface="Arial"/>
                <a:cs typeface="Arial"/>
                <a:sym typeface="Arial"/>
              </a:rPr>
              <a:t>Đường ống phân tích luồng</a:t>
            </a:r>
            <a:endParaRPr sz="1000">
              <a:solidFill>
                <a:srgbClr val="193EB0"/>
              </a:solidFill>
              <a:latin typeface="Arial"/>
              <a:ea typeface="Arial"/>
              <a:cs typeface="Arial"/>
              <a:sym typeface="Arial"/>
            </a:endParaRPr>
          </a:p>
        </p:txBody>
      </p:sp>
      <p:sp>
        <p:nvSpPr>
          <p:cNvPr id="687" name="Google Shape;687;p39"/>
          <p:cNvSpPr/>
          <p:nvPr/>
        </p:nvSpPr>
        <p:spPr>
          <a:xfrm>
            <a:off x="5945871" y="4979585"/>
            <a:ext cx="1813317"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93EB0"/>
                </a:solidFill>
                <a:latin typeface="Arial"/>
                <a:ea typeface="Arial"/>
                <a:cs typeface="Arial"/>
                <a:sym typeface="Arial"/>
              </a:rPr>
              <a:t>Trích xuất các mẫu quan tâm</a:t>
            </a:r>
            <a:endParaRPr sz="1000">
              <a:solidFill>
                <a:srgbClr val="193EB0"/>
              </a:solidFill>
              <a:latin typeface="Arial"/>
              <a:ea typeface="Arial"/>
              <a:cs typeface="Arial"/>
              <a:sym typeface="Arial"/>
            </a:endParaRPr>
          </a:p>
        </p:txBody>
      </p:sp>
      <p:sp>
        <p:nvSpPr>
          <p:cNvPr id="688" name="Google Shape;688;p39"/>
          <p:cNvSpPr/>
          <p:nvPr/>
        </p:nvSpPr>
        <p:spPr>
          <a:xfrm>
            <a:off x="3037550" y="4896641"/>
            <a:ext cx="67518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93EB0"/>
                </a:solidFill>
                <a:latin typeface="Arial"/>
                <a:ea typeface="Arial"/>
                <a:cs typeface="Arial"/>
                <a:sym typeface="Arial"/>
              </a:rPr>
              <a:t>Tin nhắn</a:t>
            </a:r>
            <a:endParaRPr sz="1000">
              <a:solidFill>
                <a:srgbClr val="193EB0"/>
              </a:solidFill>
              <a:latin typeface="Arial"/>
              <a:ea typeface="Arial"/>
              <a:cs typeface="Arial"/>
              <a:sym typeface="Arial"/>
            </a:endParaRPr>
          </a:p>
        </p:txBody>
      </p:sp>
      <p:sp>
        <p:nvSpPr>
          <p:cNvPr id="689" name="Google Shape;689;p39"/>
          <p:cNvSpPr/>
          <p:nvPr/>
        </p:nvSpPr>
        <p:spPr>
          <a:xfrm>
            <a:off x="2031702" y="6140251"/>
            <a:ext cx="97975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93EB0"/>
                </a:solidFill>
                <a:latin typeface="Arial"/>
                <a:ea typeface="Arial"/>
                <a:cs typeface="Arial"/>
                <a:sym typeface="Arial"/>
              </a:rPr>
              <a:t>Nguồn dữ liệu</a:t>
            </a:r>
            <a:endParaRPr sz="1000">
              <a:solidFill>
                <a:srgbClr val="193EB0"/>
              </a:solidFill>
              <a:latin typeface="Arial"/>
              <a:ea typeface="Arial"/>
              <a:cs typeface="Arial"/>
              <a:sym typeface="Arial"/>
            </a:endParaRPr>
          </a:p>
        </p:txBody>
      </p:sp>
      <p:sp>
        <p:nvSpPr>
          <p:cNvPr id="690" name="Google Shape;690;p39"/>
          <p:cNvSpPr/>
          <p:nvPr/>
        </p:nvSpPr>
        <p:spPr>
          <a:xfrm>
            <a:off x="6130194" y="5989705"/>
            <a:ext cx="75854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93EB0"/>
                </a:solidFill>
                <a:latin typeface="Arial"/>
                <a:ea typeface="Arial"/>
                <a:cs typeface="Arial"/>
                <a:sym typeface="Arial"/>
              </a:rPr>
              <a:t>Hồ dữ liệu</a:t>
            </a:r>
            <a:endParaRPr sz="1000">
              <a:solidFill>
                <a:srgbClr val="193EB0"/>
              </a:solidFill>
              <a:latin typeface="Arial"/>
              <a:ea typeface="Arial"/>
              <a:cs typeface="Arial"/>
              <a:sym typeface="Arial"/>
            </a:endParaRPr>
          </a:p>
        </p:txBody>
      </p:sp>
      <p:sp>
        <p:nvSpPr>
          <p:cNvPr id="691" name="Google Shape;691;p39"/>
          <p:cNvSpPr/>
          <p:nvPr/>
        </p:nvSpPr>
        <p:spPr>
          <a:xfrm>
            <a:off x="6837677" y="5959881"/>
            <a:ext cx="8883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93EB0"/>
                </a:solidFill>
                <a:latin typeface="Arial"/>
                <a:ea typeface="Arial"/>
                <a:cs typeface="Arial"/>
                <a:sym typeface="Arial"/>
              </a:rPr>
              <a:t>Phân tích</a:t>
            </a:r>
            <a:endParaRPr sz="1000">
              <a:solidFill>
                <a:srgbClr val="193EB0"/>
              </a:solidFill>
              <a:latin typeface="Arial"/>
              <a:ea typeface="Arial"/>
              <a:cs typeface="Arial"/>
              <a:sym typeface="Arial"/>
            </a:endParaRPr>
          </a:p>
          <a:p>
            <a:pPr indent="0" lvl="0" marL="0" marR="0" rtl="0" algn="ctr">
              <a:spcBef>
                <a:spcPts val="0"/>
              </a:spcBef>
              <a:spcAft>
                <a:spcPts val="0"/>
              </a:spcAft>
              <a:buNone/>
            </a:pPr>
            <a:r>
              <a:rPr lang="en-US" sz="1000">
                <a:solidFill>
                  <a:srgbClr val="193EB0"/>
                </a:solidFill>
                <a:latin typeface="Arial"/>
                <a:ea typeface="Arial"/>
                <a:cs typeface="Arial"/>
                <a:sym typeface="Arial"/>
              </a:rPr>
              <a:t> ngoại tuyến</a:t>
            </a:r>
            <a:endParaRPr sz="1000">
              <a:solidFill>
                <a:srgbClr val="193EB0"/>
              </a:solidFill>
              <a:latin typeface="Arial"/>
              <a:ea typeface="Arial"/>
              <a:cs typeface="Arial"/>
              <a:sym typeface="Arial"/>
            </a:endParaRPr>
          </a:p>
        </p:txBody>
      </p:sp>
      <p:sp>
        <p:nvSpPr>
          <p:cNvPr id="692" name="Google Shape;692;p39"/>
          <p:cNvSpPr/>
          <p:nvPr/>
        </p:nvSpPr>
        <p:spPr>
          <a:xfrm>
            <a:off x="7801062" y="5997653"/>
            <a:ext cx="986167"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93EB0"/>
                </a:solidFill>
                <a:latin typeface="Arial"/>
                <a:ea typeface="Arial"/>
                <a:cs typeface="Arial"/>
                <a:sym typeface="Arial"/>
              </a:rPr>
              <a:t>Trực quan hóa</a:t>
            </a:r>
            <a:endParaRPr sz="1000">
              <a:solidFill>
                <a:srgbClr val="193EB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5"/>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1.1. Kiến trúc Apache Sqoop</a:t>
            </a:r>
            <a:endParaRPr sz="1800">
              <a:solidFill>
                <a:srgbClr val="3F3F3F"/>
              </a:solidFill>
              <a:latin typeface="Arial"/>
              <a:ea typeface="Arial"/>
              <a:cs typeface="Arial"/>
              <a:sym typeface="Arial"/>
            </a:endParaRPr>
          </a:p>
        </p:txBody>
      </p:sp>
      <p:sp>
        <p:nvSpPr>
          <p:cNvPr id="140" name="Google Shape;140;p5"/>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141" name="Google Shape;141;p5"/>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Nhập và Xuất </a:t>
            </a:r>
            <a:endParaRPr/>
          </a:p>
        </p:txBody>
      </p:sp>
      <p:sp>
        <p:nvSpPr>
          <p:cNvPr id="142" name="Google Shape;142;p5"/>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grpSp>
        <p:nvGrpSpPr>
          <p:cNvPr id="143" name="Google Shape;143;p5"/>
          <p:cNvGrpSpPr/>
          <p:nvPr/>
        </p:nvGrpSpPr>
        <p:grpSpPr>
          <a:xfrm>
            <a:off x="1051644" y="4924905"/>
            <a:ext cx="5702300" cy="278172"/>
            <a:chOff x="571500" y="5165783"/>
            <a:chExt cx="5702300" cy="278172"/>
          </a:xfrm>
        </p:grpSpPr>
        <p:sp>
          <p:nvSpPr>
            <p:cNvPr id="144" name="Google Shape;144;p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Tích hợp với Hive</a:t>
              </a:r>
              <a:endParaRPr/>
            </a:p>
          </p:txBody>
        </p:sp>
        <p:sp>
          <p:nvSpPr>
            <p:cNvPr id="145" name="Google Shape;145;p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sp>
        <p:nvSpPr>
          <p:cNvPr id="146" name="Google Shape;146;p5"/>
          <p:cNvSpPr txBox="1"/>
          <p:nvPr>
            <p:ph idx="1" type="body"/>
          </p:nvPr>
        </p:nvSpPr>
        <p:spPr>
          <a:xfrm>
            <a:off x="850835" y="3044359"/>
            <a:ext cx="8348472" cy="67665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None/>
            </a:pPr>
            <a:r>
              <a:rPr lang="en-US"/>
              <a:t>Chuyển đổi dữ liệu từ EDW</a:t>
            </a:r>
            <a:endParaRPr/>
          </a:p>
        </p:txBody>
      </p:sp>
      <p:sp>
        <p:nvSpPr>
          <p:cNvPr id="147" name="Google Shape;147;p5"/>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Cấu tạo của Truyền theo thời gian thực</a:t>
            </a:r>
            <a:endParaRPr/>
          </a:p>
        </p:txBody>
      </p:sp>
      <p:sp>
        <p:nvSpPr>
          <p:cNvPr id="699" name="Google Shape;699;p4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Luồng dữ liệu không giới hạn</a:t>
            </a:r>
            <a:endParaRPr/>
          </a:p>
        </p:txBody>
      </p:sp>
      <p:sp>
        <p:nvSpPr>
          <p:cNvPr id="700" name="Google Shape;700;p4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701" name="Google Shape;701;p4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Luồng dữ liệu không giới hạn có một số điểm bắt đầu</a:t>
            </a:r>
            <a:endParaRPr/>
          </a:p>
          <a:p>
            <a:pPr indent="-182563" lvl="1" marL="360363" rtl="0" algn="l">
              <a:lnSpc>
                <a:spcPct val="138461"/>
              </a:lnSpc>
              <a:spcBef>
                <a:spcPts val="500"/>
              </a:spcBef>
              <a:spcAft>
                <a:spcPts val="0"/>
              </a:spcAft>
              <a:buClr>
                <a:srgbClr val="262626"/>
              </a:buClr>
              <a:buSzPts val="1040"/>
              <a:buChar char="•"/>
            </a:pPr>
            <a:r>
              <a:rPr lang="en-US"/>
              <a:t>Có thể rất xa trong quá khứ và không có bất kỳ hậu quả nào trong việc xử lý dữ liệu đến hiện tại</a:t>
            </a:r>
            <a:endParaRPr/>
          </a:p>
          <a:p>
            <a:pPr indent="-177800" lvl="0" marL="177800" rtl="0" algn="l">
              <a:lnSpc>
                <a:spcPct val="128571"/>
              </a:lnSpc>
              <a:spcBef>
                <a:spcPts val="1000"/>
              </a:spcBef>
              <a:spcAft>
                <a:spcPts val="0"/>
              </a:spcAft>
              <a:buClr>
                <a:srgbClr val="262626"/>
              </a:buClr>
              <a:buSzPts val="1400"/>
              <a:buFont typeface="Arial"/>
              <a:buChar char="•"/>
            </a:pPr>
            <a:r>
              <a:rPr lang="en-US"/>
              <a:t>Luồng dữ liệu đến không có điểm kết thúc được xác định</a:t>
            </a:r>
            <a:endParaRPr/>
          </a:p>
          <a:p>
            <a:pPr indent="-182563" lvl="1" marL="360363" rtl="0" algn="l">
              <a:lnSpc>
                <a:spcPct val="138461"/>
              </a:lnSpc>
              <a:spcBef>
                <a:spcPts val="500"/>
              </a:spcBef>
              <a:spcAft>
                <a:spcPts val="0"/>
              </a:spcAft>
              <a:buClr>
                <a:srgbClr val="262626"/>
              </a:buClr>
              <a:buSzPts val="1040"/>
              <a:buChar char="•"/>
            </a:pPr>
            <a:r>
              <a:rPr lang="en-US"/>
              <a:t>Luồng dữ liệu đến dự kiến sẽ không kết thúc bất cứ lúc nào</a:t>
            </a:r>
            <a:endParaRPr/>
          </a:p>
          <a:p>
            <a:pPr indent="-177800" lvl="0" marL="177800" rtl="0" algn="l">
              <a:lnSpc>
                <a:spcPct val="128571"/>
              </a:lnSpc>
              <a:spcBef>
                <a:spcPts val="1000"/>
              </a:spcBef>
              <a:spcAft>
                <a:spcPts val="0"/>
              </a:spcAft>
              <a:buClr>
                <a:srgbClr val="262626"/>
              </a:buClr>
              <a:buSzPts val="1400"/>
              <a:buFont typeface="Arial"/>
              <a:buChar char="•"/>
            </a:pPr>
            <a:r>
              <a:rPr lang="en-US"/>
              <a:t>Luồng không giới hạn phải được nhập theo thời gian thực và theo thứ tự cụ thể</a:t>
            </a:r>
            <a:endParaRPr/>
          </a:p>
          <a:p>
            <a:pPr indent="-182563" lvl="1" marL="360363" rtl="0" algn="l">
              <a:lnSpc>
                <a:spcPct val="138461"/>
              </a:lnSpc>
              <a:spcBef>
                <a:spcPts val="500"/>
              </a:spcBef>
              <a:spcAft>
                <a:spcPts val="0"/>
              </a:spcAft>
              <a:buClr>
                <a:srgbClr val="262626"/>
              </a:buClr>
              <a:buSzPts val="1040"/>
              <a:buChar char="•"/>
            </a:pPr>
            <a:r>
              <a:rPr lang="en-US"/>
              <a:t>Không thể đợi cho đến khi toàn bộ luồng được đọc - có thể không bao giờ kết thúc</a:t>
            </a:r>
            <a:endParaRPr/>
          </a:p>
          <a:p>
            <a:pPr indent="-182563" lvl="1" marL="360363" rtl="0" algn="l">
              <a:lnSpc>
                <a:spcPct val="138461"/>
              </a:lnSpc>
              <a:spcBef>
                <a:spcPts val="500"/>
              </a:spcBef>
              <a:spcAft>
                <a:spcPts val="0"/>
              </a:spcAft>
              <a:buClr>
                <a:srgbClr val="262626"/>
              </a:buClr>
              <a:buSzPts val="1040"/>
              <a:buChar char="•"/>
            </a:pPr>
            <a:r>
              <a:rPr lang="en-US"/>
              <a:t>Các sự kiện phải được nhập và xử lý tại thời điểm xảy ra sự kiện</a:t>
            </a:r>
            <a:endParaRPr/>
          </a:p>
        </p:txBody>
      </p:sp>
      <p:grpSp>
        <p:nvGrpSpPr>
          <p:cNvPr id="702" name="Google Shape;702;p40"/>
          <p:cNvGrpSpPr/>
          <p:nvPr/>
        </p:nvGrpSpPr>
        <p:grpSpPr>
          <a:xfrm>
            <a:off x="1863805" y="4583779"/>
            <a:ext cx="6978335" cy="1571971"/>
            <a:chOff x="1863805" y="4583779"/>
            <a:chExt cx="6978335" cy="1571971"/>
          </a:xfrm>
        </p:grpSpPr>
        <p:grpSp>
          <p:nvGrpSpPr>
            <p:cNvPr id="703" name="Google Shape;703;p40"/>
            <p:cNvGrpSpPr/>
            <p:nvPr/>
          </p:nvGrpSpPr>
          <p:grpSpPr>
            <a:xfrm>
              <a:off x="1863805" y="4660396"/>
              <a:ext cx="6978335" cy="552940"/>
              <a:chOff x="1863805" y="4660395"/>
              <a:chExt cx="6978335" cy="552940"/>
            </a:xfrm>
          </p:grpSpPr>
          <p:sp>
            <p:nvSpPr>
              <p:cNvPr id="704" name="Google Shape;704;p40"/>
              <p:cNvSpPr/>
              <p:nvPr/>
            </p:nvSpPr>
            <p:spPr>
              <a:xfrm rot="-5400000">
                <a:off x="5076503" y="1447698"/>
                <a:ext cx="552940" cy="6978335"/>
              </a:xfrm>
              <a:prstGeom prst="can">
                <a:avLst>
                  <a:gd fmla="val 42033" name="adj"/>
                </a:avLst>
              </a:prstGeom>
              <a:gradFill>
                <a:gsLst>
                  <a:gs pos="0">
                    <a:srgbClr val="66A1FE"/>
                  </a:gs>
                  <a:gs pos="94000">
                    <a:srgbClr val="FFFFFF">
                      <a:alpha val="49803"/>
                    </a:srgbClr>
                  </a:gs>
                  <a:gs pos="100000">
                    <a:srgbClr val="FFFFFF">
                      <a:alpha val="49803"/>
                    </a:srgbClr>
                  </a:gs>
                </a:gsLst>
                <a:lin ang="5400000" scaled="0"/>
              </a:gra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705" name="Google Shape;705;p40"/>
              <p:cNvGrpSpPr/>
              <p:nvPr/>
            </p:nvGrpSpPr>
            <p:grpSpPr>
              <a:xfrm>
                <a:off x="2206896" y="4749802"/>
                <a:ext cx="5723522" cy="395916"/>
                <a:chOff x="1600200" y="5710461"/>
                <a:chExt cx="6870686" cy="323069"/>
              </a:xfrm>
            </p:grpSpPr>
            <p:sp>
              <p:nvSpPr>
                <p:cNvPr id="706" name="Google Shape;706;p40"/>
                <p:cNvSpPr/>
                <p:nvPr/>
              </p:nvSpPr>
              <p:spPr>
                <a:xfrm>
                  <a:off x="1600200"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07" name="Google Shape;707;p40"/>
                <p:cNvSpPr/>
                <p:nvPr/>
              </p:nvSpPr>
              <p:spPr>
                <a:xfrm>
                  <a:off x="1847579"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08" name="Google Shape;708;p40"/>
                <p:cNvSpPr/>
                <p:nvPr/>
              </p:nvSpPr>
              <p:spPr>
                <a:xfrm>
                  <a:off x="209495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09" name="Google Shape;709;p40"/>
                <p:cNvSpPr/>
                <p:nvPr/>
              </p:nvSpPr>
              <p:spPr>
                <a:xfrm>
                  <a:off x="234233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0" name="Google Shape;710;p40"/>
                <p:cNvSpPr/>
                <p:nvPr/>
              </p:nvSpPr>
              <p:spPr>
                <a:xfrm>
                  <a:off x="2589716"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1" name="Google Shape;711;p40"/>
                <p:cNvSpPr/>
                <p:nvPr/>
              </p:nvSpPr>
              <p:spPr>
                <a:xfrm>
                  <a:off x="283736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2" name="Google Shape;712;p40"/>
                <p:cNvSpPr/>
                <p:nvPr/>
              </p:nvSpPr>
              <p:spPr>
                <a:xfrm>
                  <a:off x="308474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3" name="Google Shape;713;p40"/>
                <p:cNvSpPr/>
                <p:nvPr/>
              </p:nvSpPr>
              <p:spPr>
                <a:xfrm>
                  <a:off x="3330773"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4" name="Google Shape;714;p40"/>
                <p:cNvSpPr/>
                <p:nvPr/>
              </p:nvSpPr>
              <p:spPr>
                <a:xfrm>
                  <a:off x="3594100"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5" name="Google Shape;715;p40"/>
                <p:cNvSpPr/>
                <p:nvPr/>
              </p:nvSpPr>
              <p:spPr>
                <a:xfrm>
                  <a:off x="3841479"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6" name="Google Shape;716;p40"/>
                <p:cNvSpPr/>
                <p:nvPr/>
              </p:nvSpPr>
              <p:spPr>
                <a:xfrm>
                  <a:off x="408885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7" name="Google Shape;717;p40"/>
                <p:cNvSpPr/>
                <p:nvPr/>
              </p:nvSpPr>
              <p:spPr>
                <a:xfrm>
                  <a:off x="433623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8" name="Google Shape;718;p40"/>
                <p:cNvSpPr/>
                <p:nvPr/>
              </p:nvSpPr>
              <p:spPr>
                <a:xfrm>
                  <a:off x="4583616"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19" name="Google Shape;719;p40"/>
                <p:cNvSpPr/>
                <p:nvPr/>
              </p:nvSpPr>
              <p:spPr>
                <a:xfrm>
                  <a:off x="483126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0" name="Google Shape;720;p40"/>
                <p:cNvSpPr/>
                <p:nvPr/>
              </p:nvSpPr>
              <p:spPr>
                <a:xfrm>
                  <a:off x="507864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1" name="Google Shape;721;p40"/>
                <p:cNvSpPr/>
                <p:nvPr/>
              </p:nvSpPr>
              <p:spPr>
                <a:xfrm>
                  <a:off x="5324673"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2" name="Google Shape;722;p40"/>
                <p:cNvSpPr/>
                <p:nvPr/>
              </p:nvSpPr>
              <p:spPr>
                <a:xfrm>
                  <a:off x="5581650"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3" name="Google Shape;723;p40"/>
                <p:cNvSpPr/>
                <p:nvPr/>
              </p:nvSpPr>
              <p:spPr>
                <a:xfrm>
                  <a:off x="5829029"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4" name="Google Shape;724;p40"/>
                <p:cNvSpPr/>
                <p:nvPr/>
              </p:nvSpPr>
              <p:spPr>
                <a:xfrm>
                  <a:off x="607640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5" name="Google Shape;725;p40"/>
                <p:cNvSpPr/>
                <p:nvPr/>
              </p:nvSpPr>
              <p:spPr>
                <a:xfrm>
                  <a:off x="632378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6" name="Google Shape;726;p40"/>
                <p:cNvSpPr/>
                <p:nvPr/>
              </p:nvSpPr>
              <p:spPr>
                <a:xfrm>
                  <a:off x="6571166"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7" name="Google Shape;727;p40"/>
                <p:cNvSpPr/>
                <p:nvPr/>
              </p:nvSpPr>
              <p:spPr>
                <a:xfrm>
                  <a:off x="681881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8" name="Google Shape;728;p40"/>
                <p:cNvSpPr/>
                <p:nvPr/>
              </p:nvSpPr>
              <p:spPr>
                <a:xfrm>
                  <a:off x="706619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9" name="Google Shape;729;p40"/>
                <p:cNvSpPr/>
                <p:nvPr/>
              </p:nvSpPr>
              <p:spPr>
                <a:xfrm>
                  <a:off x="7312223"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30" name="Google Shape;730;p40"/>
                <p:cNvSpPr/>
                <p:nvPr/>
              </p:nvSpPr>
              <p:spPr>
                <a:xfrm>
                  <a:off x="7575421" y="5710461"/>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31" name="Google Shape;731;p40"/>
                <p:cNvSpPr/>
                <p:nvPr/>
              </p:nvSpPr>
              <p:spPr>
                <a:xfrm>
                  <a:off x="7812706" y="5710461"/>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32" name="Google Shape;732;p40"/>
                <p:cNvSpPr/>
                <p:nvPr/>
              </p:nvSpPr>
              <p:spPr>
                <a:xfrm>
                  <a:off x="8059083" y="5710461"/>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33" name="Google Shape;733;p40"/>
                <p:cNvSpPr/>
                <p:nvPr/>
              </p:nvSpPr>
              <p:spPr>
                <a:xfrm>
                  <a:off x="8305786" y="5710461"/>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734" name="Google Shape;734;p40"/>
              <p:cNvSpPr/>
              <p:nvPr/>
            </p:nvSpPr>
            <p:spPr>
              <a:xfrm rot="10800000">
                <a:off x="4211494" y="4666745"/>
                <a:ext cx="3882031" cy="536856"/>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cxnSp>
          <p:nvCxnSpPr>
            <p:cNvPr id="735" name="Google Shape;735;p40"/>
            <p:cNvCxnSpPr/>
            <p:nvPr/>
          </p:nvCxnSpPr>
          <p:spPr>
            <a:xfrm>
              <a:off x="2992644" y="5387960"/>
              <a:ext cx="5100884" cy="0"/>
            </a:xfrm>
            <a:prstGeom prst="straightConnector1">
              <a:avLst/>
            </a:prstGeom>
            <a:noFill/>
            <a:ln cap="flat" cmpd="sng" w="28575">
              <a:solidFill>
                <a:srgbClr val="66A1FE"/>
              </a:solidFill>
              <a:prstDash val="dash"/>
              <a:miter lim="800000"/>
              <a:headEnd len="med" w="med" type="triangle"/>
              <a:tailEnd len="med" w="med" type="triangle"/>
            </a:ln>
          </p:spPr>
        </p:cxnSp>
        <p:sp>
          <p:nvSpPr>
            <p:cNvPr id="736" name="Google Shape;736;p40"/>
            <p:cNvSpPr/>
            <p:nvPr/>
          </p:nvSpPr>
          <p:spPr>
            <a:xfrm>
              <a:off x="2148918" y="5235804"/>
              <a:ext cx="843726"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66A1FE"/>
                  </a:solidFill>
                  <a:latin typeface="Arial"/>
                  <a:ea typeface="Arial"/>
                  <a:cs typeface="Arial"/>
                  <a:sym typeface="Arial"/>
                </a:rPr>
                <a:t>Diểm bắt đầu luồng</a:t>
              </a:r>
              <a:endParaRPr sz="1100">
                <a:solidFill>
                  <a:srgbClr val="66A1FE"/>
                </a:solidFill>
                <a:latin typeface="Arial"/>
                <a:ea typeface="Arial"/>
                <a:cs typeface="Arial"/>
                <a:sym typeface="Arial"/>
              </a:endParaRPr>
            </a:p>
          </p:txBody>
        </p:sp>
        <p:cxnSp>
          <p:nvCxnSpPr>
            <p:cNvPr id="737" name="Google Shape;737;p40"/>
            <p:cNvCxnSpPr/>
            <p:nvPr/>
          </p:nvCxnSpPr>
          <p:spPr>
            <a:xfrm>
              <a:off x="2148918" y="4583779"/>
              <a:ext cx="0" cy="1565621"/>
            </a:xfrm>
            <a:prstGeom prst="straightConnector1">
              <a:avLst/>
            </a:prstGeom>
            <a:noFill/>
            <a:ln cap="flat" cmpd="sng" w="28575">
              <a:solidFill>
                <a:srgbClr val="7F7F7F"/>
              </a:solidFill>
              <a:prstDash val="dash"/>
              <a:miter lim="800000"/>
              <a:headEnd len="sm" w="sm" type="none"/>
              <a:tailEnd len="sm" w="sm" type="none"/>
            </a:ln>
          </p:spPr>
        </p:cxnSp>
        <p:cxnSp>
          <p:nvCxnSpPr>
            <p:cNvPr id="738" name="Google Shape;738;p40"/>
            <p:cNvCxnSpPr/>
            <p:nvPr/>
          </p:nvCxnSpPr>
          <p:spPr>
            <a:xfrm>
              <a:off x="4857111" y="4634119"/>
              <a:ext cx="0" cy="1253671"/>
            </a:xfrm>
            <a:prstGeom prst="straightConnector1">
              <a:avLst/>
            </a:prstGeom>
            <a:noFill/>
            <a:ln cap="flat" cmpd="sng" w="28575">
              <a:solidFill>
                <a:srgbClr val="7F7F7F"/>
              </a:solidFill>
              <a:prstDash val="dash"/>
              <a:miter lim="800000"/>
              <a:headEnd len="sm" w="sm" type="none"/>
              <a:tailEnd len="sm" w="sm" type="none"/>
            </a:ln>
          </p:spPr>
        </p:cxnSp>
        <p:sp>
          <p:nvSpPr>
            <p:cNvPr id="739" name="Google Shape;739;p40"/>
            <p:cNvSpPr/>
            <p:nvPr/>
          </p:nvSpPr>
          <p:spPr>
            <a:xfrm>
              <a:off x="3756898" y="5260954"/>
              <a:ext cx="2236510"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66A1FE"/>
                  </a:solidFill>
                  <a:latin typeface="Arial"/>
                  <a:ea typeface="Arial"/>
                  <a:cs typeface="Arial"/>
                  <a:sym typeface="Arial"/>
                </a:rPr>
                <a:t>Quá khức        Hiện tại      Tương lai</a:t>
              </a:r>
              <a:endParaRPr sz="1100">
                <a:solidFill>
                  <a:srgbClr val="66A1FE"/>
                </a:solidFill>
                <a:latin typeface="Arial"/>
                <a:ea typeface="Arial"/>
                <a:cs typeface="Arial"/>
                <a:sym typeface="Arial"/>
              </a:endParaRPr>
            </a:p>
          </p:txBody>
        </p:sp>
        <p:cxnSp>
          <p:nvCxnSpPr>
            <p:cNvPr id="740" name="Google Shape;740;p40"/>
            <p:cNvCxnSpPr/>
            <p:nvPr/>
          </p:nvCxnSpPr>
          <p:spPr>
            <a:xfrm>
              <a:off x="2344430" y="6026135"/>
              <a:ext cx="5749098" cy="0"/>
            </a:xfrm>
            <a:prstGeom prst="straightConnector1">
              <a:avLst/>
            </a:prstGeom>
            <a:noFill/>
            <a:ln cap="flat" cmpd="sng" w="28575">
              <a:solidFill>
                <a:srgbClr val="193EB0"/>
              </a:solidFill>
              <a:prstDash val="solid"/>
              <a:miter lim="800000"/>
              <a:headEnd len="med" w="med" type="triangle"/>
              <a:tailEnd len="med" w="med" type="triangle"/>
            </a:ln>
          </p:spPr>
        </p:cxnSp>
        <p:cxnSp>
          <p:nvCxnSpPr>
            <p:cNvPr id="741" name="Google Shape;741;p40"/>
            <p:cNvCxnSpPr/>
            <p:nvPr/>
          </p:nvCxnSpPr>
          <p:spPr>
            <a:xfrm>
              <a:off x="4969224" y="5699347"/>
              <a:ext cx="312430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742" name="Google Shape;742;p40"/>
            <p:cNvSpPr/>
            <p:nvPr/>
          </p:nvSpPr>
          <p:spPr>
            <a:xfrm>
              <a:off x="2808422" y="5894140"/>
              <a:ext cx="1529586"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193EB0"/>
                  </a:solidFill>
                  <a:latin typeface="Arial"/>
                  <a:ea typeface="Arial"/>
                  <a:cs typeface="Arial"/>
                  <a:sym typeface="Arial"/>
                </a:rPr>
                <a:t>Luồng không giới hạn</a:t>
              </a:r>
              <a:endParaRPr sz="1100">
                <a:solidFill>
                  <a:srgbClr val="193EB0"/>
                </a:solidFill>
                <a:latin typeface="Arial"/>
                <a:ea typeface="Arial"/>
                <a:cs typeface="Arial"/>
                <a:sym typeface="Arial"/>
              </a:endParaRPr>
            </a:p>
          </p:txBody>
        </p:sp>
        <p:sp>
          <p:nvSpPr>
            <p:cNvPr id="743" name="Google Shape;743;p40"/>
            <p:cNvSpPr/>
            <p:nvPr/>
          </p:nvSpPr>
          <p:spPr>
            <a:xfrm>
              <a:off x="5369912" y="5560811"/>
              <a:ext cx="1529586"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193EB0"/>
                  </a:solidFill>
                  <a:latin typeface="Arial"/>
                  <a:ea typeface="Arial"/>
                  <a:cs typeface="Arial"/>
                  <a:sym typeface="Arial"/>
                </a:rPr>
                <a:t>Luồng không giới hạn</a:t>
              </a:r>
              <a:endParaRPr sz="1100">
                <a:solidFill>
                  <a:srgbClr val="193EB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Cấu tạo của Truyền theo thời gian thực</a:t>
            </a:r>
            <a:endParaRPr/>
          </a:p>
        </p:txBody>
      </p:sp>
      <p:sp>
        <p:nvSpPr>
          <p:cNvPr id="750" name="Google Shape;750;p4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Luồng dữ liệu giới hạn</a:t>
            </a:r>
            <a:endParaRPr/>
          </a:p>
        </p:txBody>
      </p:sp>
      <p:sp>
        <p:nvSpPr>
          <p:cNvPr id="751" name="Google Shape;751;p4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752" name="Google Shape;752;p4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Luồng dữ liệu bị chặn có điểm bắt đầu và điểm kết thúc</a:t>
            </a:r>
            <a:endParaRPr/>
          </a:p>
          <a:p>
            <a:pPr indent="-177800" lvl="0" marL="177800" rtl="0" algn="l">
              <a:lnSpc>
                <a:spcPct val="128571"/>
              </a:lnSpc>
              <a:spcBef>
                <a:spcPts val="1000"/>
              </a:spcBef>
              <a:spcAft>
                <a:spcPts val="0"/>
              </a:spcAft>
              <a:buClr>
                <a:srgbClr val="262626"/>
              </a:buClr>
              <a:buSzPts val="1400"/>
              <a:buFont typeface="Arial"/>
              <a:buChar char="•"/>
            </a:pPr>
            <a:r>
              <a:rPr lang="en-US"/>
              <a:t>Có thể nhập và lưu trữ toàn bộ tập dữ liệu trước khi xử lý</a:t>
            </a:r>
            <a:endParaRPr/>
          </a:p>
          <a:p>
            <a:pPr indent="-177800" lvl="0" marL="177800" rtl="0" algn="l">
              <a:lnSpc>
                <a:spcPct val="128571"/>
              </a:lnSpc>
              <a:spcBef>
                <a:spcPts val="1000"/>
              </a:spcBef>
              <a:spcAft>
                <a:spcPts val="0"/>
              </a:spcAft>
              <a:buClr>
                <a:srgbClr val="262626"/>
              </a:buClr>
              <a:buSzPts val="1400"/>
              <a:buFont typeface="Arial"/>
              <a:buChar char="•"/>
            </a:pPr>
            <a:r>
              <a:rPr lang="en-US"/>
              <a:t>Nhập và xử lý các sự kiện theo thứ tự không nghiêm ngặt</a:t>
            </a:r>
            <a:endParaRPr/>
          </a:p>
          <a:p>
            <a:pPr indent="-182563" lvl="1" marL="360363" rtl="0" algn="l">
              <a:lnSpc>
                <a:spcPct val="138461"/>
              </a:lnSpc>
              <a:spcBef>
                <a:spcPts val="500"/>
              </a:spcBef>
              <a:spcAft>
                <a:spcPts val="0"/>
              </a:spcAft>
              <a:buClr>
                <a:srgbClr val="262626"/>
              </a:buClr>
              <a:buSzPts val="1040"/>
              <a:buChar char="•"/>
            </a:pPr>
            <a:r>
              <a:rPr lang="en-US"/>
              <a:t>Dữ liệu có thể được sắp xếp lại để phù hợp với truy vấn mong muốn vì nó đã được lưu</a:t>
            </a:r>
            <a:endParaRPr/>
          </a:p>
        </p:txBody>
      </p:sp>
      <p:grpSp>
        <p:nvGrpSpPr>
          <p:cNvPr id="753" name="Google Shape;753;p41"/>
          <p:cNvGrpSpPr/>
          <p:nvPr/>
        </p:nvGrpSpPr>
        <p:grpSpPr>
          <a:xfrm>
            <a:off x="1863805" y="4660396"/>
            <a:ext cx="6978335" cy="552940"/>
            <a:chOff x="1863805" y="4660395"/>
            <a:chExt cx="6978335" cy="552940"/>
          </a:xfrm>
        </p:grpSpPr>
        <p:sp>
          <p:nvSpPr>
            <p:cNvPr id="754" name="Google Shape;754;p41"/>
            <p:cNvSpPr/>
            <p:nvPr/>
          </p:nvSpPr>
          <p:spPr>
            <a:xfrm rot="-5400000">
              <a:off x="5076503" y="1447698"/>
              <a:ext cx="552940" cy="6978335"/>
            </a:xfrm>
            <a:prstGeom prst="can">
              <a:avLst>
                <a:gd fmla="val 42033" name="adj"/>
              </a:avLst>
            </a:prstGeom>
            <a:gradFill>
              <a:gsLst>
                <a:gs pos="0">
                  <a:srgbClr val="66A1FE"/>
                </a:gs>
                <a:gs pos="94000">
                  <a:srgbClr val="FFFFFF">
                    <a:alpha val="49803"/>
                  </a:srgbClr>
                </a:gs>
                <a:gs pos="100000">
                  <a:srgbClr val="FFFFFF">
                    <a:alpha val="49803"/>
                  </a:srgbClr>
                </a:gs>
              </a:gsLst>
              <a:lin ang="5400000" scaled="0"/>
            </a:gra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755" name="Google Shape;755;p41"/>
            <p:cNvGrpSpPr/>
            <p:nvPr/>
          </p:nvGrpSpPr>
          <p:grpSpPr>
            <a:xfrm>
              <a:off x="2206896" y="4749802"/>
              <a:ext cx="5723522" cy="395916"/>
              <a:chOff x="1600200" y="5710461"/>
              <a:chExt cx="6870686" cy="323069"/>
            </a:xfrm>
          </p:grpSpPr>
          <p:sp>
            <p:nvSpPr>
              <p:cNvPr id="756" name="Google Shape;756;p41"/>
              <p:cNvSpPr/>
              <p:nvPr/>
            </p:nvSpPr>
            <p:spPr>
              <a:xfrm>
                <a:off x="1600200"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57" name="Google Shape;757;p41"/>
              <p:cNvSpPr/>
              <p:nvPr/>
            </p:nvSpPr>
            <p:spPr>
              <a:xfrm>
                <a:off x="1847579"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58" name="Google Shape;758;p41"/>
              <p:cNvSpPr/>
              <p:nvPr/>
            </p:nvSpPr>
            <p:spPr>
              <a:xfrm>
                <a:off x="209495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59" name="Google Shape;759;p41"/>
              <p:cNvSpPr/>
              <p:nvPr/>
            </p:nvSpPr>
            <p:spPr>
              <a:xfrm>
                <a:off x="234233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0" name="Google Shape;760;p41"/>
              <p:cNvSpPr/>
              <p:nvPr/>
            </p:nvSpPr>
            <p:spPr>
              <a:xfrm>
                <a:off x="2589716"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1" name="Google Shape;761;p41"/>
              <p:cNvSpPr/>
              <p:nvPr/>
            </p:nvSpPr>
            <p:spPr>
              <a:xfrm>
                <a:off x="283736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2" name="Google Shape;762;p41"/>
              <p:cNvSpPr/>
              <p:nvPr/>
            </p:nvSpPr>
            <p:spPr>
              <a:xfrm>
                <a:off x="308474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3" name="Google Shape;763;p41"/>
              <p:cNvSpPr/>
              <p:nvPr/>
            </p:nvSpPr>
            <p:spPr>
              <a:xfrm>
                <a:off x="3330773"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4" name="Google Shape;764;p41"/>
              <p:cNvSpPr/>
              <p:nvPr/>
            </p:nvSpPr>
            <p:spPr>
              <a:xfrm>
                <a:off x="3594100"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5" name="Google Shape;765;p41"/>
              <p:cNvSpPr/>
              <p:nvPr/>
            </p:nvSpPr>
            <p:spPr>
              <a:xfrm>
                <a:off x="3841479"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6" name="Google Shape;766;p41"/>
              <p:cNvSpPr/>
              <p:nvPr/>
            </p:nvSpPr>
            <p:spPr>
              <a:xfrm>
                <a:off x="408885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7" name="Google Shape;767;p41"/>
              <p:cNvSpPr/>
              <p:nvPr/>
            </p:nvSpPr>
            <p:spPr>
              <a:xfrm>
                <a:off x="433623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8" name="Google Shape;768;p41"/>
              <p:cNvSpPr/>
              <p:nvPr/>
            </p:nvSpPr>
            <p:spPr>
              <a:xfrm>
                <a:off x="4583616"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9" name="Google Shape;769;p41"/>
              <p:cNvSpPr/>
              <p:nvPr/>
            </p:nvSpPr>
            <p:spPr>
              <a:xfrm>
                <a:off x="483126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0" name="Google Shape;770;p41"/>
              <p:cNvSpPr/>
              <p:nvPr/>
            </p:nvSpPr>
            <p:spPr>
              <a:xfrm>
                <a:off x="507864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1" name="Google Shape;771;p41"/>
              <p:cNvSpPr/>
              <p:nvPr/>
            </p:nvSpPr>
            <p:spPr>
              <a:xfrm>
                <a:off x="5324673"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2" name="Google Shape;772;p41"/>
              <p:cNvSpPr/>
              <p:nvPr/>
            </p:nvSpPr>
            <p:spPr>
              <a:xfrm>
                <a:off x="5581650"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3" name="Google Shape;773;p41"/>
              <p:cNvSpPr/>
              <p:nvPr/>
            </p:nvSpPr>
            <p:spPr>
              <a:xfrm>
                <a:off x="5829029"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4" name="Google Shape;774;p41"/>
              <p:cNvSpPr/>
              <p:nvPr/>
            </p:nvSpPr>
            <p:spPr>
              <a:xfrm>
                <a:off x="607640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5" name="Google Shape;775;p41"/>
              <p:cNvSpPr/>
              <p:nvPr/>
            </p:nvSpPr>
            <p:spPr>
              <a:xfrm>
                <a:off x="632378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6" name="Google Shape;776;p41"/>
              <p:cNvSpPr/>
              <p:nvPr/>
            </p:nvSpPr>
            <p:spPr>
              <a:xfrm>
                <a:off x="6571166"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7" name="Google Shape;777;p41"/>
              <p:cNvSpPr/>
              <p:nvPr/>
            </p:nvSpPr>
            <p:spPr>
              <a:xfrm>
                <a:off x="6818818"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8" name="Google Shape;778;p41"/>
              <p:cNvSpPr/>
              <p:nvPr/>
            </p:nvSpPr>
            <p:spPr>
              <a:xfrm>
                <a:off x="7066197"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79" name="Google Shape;779;p41"/>
              <p:cNvSpPr/>
              <p:nvPr/>
            </p:nvSpPr>
            <p:spPr>
              <a:xfrm>
                <a:off x="7312223" y="5710462"/>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80" name="Google Shape;780;p41"/>
              <p:cNvSpPr/>
              <p:nvPr/>
            </p:nvSpPr>
            <p:spPr>
              <a:xfrm>
                <a:off x="7575421" y="5710461"/>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81" name="Google Shape;781;p41"/>
              <p:cNvSpPr/>
              <p:nvPr/>
            </p:nvSpPr>
            <p:spPr>
              <a:xfrm>
                <a:off x="7812706" y="5710461"/>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82" name="Google Shape;782;p41"/>
              <p:cNvSpPr/>
              <p:nvPr/>
            </p:nvSpPr>
            <p:spPr>
              <a:xfrm>
                <a:off x="8059083" y="5710461"/>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83" name="Google Shape;783;p41"/>
              <p:cNvSpPr/>
              <p:nvPr/>
            </p:nvSpPr>
            <p:spPr>
              <a:xfrm>
                <a:off x="8305786" y="5710461"/>
                <a:ext cx="165100" cy="323068"/>
              </a:xfrm>
              <a:prstGeom prst="rect">
                <a:avLst/>
              </a:prstGeom>
              <a:solidFill>
                <a:srgbClr val="193EB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784" name="Google Shape;784;p41"/>
            <p:cNvSpPr/>
            <p:nvPr/>
          </p:nvSpPr>
          <p:spPr>
            <a:xfrm rot="10800000">
              <a:off x="4211494" y="4666745"/>
              <a:ext cx="3882031" cy="536856"/>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cxnSp>
        <p:nvCxnSpPr>
          <p:cNvPr id="785" name="Google Shape;785;p41"/>
          <p:cNvCxnSpPr/>
          <p:nvPr/>
        </p:nvCxnSpPr>
        <p:spPr>
          <a:xfrm>
            <a:off x="2992644" y="5387960"/>
            <a:ext cx="5100884" cy="0"/>
          </a:xfrm>
          <a:prstGeom prst="straightConnector1">
            <a:avLst/>
          </a:prstGeom>
          <a:noFill/>
          <a:ln cap="flat" cmpd="sng" w="28575">
            <a:solidFill>
              <a:srgbClr val="66A1FE"/>
            </a:solidFill>
            <a:prstDash val="dash"/>
            <a:miter lim="800000"/>
            <a:headEnd len="med" w="med" type="triangle"/>
            <a:tailEnd len="med" w="med" type="triangle"/>
          </a:ln>
        </p:spPr>
      </p:cxnSp>
      <p:sp>
        <p:nvSpPr>
          <p:cNvPr id="786" name="Google Shape;786;p41"/>
          <p:cNvSpPr/>
          <p:nvPr/>
        </p:nvSpPr>
        <p:spPr>
          <a:xfrm>
            <a:off x="2148918" y="5235803"/>
            <a:ext cx="88227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66A1FE"/>
                </a:solidFill>
                <a:latin typeface="Arial"/>
                <a:ea typeface="Arial"/>
                <a:cs typeface="Arial"/>
                <a:sym typeface="Arial"/>
              </a:rPr>
              <a:t>Diểm bắt đầu luồng</a:t>
            </a:r>
            <a:endParaRPr sz="1100">
              <a:solidFill>
                <a:srgbClr val="66A1FE"/>
              </a:solidFill>
              <a:latin typeface="Arial"/>
              <a:ea typeface="Arial"/>
              <a:cs typeface="Arial"/>
              <a:sym typeface="Arial"/>
            </a:endParaRPr>
          </a:p>
        </p:txBody>
      </p:sp>
      <p:cxnSp>
        <p:nvCxnSpPr>
          <p:cNvPr id="787" name="Google Shape;787;p41"/>
          <p:cNvCxnSpPr/>
          <p:nvPr/>
        </p:nvCxnSpPr>
        <p:spPr>
          <a:xfrm>
            <a:off x="2148918" y="4202779"/>
            <a:ext cx="0" cy="1463912"/>
          </a:xfrm>
          <a:prstGeom prst="straightConnector1">
            <a:avLst/>
          </a:prstGeom>
          <a:noFill/>
          <a:ln cap="flat" cmpd="sng" w="28575">
            <a:solidFill>
              <a:srgbClr val="7F7F7F"/>
            </a:solidFill>
            <a:prstDash val="dash"/>
            <a:miter lim="800000"/>
            <a:headEnd len="sm" w="sm" type="none"/>
            <a:tailEnd len="sm" w="sm" type="none"/>
          </a:ln>
        </p:spPr>
      </p:cxnSp>
      <p:cxnSp>
        <p:nvCxnSpPr>
          <p:cNvPr id="788" name="Google Shape;788;p41"/>
          <p:cNvCxnSpPr/>
          <p:nvPr/>
        </p:nvCxnSpPr>
        <p:spPr>
          <a:xfrm>
            <a:off x="4857111" y="4672219"/>
            <a:ext cx="0" cy="994472"/>
          </a:xfrm>
          <a:prstGeom prst="straightConnector1">
            <a:avLst/>
          </a:prstGeom>
          <a:noFill/>
          <a:ln cap="flat" cmpd="sng" w="28575">
            <a:solidFill>
              <a:srgbClr val="7F7F7F"/>
            </a:solidFill>
            <a:prstDash val="dash"/>
            <a:miter lim="800000"/>
            <a:headEnd len="sm" w="sm" type="none"/>
            <a:tailEnd len="sm" w="sm" type="none"/>
          </a:ln>
        </p:spPr>
      </p:cxnSp>
      <p:sp>
        <p:nvSpPr>
          <p:cNvPr id="789" name="Google Shape;789;p41"/>
          <p:cNvSpPr/>
          <p:nvPr/>
        </p:nvSpPr>
        <p:spPr>
          <a:xfrm>
            <a:off x="3747701" y="5257155"/>
            <a:ext cx="2170787"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66A1FE"/>
                </a:solidFill>
                <a:latin typeface="Arial"/>
                <a:ea typeface="Arial"/>
                <a:cs typeface="Arial"/>
                <a:sym typeface="Arial"/>
              </a:rPr>
              <a:t>Quá khứ        Hiện tại      Tương lai</a:t>
            </a:r>
            <a:endParaRPr sz="1100">
              <a:solidFill>
                <a:srgbClr val="66A1FE"/>
              </a:solidFill>
              <a:latin typeface="Arial"/>
              <a:ea typeface="Arial"/>
              <a:cs typeface="Arial"/>
              <a:sym typeface="Arial"/>
            </a:endParaRPr>
          </a:p>
        </p:txBody>
      </p:sp>
      <p:grpSp>
        <p:nvGrpSpPr>
          <p:cNvPr id="790" name="Google Shape;790;p41"/>
          <p:cNvGrpSpPr/>
          <p:nvPr/>
        </p:nvGrpSpPr>
        <p:grpSpPr>
          <a:xfrm>
            <a:off x="2212630" y="4312684"/>
            <a:ext cx="1567802" cy="261610"/>
            <a:chOff x="2344430" y="5894140"/>
            <a:chExt cx="2073140" cy="261610"/>
          </a:xfrm>
        </p:grpSpPr>
        <p:cxnSp>
          <p:nvCxnSpPr>
            <p:cNvPr id="791" name="Google Shape;791;p41"/>
            <p:cNvCxnSpPr/>
            <p:nvPr/>
          </p:nvCxnSpPr>
          <p:spPr>
            <a:xfrm>
              <a:off x="2344430" y="6026135"/>
              <a:ext cx="2073140" cy="0"/>
            </a:xfrm>
            <a:prstGeom prst="straightConnector1">
              <a:avLst/>
            </a:prstGeom>
            <a:noFill/>
            <a:ln cap="flat" cmpd="sng" w="28575">
              <a:solidFill>
                <a:srgbClr val="193EB0"/>
              </a:solidFill>
              <a:prstDash val="solid"/>
              <a:miter lim="800000"/>
              <a:headEnd len="med" w="med" type="triangle"/>
              <a:tailEnd len="med" w="med" type="triangle"/>
            </a:ln>
          </p:spPr>
        </p:cxnSp>
        <p:sp>
          <p:nvSpPr>
            <p:cNvPr id="792" name="Google Shape;792;p41"/>
            <p:cNvSpPr/>
            <p:nvPr/>
          </p:nvSpPr>
          <p:spPr>
            <a:xfrm>
              <a:off x="2619497" y="5894140"/>
              <a:ext cx="1525577"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Luồng giới hạn</a:t>
              </a:r>
              <a:endParaRPr sz="1100">
                <a:solidFill>
                  <a:srgbClr val="193EB0"/>
                </a:solidFill>
                <a:latin typeface="Arial"/>
                <a:ea typeface="Arial"/>
                <a:cs typeface="Arial"/>
                <a:sym typeface="Arial"/>
              </a:endParaRPr>
            </a:p>
          </p:txBody>
        </p:sp>
      </p:grpSp>
      <p:cxnSp>
        <p:nvCxnSpPr>
          <p:cNvPr id="793" name="Google Shape;793;p41"/>
          <p:cNvCxnSpPr/>
          <p:nvPr/>
        </p:nvCxnSpPr>
        <p:spPr>
          <a:xfrm>
            <a:off x="3824158" y="4202779"/>
            <a:ext cx="0" cy="994472"/>
          </a:xfrm>
          <a:prstGeom prst="straightConnector1">
            <a:avLst/>
          </a:prstGeom>
          <a:noFill/>
          <a:ln cap="flat" cmpd="sng" w="28575">
            <a:solidFill>
              <a:srgbClr val="7F7F7F"/>
            </a:solidFill>
            <a:prstDash val="dash"/>
            <a:miter lim="800000"/>
            <a:headEnd len="sm" w="sm" type="none"/>
            <a:tailEnd len="sm" w="sm" type="none"/>
          </a:ln>
        </p:spPr>
      </p:cxnSp>
      <p:cxnSp>
        <p:nvCxnSpPr>
          <p:cNvPr id="794" name="Google Shape;794;p41"/>
          <p:cNvCxnSpPr/>
          <p:nvPr/>
        </p:nvCxnSpPr>
        <p:spPr>
          <a:xfrm>
            <a:off x="5895768" y="4202779"/>
            <a:ext cx="0" cy="994472"/>
          </a:xfrm>
          <a:prstGeom prst="straightConnector1">
            <a:avLst/>
          </a:prstGeom>
          <a:noFill/>
          <a:ln cap="flat" cmpd="sng" w="28575">
            <a:solidFill>
              <a:srgbClr val="7F7F7F"/>
            </a:solidFill>
            <a:prstDash val="dash"/>
            <a:miter lim="800000"/>
            <a:headEnd len="sm" w="sm" type="none"/>
            <a:tailEnd len="sm" w="sm" type="none"/>
          </a:ln>
        </p:spPr>
      </p:cxnSp>
      <p:grpSp>
        <p:nvGrpSpPr>
          <p:cNvPr id="795" name="Google Shape;795;p41"/>
          <p:cNvGrpSpPr/>
          <p:nvPr/>
        </p:nvGrpSpPr>
        <p:grpSpPr>
          <a:xfrm>
            <a:off x="3873275" y="4319850"/>
            <a:ext cx="1978765" cy="261610"/>
            <a:chOff x="2344430" y="5894140"/>
            <a:chExt cx="2073140" cy="261610"/>
          </a:xfrm>
        </p:grpSpPr>
        <p:cxnSp>
          <p:nvCxnSpPr>
            <p:cNvPr id="796" name="Google Shape;796;p41"/>
            <p:cNvCxnSpPr/>
            <p:nvPr/>
          </p:nvCxnSpPr>
          <p:spPr>
            <a:xfrm>
              <a:off x="2344430" y="6026135"/>
              <a:ext cx="2073140" cy="0"/>
            </a:xfrm>
            <a:prstGeom prst="straightConnector1">
              <a:avLst/>
            </a:prstGeom>
            <a:noFill/>
            <a:ln cap="flat" cmpd="sng" w="28575">
              <a:solidFill>
                <a:srgbClr val="193EB0"/>
              </a:solidFill>
              <a:prstDash val="solid"/>
              <a:miter lim="800000"/>
              <a:headEnd len="med" w="med" type="triangle"/>
              <a:tailEnd len="med" w="med" type="triangle"/>
            </a:ln>
          </p:spPr>
        </p:cxnSp>
        <p:sp>
          <p:nvSpPr>
            <p:cNvPr id="797" name="Google Shape;797;p41"/>
            <p:cNvSpPr/>
            <p:nvPr/>
          </p:nvSpPr>
          <p:spPr>
            <a:xfrm>
              <a:off x="2746463" y="5894140"/>
              <a:ext cx="1257942"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Luồng giới hạn</a:t>
              </a:r>
              <a:endParaRPr sz="1100">
                <a:solidFill>
                  <a:srgbClr val="193EB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Cấu tạo của Truyền theo thời gian thực</a:t>
            </a:r>
            <a:endParaRPr/>
          </a:p>
        </p:txBody>
      </p:sp>
      <p:sp>
        <p:nvSpPr>
          <p:cNvPr id="804" name="Google Shape;804;p4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Xử lý Micro-Batch</a:t>
            </a:r>
            <a:endParaRPr/>
          </a:p>
        </p:txBody>
      </p:sp>
      <p:sp>
        <p:nvSpPr>
          <p:cNvPr id="805" name="Google Shape;805;p4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806" name="Google Shape;806;p42"/>
          <p:cNvSpPr txBox="1"/>
          <p:nvPr>
            <p:ph idx="4" type="body"/>
          </p:nvPr>
        </p:nvSpPr>
        <p:spPr>
          <a:xfrm>
            <a:off x="535872" y="2226568"/>
            <a:ext cx="4517354"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Dữ liệu đến từ nguồn ngẫu nhiên</a:t>
            </a:r>
            <a:endParaRPr/>
          </a:p>
          <a:p>
            <a:pPr indent="-182563" lvl="1" marL="360363" rtl="0" algn="l">
              <a:lnSpc>
                <a:spcPct val="138461"/>
              </a:lnSpc>
              <a:spcBef>
                <a:spcPts val="500"/>
              </a:spcBef>
              <a:spcAft>
                <a:spcPts val="0"/>
              </a:spcAft>
              <a:buClr>
                <a:srgbClr val="262626"/>
              </a:buClr>
              <a:buSzPts val="1040"/>
              <a:buChar char="•"/>
            </a:pPr>
            <a:r>
              <a:rPr lang="en-US"/>
              <a:t>Kích thước của dữ liệu là ngẫu nhiên</a:t>
            </a:r>
            <a:endParaRPr/>
          </a:p>
          <a:p>
            <a:pPr indent="-182563" lvl="1" marL="360363" rtl="0" algn="l">
              <a:lnSpc>
                <a:spcPct val="138461"/>
              </a:lnSpc>
              <a:spcBef>
                <a:spcPts val="500"/>
              </a:spcBef>
              <a:spcAft>
                <a:spcPts val="0"/>
              </a:spcAft>
              <a:buClr>
                <a:srgbClr val="262626"/>
              </a:buClr>
              <a:buSzPts val="1040"/>
              <a:buChar char="•"/>
            </a:pPr>
            <a:r>
              <a:rPr lang="en-US"/>
              <a:t>Thời gian đến là ngẫu nhiên</a:t>
            </a:r>
            <a:endParaRPr/>
          </a:p>
          <a:p>
            <a:pPr indent="0" lvl="0" marL="0" rtl="0" algn="l">
              <a:lnSpc>
                <a:spcPct val="128571"/>
              </a:lnSpc>
              <a:spcBef>
                <a:spcPts val="1000"/>
              </a:spcBef>
              <a:spcAft>
                <a:spcPts val="0"/>
              </a:spcAft>
              <a:buClr>
                <a:srgbClr val="262626"/>
              </a:buClr>
              <a:buSzPts val="1400"/>
              <a:buNone/>
            </a:pPr>
            <a:r>
              <a:rPr lang="en-US"/>
              <a:t>fNhóm một chuỗi dữ liệu lại với nhau</a:t>
            </a:r>
            <a:endParaRPr/>
          </a:p>
          <a:p>
            <a:pPr indent="-182563" lvl="1" marL="360363" rtl="0" algn="l">
              <a:lnSpc>
                <a:spcPct val="138461"/>
              </a:lnSpc>
              <a:spcBef>
                <a:spcPts val="500"/>
              </a:spcBef>
              <a:spcAft>
                <a:spcPts val="0"/>
              </a:spcAft>
              <a:buClr>
                <a:srgbClr val="262626"/>
              </a:buClr>
              <a:buSzPts val="1040"/>
              <a:buChar char="•"/>
            </a:pPr>
            <a:r>
              <a:rPr lang="en-US"/>
              <a:t>Thường dựa trên thời gian</a:t>
            </a:r>
            <a:endParaRPr/>
          </a:p>
          <a:p>
            <a:pPr indent="-182563" lvl="1" marL="360363" rtl="0" algn="l">
              <a:lnSpc>
                <a:spcPct val="138461"/>
              </a:lnSpc>
              <a:spcBef>
                <a:spcPts val="500"/>
              </a:spcBef>
              <a:spcAft>
                <a:spcPts val="0"/>
              </a:spcAft>
              <a:buClr>
                <a:srgbClr val="262626"/>
              </a:buClr>
              <a:buSzPts val="1040"/>
              <a:buChar char="•"/>
            </a:pPr>
            <a:r>
              <a:rPr lang="en-US"/>
              <a:t>Ví dụ: Nhóm các thư đã đến trong 10 giây qua lại với nhau</a:t>
            </a:r>
            <a:endParaRPr/>
          </a:p>
          <a:p>
            <a:pPr indent="-177800" lvl="0" marL="177800" rtl="0" algn="l">
              <a:lnSpc>
                <a:spcPct val="128571"/>
              </a:lnSpc>
              <a:spcBef>
                <a:spcPts val="1000"/>
              </a:spcBef>
              <a:spcAft>
                <a:spcPts val="0"/>
              </a:spcAft>
              <a:buClr>
                <a:srgbClr val="262626"/>
              </a:buClr>
              <a:buSzPts val="1400"/>
              <a:buFont typeface="Arial"/>
              <a:buChar char="•"/>
            </a:pPr>
            <a:r>
              <a:rPr lang="en-US"/>
              <a:t>Chuỗi dữ liệu được nhóm lại được gọi là micro-batch</a:t>
            </a:r>
            <a:endParaRPr/>
          </a:p>
          <a:p>
            <a:pPr indent="-177800" lvl="0" marL="177800" rtl="0" algn="l">
              <a:lnSpc>
                <a:spcPct val="128571"/>
              </a:lnSpc>
              <a:spcBef>
                <a:spcPts val="1000"/>
              </a:spcBef>
              <a:spcAft>
                <a:spcPts val="0"/>
              </a:spcAft>
              <a:buClr>
                <a:srgbClr val="262626"/>
              </a:buClr>
              <a:buSzPts val="1400"/>
              <a:buFont typeface="Arial"/>
              <a:buChar char="•"/>
            </a:pPr>
            <a:r>
              <a:rPr lang="en-US"/>
              <a:t>Trình tự xử lý của micro-batch là xử lý micro-batch</a:t>
            </a:r>
            <a:endParaRPr/>
          </a:p>
        </p:txBody>
      </p:sp>
      <p:grpSp>
        <p:nvGrpSpPr>
          <p:cNvPr id="807" name="Google Shape;807;p42"/>
          <p:cNvGrpSpPr/>
          <p:nvPr/>
        </p:nvGrpSpPr>
        <p:grpSpPr>
          <a:xfrm>
            <a:off x="5080102" y="2471780"/>
            <a:ext cx="3881231" cy="3105229"/>
            <a:chOff x="5007532" y="2457266"/>
            <a:chExt cx="3881231" cy="3105229"/>
          </a:xfrm>
        </p:grpSpPr>
        <p:sp>
          <p:nvSpPr>
            <p:cNvPr id="808" name="Google Shape;808;p42"/>
            <p:cNvSpPr/>
            <p:nvPr/>
          </p:nvSpPr>
          <p:spPr>
            <a:xfrm>
              <a:off x="6208781" y="2457266"/>
              <a:ext cx="2679982" cy="754803"/>
            </a:xfrm>
            <a:prstGeom prst="roundRect">
              <a:avLst>
                <a:gd fmla="val 18596" name="adj"/>
              </a:avLst>
            </a:prstGeom>
            <a:solidFill>
              <a:srgbClr val="E9F2FC"/>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Công cụ truyền phát</a:t>
              </a:r>
              <a:endParaRPr sz="1800">
                <a:solidFill>
                  <a:srgbClr val="0043B2"/>
                </a:solidFill>
                <a:latin typeface="Arial"/>
                <a:ea typeface="Arial"/>
                <a:cs typeface="Arial"/>
                <a:sym typeface="Arial"/>
              </a:endParaRPr>
            </a:p>
          </p:txBody>
        </p:sp>
        <p:sp>
          <p:nvSpPr>
            <p:cNvPr id="809" name="Google Shape;809;p42"/>
            <p:cNvSpPr/>
            <p:nvPr/>
          </p:nvSpPr>
          <p:spPr>
            <a:xfrm>
              <a:off x="6208780" y="4807692"/>
              <a:ext cx="2679983" cy="754803"/>
            </a:xfrm>
            <a:prstGeom prst="roundRect">
              <a:avLst>
                <a:gd fmla="val 18596" name="adj"/>
              </a:avLst>
            </a:prstGeom>
            <a:solidFill>
              <a:srgbClr val="E9F2FC"/>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Xử lý Micro-Batch</a:t>
              </a:r>
              <a:endParaRPr sz="1800">
                <a:solidFill>
                  <a:srgbClr val="0043B2"/>
                </a:solidFill>
                <a:latin typeface="Arial"/>
                <a:ea typeface="Arial"/>
                <a:cs typeface="Arial"/>
                <a:sym typeface="Arial"/>
              </a:endParaRPr>
            </a:p>
          </p:txBody>
        </p:sp>
        <p:sp>
          <p:nvSpPr>
            <p:cNvPr id="810" name="Google Shape;810;p42"/>
            <p:cNvSpPr txBox="1"/>
            <p:nvPr/>
          </p:nvSpPr>
          <p:spPr>
            <a:xfrm>
              <a:off x="5727541" y="3798188"/>
              <a:ext cx="115768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10 giây </a:t>
              </a:r>
              <a:endParaRPr/>
            </a:p>
            <a:p>
              <a:pPr indent="0" lvl="0" marL="0" marR="0" rtl="0" algn="ctr">
                <a:spcBef>
                  <a:spcPts val="0"/>
                </a:spcBef>
                <a:spcAft>
                  <a:spcPts val="0"/>
                </a:spcAft>
                <a:buNone/>
              </a:pPr>
              <a:r>
                <a:rPr lang="en-US" sz="1800">
                  <a:solidFill>
                    <a:srgbClr val="0043B2"/>
                  </a:solidFill>
                  <a:latin typeface="Arial"/>
                  <a:ea typeface="Arial"/>
                  <a:cs typeface="Arial"/>
                  <a:sym typeface="Arial"/>
                </a:rPr>
                <a:t>hàng loạt</a:t>
              </a:r>
              <a:endParaRPr sz="1800">
                <a:solidFill>
                  <a:srgbClr val="0043B2"/>
                </a:solidFill>
                <a:latin typeface="Arial"/>
                <a:ea typeface="Arial"/>
                <a:cs typeface="Arial"/>
                <a:sym typeface="Arial"/>
              </a:endParaRPr>
            </a:p>
          </p:txBody>
        </p:sp>
        <p:grpSp>
          <p:nvGrpSpPr>
            <p:cNvPr id="811" name="Google Shape;811;p42"/>
            <p:cNvGrpSpPr/>
            <p:nvPr/>
          </p:nvGrpSpPr>
          <p:grpSpPr>
            <a:xfrm>
              <a:off x="5007532" y="2486294"/>
              <a:ext cx="1124712" cy="705806"/>
              <a:chOff x="4847876" y="2457266"/>
              <a:chExt cx="1124712" cy="705806"/>
            </a:xfrm>
          </p:grpSpPr>
          <p:sp>
            <p:nvSpPr>
              <p:cNvPr id="812" name="Google Shape;812;p42"/>
              <p:cNvSpPr/>
              <p:nvPr/>
            </p:nvSpPr>
            <p:spPr>
              <a:xfrm>
                <a:off x="4847876" y="2457266"/>
                <a:ext cx="1124712" cy="705806"/>
              </a:xfrm>
              <a:prstGeom prst="rightArrow">
                <a:avLst>
                  <a:gd fmla="val 50000" name="adj1"/>
                  <a:gd fmla="val 50000" name="adj2"/>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813" name="Google Shape;813;p42"/>
              <p:cNvGrpSpPr/>
              <p:nvPr/>
            </p:nvGrpSpPr>
            <p:grpSpPr>
              <a:xfrm>
                <a:off x="4908550" y="2709075"/>
                <a:ext cx="790443" cy="213454"/>
                <a:chOff x="4908550" y="2709075"/>
                <a:chExt cx="790443" cy="213454"/>
              </a:xfrm>
            </p:grpSpPr>
            <p:sp>
              <p:nvSpPr>
                <p:cNvPr id="814" name="Google Shape;814;p42"/>
                <p:cNvSpPr/>
                <p:nvPr/>
              </p:nvSpPr>
              <p:spPr>
                <a:xfrm>
                  <a:off x="4908550" y="2709075"/>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15" name="Google Shape;815;p42"/>
                <p:cNvSpPr/>
                <p:nvPr/>
              </p:nvSpPr>
              <p:spPr>
                <a:xfrm>
                  <a:off x="5105549" y="2709075"/>
                  <a:ext cx="46957"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16" name="Google Shape;816;p42"/>
                <p:cNvSpPr/>
                <p:nvPr/>
              </p:nvSpPr>
              <p:spPr>
                <a:xfrm>
                  <a:off x="5179382"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17" name="Google Shape;817;p42"/>
                <p:cNvSpPr/>
                <p:nvPr/>
              </p:nvSpPr>
              <p:spPr>
                <a:xfrm>
                  <a:off x="5302343"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18" name="Google Shape;818;p42"/>
                <p:cNvSpPr/>
                <p:nvPr/>
              </p:nvSpPr>
              <p:spPr>
                <a:xfrm>
                  <a:off x="5429229" y="2712831"/>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19" name="Google Shape;819;p42"/>
                <p:cNvSpPr/>
                <p:nvPr/>
              </p:nvSpPr>
              <p:spPr>
                <a:xfrm>
                  <a:off x="5625337" y="2712831"/>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820" name="Google Shape;820;p42"/>
            <p:cNvGrpSpPr/>
            <p:nvPr/>
          </p:nvGrpSpPr>
          <p:grpSpPr>
            <a:xfrm>
              <a:off x="7100196" y="3337665"/>
              <a:ext cx="897150" cy="1350085"/>
              <a:chOff x="7100196" y="3299565"/>
              <a:chExt cx="897150" cy="1350085"/>
            </a:xfrm>
          </p:grpSpPr>
          <p:sp>
            <p:nvSpPr>
              <p:cNvPr id="821" name="Google Shape;821;p42"/>
              <p:cNvSpPr/>
              <p:nvPr/>
            </p:nvSpPr>
            <p:spPr>
              <a:xfrm>
                <a:off x="7100196" y="3299565"/>
                <a:ext cx="897150" cy="369188"/>
              </a:xfrm>
              <a:prstGeom prst="rect">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2" name="Google Shape;822;p42"/>
              <p:cNvSpPr/>
              <p:nvPr/>
            </p:nvSpPr>
            <p:spPr>
              <a:xfrm>
                <a:off x="7100196" y="3790629"/>
                <a:ext cx="897150" cy="369188"/>
              </a:xfrm>
              <a:prstGeom prst="rect">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3" name="Google Shape;823;p42"/>
              <p:cNvSpPr/>
              <p:nvPr/>
            </p:nvSpPr>
            <p:spPr>
              <a:xfrm>
                <a:off x="7100196" y="4280462"/>
                <a:ext cx="897150" cy="369188"/>
              </a:xfrm>
              <a:prstGeom prst="rect">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824" name="Google Shape;824;p42"/>
              <p:cNvGrpSpPr/>
              <p:nvPr/>
            </p:nvGrpSpPr>
            <p:grpSpPr>
              <a:xfrm>
                <a:off x="7153549" y="3387270"/>
                <a:ext cx="790443" cy="213454"/>
                <a:chOff x="4908550" y="2709075"/>
                <a:chExt cx="790443" cy="213454"/>
              </a:xfrm>
            </p:grpSpPr>
            <p:sp>
              <p:nvSpPr>
                <p:cNvPr id="825" name="Google Shape;825;p42"/>
                <p:cNvSpPr/>
                <p:nvPr/>
              </p:nvSpPr>
              <p:spPr>
                <a:xfrm>
                  <a:off x="4908550" y="2709075"/>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6" name="Google Shape;826;p42"/>
                <p:cNvSpPr/>
                <p:nvPr/>
              </p:nvSpPr>
              <p:spPr>
                <a:xfrm>
                  <a:off x="5105549" y="2709075"/>
                  <a:ext cx="46957"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7" name="Google Shape;827;p42"/>
                <p:cNvSpPr/>
                <p:nvPr/>
              </p:nvSpPr>
              <p:spPr>
                <a:xfrm>
                  <a:off x="5179382"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8" name="Google Shape;828;p42"/>
                <p:cNvSpPr/>
                <p:nvPr/>
              </p:nvSpPr>
              <p:spPr>
                <a:xfrm>
                  <a:off x="5302343"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9" name="Google Shape;829;p42"/>
                <p:cNvSpPr/>
                <p:nvPr/>
              </p:nvSpPr>
              <p:spPr>
                <a:xfrm>
                  <a:off x="5429229" y="2712831"/>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30" name="Google Shape;830;p42"/>
                <p:cNvSpPr/>
                <p:nvPr/>
              </p:nvSpPr>
              <p:spPr>
                <a:xfrm>
                  <a:off x="5625337" y="2712831"/>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831" name="Google Shape;831;p42"/>
              <p:cNvGrpSpPr/>
              <p:nvPr/>
            </p:nvGrpSpPr>
            <p:grpSpPr>
              <a:xfrm>
                <a:off x="7153549" y="3867550"/>
                <a:ext cx="790443" cy="213454"/>
                <a:chOff x="5105549" y="2709075"/>
                <a:chExt cx="593444" cy="213454"/>
              </a:xfrm>
            </p:grpSpPr>
            <p:sp>
              <p:nvSpPr>
                <p:cNvPr id="832" name="Google Shape;832;p42"/>
                <p:cNvSpPr/>
                <p:nvPr/>
              </p:nvSpPr>
              <p:spPr>
                <a:xfrm>
                  <a:off x="5105549" y="2709075"/>
                  <a:ext cx="46957"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33" name="Google Shape;833;p42"/>
                <p:cNvSpPr/>
                <p:nvPr/>
              </p:nvSpPr>
              <p:spPr>
                <a:xfrm>
                  <a:off x="5179382"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34" name="Google Shape;834;p42"/>
                <p:cNvSpPr/>
                <p:nvPr/>
              </p:nvSpPr>
              <p:spPr>
                <a:xfrm>
                  <a:off x="5302343"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35" name="Google Shape;835;p42"/>
                <p:cNvSpPr/>
                <p:nvPr/>
              </p:nvSpPr>
              <p:spPr>
                <a:xfrm>
                  <a:off x="5429229" y="2712831"/>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36" name="Google Shape;836;p42"/>
                <p:cNvSpPr/>
                <p:nvPr/>
              </p:nvSpPr>
              <p:spPr>
                <a:xfrm>
                  <a:off x="5625337" y="2712831"/>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837" name="Google Shape;837;p42"/>
              <p:cNvGrpSpPr/>
              <p:nvPr/>
            </p:nvGrpSpPr>
            <p:grpSpPr>
              <a:xfrm>
                <a:off x="7153549" y="4359382"/>
                <a:ext cx="790443" cy="213454"/>
                <a:chOff x="5179382" y="2709075"/>
                <a:chExt cx="519611" cy="213454"/>
              </a:xfrm>
            </p:grpSpPr>
            <p:sp>
              <p:nvSpPr>
                <p:cNvPr id="838" name="Google Shape;838;p42"/>
                <p:cNvSpPr/>
                <p:nvPr/>
              </p:nvSpPr>
              <p:spPr>
                <a:xfrm>
                  <a:off x="5179382"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39" name="Google Shape;839;p42"/>
                <p:cNvSpPr/>
                <p:nvPr/>
              </p:nvSpPr>
              <p:spPr>
                <a:xfrm>
                  <a:off x="5302343"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40" name="Google Shape;840;p42"/>
                <p:cNvSpPr/>
                <p:nvPr/>
              </p:nvSpPr>
              <p:spPr>
                <a:xfrm>
                  <a:off x="5429229" y="2712831"/>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41" name="Google Shape;841;p42"/>
                <p:cNvSpPr/>
                <p:nvPr/>
              </p:nvSpPr>
              <p:spPr>
                <a:xfrm>
                  <a:off x="5625337" y="2712831"/>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Cấu tạo của Truyền theo thời gian thực</a:t>
            </a:r>
            <a:endParaRPr/>
          </a:p>
        </p:txBody>
      </p:sp>
      <p:sp>
        <p:nvSpPr>
          <p:cNvPr id="848" name="Google Shape;848;p4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Xử lý kích hoạt tác vụ dựa trên sự kiện</a:t>
            </a:r>
            <a:endParaRPr/>
          </a:p>
        </p:txBody>
      </p:sp>
      <p:sp>
        <p:nvSpPr>
          <p:cNvPr id="849" name="Google Shape;849;p4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850" name="Google Shape;850;p43"/>
          <p:cNvSpPr txBox="1"/>
          <p:nvPr>
            <p:ph idx="4" type="body"/>
          </p:nvPr>
        </p:nvSpPr>
        <p:spPr>
          <a:xfrm>
            <a:off x="535872" y="2226568"/>
            <a:ext cx="4057537"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Dữ liệu đến từ nguồn ngẫu nhiên</a:t>
            </a:r>
            <a:endParaRPr/>
          </a:p>
          <a:p>
            <a:pPr indent="-182563" lvl="1" marL="360363" rtl="0" algn="l">
              <a:lnSpc>
                <a:spcPct val="138461"/>
              </a:lnSpc>
              <a:spcBef>
                <a:spcPts val="500"/>
              </a:spcBef>
              <a:spcAft>
                <a:spcPts val="0"/>
              </a:spcAft>
              <a:buClr>
                <a:srgbClr val="262626"/>
              </a:buClr>
              <a:buSzPts val="1040"/>
              <a:buChar char="•"/>
            </a:pPr>
            <a:r>
              <a:rPr lang="en-US"/>
              <a:t>Kích thước của dữ liệu là ngẫu nhiên</a:t>
            </a:r>
            <a:endParaRPr/>
          </a:p>
          <a:p>
            <a:pPr indent="-182563" lvl="1" marL="360363" rtl="0" algn="l">
              <a:lnSpc>
                <a:spcPct val="138461"/>
              </a:lnSpc>
              <a:spcBef>
                <a:spcPts val="500"/>
              </a:spcBef>
              <a:spcAft>
                <a:spcPts val="0"/>
              </a:spcAft>
              <a:buClr>
                <a:srgbClr val="262626"/>
              </a:buClr>
              <a:buSzPts val="1040"/>
              <a:buChar char="•"/>
            </a:pPr>
            <a:r>
              <a:rPr lang="en-US"/>
              <a:t>Thời gian đến là ngẫu nhiên</a:t>
            </a:r>
            <a:endParaRPr/>
          </a:p>
          <a:p>
            <a:pPr indent="-177800" lvl="0" marL="177800" rtl="0" algn="l">
              <a:lnSpc>
                <a:spcPct val="128571"/>
              </a:lnSpc>
              <a:spcBef>
                <a:spcPts val="1000"/>
              </a:spcBef>
              <a:spcAft>
                <a:spcPts val="0"/>
              </a:spcAft>
              <a:buClr>
                <a:srgbClr val="262626"/>
              </a:buClr>
              <a:buSzPts val="1400"/>
              <a:buFont typeface="Arial"/>
              <a:buChar char="•"/>
            </a:pPr>
            <a:r>
              <a:rPr lang="en-US"/>
              <a:t>Tạo và thiết lập trình kích hoạt</a:t>
            </a:r>
            <a:endParaRPr/>
          </a:p>
          <a:p>
            <a:pPr indent="-182563" lvl="1" marL="360363" rtl="0" algn="l">
              <a:lnSpc>
                <a:spcPct val="138461"/>
              </a:lnSpc>
              <a:spcBef>
                <a:spcPts val="500"/>
              </a:spcBef>
              <a:spcAft>
                <a:spcPts val="0"/>
              </a:spcAft>
              <a:buClr>
                <a:srgbClr val="262626"/>
              </a:buClr>
              <a:buSzPts val="1040"/>
              <a:buChar char="•"/>
            </a:pPr>
            <a:r>
              <a:rPr lang="en-US"/>
              <a:t>Các quy tắc kích hoạt dựa trên các sự kiện và thông báo dữ liệu đến</a:t>
            </a:r>
            <a:endParaRPr/>
          </a:p>
          <a:p>
            <a:pPr indent="-182563" lvl="1" marL="360363" rtl="0" algn="l">
              <a:lnSpc>
                <a:spcPct val="138461"/>
              </a:lnSpc>
              <a:spcBef>
                <a:spcPts val="500"/>
              </a:spcBef>
              <a:spcAft>
                <a:spcPts val="0"/>
              </a:spcAft>
              <a:buClr>
                <a:srgbClr val="262626"/>
              </a:buClr>
              <a:buSzPts val="1040"/>
              <a:buChar char="•"/>
            </a:pPr>
            <a:r>
              <a:rPr lang="en-US"/>
              <a:t>Các quy tắc sẽ phụ thuộc nhiều vào kịch bản trường hợp sử dụng</a:t>
            </a:r>
            <a:endParaRPr/>
          </a:p>
          <a:p>
            <a:pPr indent="-177800" lvl="0" marL="177800" rtl="0" algn="l">
              <a:lnSpc>
                <a:spcPct val="128571"/>
              </a:lnSpc>
              <a:spcBef>
                <a:spcPts val="1000"/>
              </a:spcBef>
              <a:spcAft>
                <a:spcPts val="0"/>
              </a:spcAft>
              <a:buClr>
                <a:srgbClr val="262626"/>
              </a:buClr>
              <a:buSzPts val="1400"/>
              <a:buFont typeface="Arial"/>
              <a:buChar char="•"/>
            </a:pPr>
            <a:r>
              <a:rPr lang="en-US"/>
              <a:t>Dữ liệu được xử lý khi kích hoạt sẽ phụ thuộc vào các quy tắc được đặt trên trình kích hoạt</a:t>
            </a:r>
            <a:endParaRPr/>
          </a:p>
          <a:p>
            <a:pPr indent="-177800" lvl="0" marL="177800" rtl="0" algn="l">
              <a:lnSpc>
                <a:spcPct val="128571"/>
              </a:lnSpc>
              <a:spcBef>
                <a:spcPts val="1000"/>
              </a:spcBef>
              <a:spcAft>
                <a:spcPts val="0"/>
              </a:spcAft>
              <a:buClr>
                <a:srgbClr val="262626"/>
              </a:buClr>
              <a:buSzPts val="1400"/>
              <a:buFont typeface="Arial"/>
              <a:buChar char="•"/>
            </a:pPr>
            <a:r>
              <a:rPr lang="en-US"/>
              <a:t>Xử lý khi trình kích hoạt được kích hoạt là xử lý dựa trên sự kiện</a:t>
            </a:r>
            <a:endParaRPr/>
          </a:p>
        </p:txBody>
      </p:sp>
      <p:grpSp>
        <p:nvGrpSpPr>
          <p:cNvPr id="851" name="Google Shape;851;p43"/>
          <p:cNvGrpSpPr/>
          <p:nvPr/>
        </p:nvGrpSpPr>
        <p:grpSpPr>
          <a:xfrm>
            <a:off x="5189998" y="2475266"/>
            <a:ext cx="4354593" cy="3105229"/>
            <a:chOff x="5189998" y="2475266"/>
            <a:chExt cx="4354593" cy="3105229"/>
          </a:xfrm>
        </p:grpSpPr>
        <p:sp>
          <p:nvSpPr>
            <p:cNvPr id="852" name="Google Shape;852;p43"/>
            <p:cNvSpPr/>
            <p:nvPr/>
          </p:nvSpPr>
          <p:spPr>
            <a:xfrm>
              <a:off x="6391247" y="2475266"/>
              <a:ext cx="2679982" cy="754803"/>
            </a:xfrm>
            <a:prstGeom prst="roundRect">
              <a:avLst>
                <a:gd fmla="val 18596" name="adj"/>
              </a:avLst>
            </a:prstGeom>
            <a:solidFill>
              <a:srgbClr val="E9F2FC"/>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Định nghĩa kích hoạt</a:t>
              </a:r>
              <a:endParaRPr sz="1800">
                <a:solidFill>
                  <a:srgbClr val="0043B2"/>
                </a:solidFill>
                <a:latin typeface="Arial"/>
                <a:ea typeface="Arial"/>
                <a:cs typeface="Arial"/>
                <a:sym typeface="Arial"/>
              </a:endParaRPr>
            </a:p>
          </p:txBody>
        </p:sp>
        <p:sp>
          <p:nvSpPr>
            <p:cNvPr id="853" name="Google Shape;853;p43"/>
            <p:cNvSpPr/>
            <p:nvPr/>
          </p:nvSpPr>
          <p:spPr>
            <a:xfrm>
              <a:off x="6391246" y="4825692"/>
              <a:ext cx="2679983" cy="754803"/>
            </a:xfrm>
            <a:prstGeom prst="roundRect">
              <a:avLst>
                <a:gd fmla="val 18596" name="adj"/>
              </a:avLst>
            </a:prstGeom>
            <a:solidFill>
              <a:srgbClr val="E9F2FC"/>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43B2"/>
                  </a:solidFill>
                  <a:latin typeface="Arial"/>
                  <a:ea typeface="Arial"/>
                  <a:cs typeface="Arial"/>
                  <a:sym typeface="Arial"/>
                </a:rPr>
                <a:t>Xử lý sự kiện</a:t>
              </a:r>
              <a:endParaRPr sz="1800">
                <a:solidFill>
                  <a:srgbClr val="0043B2"/>
                </a:solidFill>
                <a:latin typeface="Arial"/>
                <a:ea typeface="Arial"/>
                <a:cs typeface="Arial"/>
                <a:sym typeface="Arial"/>
              </a:endParaRPr>
            </a:p>
          </p:txBody>
        </p:sp>
        <p:sp>
          <p:nvSpPr>
            <p:cNvPr id="854" name="Google Shape;854;p43"/>
            <p:cNvSpPr txBox="1"/>
            <p:nvPr/>
          </p:nvSpPr>
          <p:spPr>
            <a:xfrm>
              <a:off x="5602094" y="3385709"/>
              <a:ext cx="104387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Kích hoạt</a:t>
              </a:r>
              <a:endParaRPr sz="1600">
                <a:solidFill>
                  <a:srgbClr val="0043B2"/>
                </a:solidFill>
                <a:latin typeface="Arial"/>
                <a:ea typeface="Arial"/>
                <a:cs typeface="Arial"/>
                <a:sym typeface="Arial"/>
              </a:endParaRPr>
            </a:p>
          </p:txBody>
        </p:sp>
        <p:grpSp>
          <p:nvGrpSpPr>
            <p:cNvPr id="855" name="Google Shape;855;p43"/>
            <p:cNvGrpSpPr/>
            <p:nvPr/>
          </p:nvGrpSpPr>
          <p:grpSpPr>
            <a:xfrm>
              <a:off x="5189998" y="2504294"/>
              <a:ext cx="1124712" cy="705806"/>
              <a:chOff x="4847876" y="2457266"/>
              <a:chExt cx="1124712" cy="705806"/>
            </a:xfrm>
          </p:grpSpPr>
          <p:sp>
            <p:nvSpPr>
              <p:cNvPr id="856" name="Google Shape;856;p43"/>
              <p:cNvSpPr/>
              <p:nvPr/>
            </p:nvSpPr>
            <p:spPr>
              <a:xfrm>
                <a:off x="4847876" y="2457266"/>
                <a:ext cx="1124712" cy="705806"/>
              </a:xfrm>
              <a:prstGeom prst="rightArrow">
                <a:avLst>
                  <a:gd fmla="val 50000" name="adj1"/>
                  <a:gd fmla="val 50000" name="adj2"/>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857" name="Google Shape;857;p43"/>
              <p:cNvGrpSpPr/>
              <p:nvPr/>
            </p:nvGrpSpPr>
            <p:grpSpPr>
              <a:xfrm>
                <a:off x="4908550" y="2709075"/>
                <a:ext cx="790443" cy="213454"/>
                <a:chOff x="4908550" y="2709075"/>
                <a:chExt cx="790443" cy="213454"/>
              </a:xfrm>
            </p:grpSpPr>
            <p:sp>
              <p:nvSpPr>
                <p:cNvPr id="858" name="Google Shape;858;p43"/>
                <p:cNvSpPr/>
                <p:nvPr/>
              </p:nvSpPr>
              <p:spPr>
                <a:xfrm>
                  <a:off x="4908550" y="2709075"/>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59" name="Google Shape;859;p43"/>
                <p:cNvSpPr/>
                <p:nvPr/>
              </p:nvSpPr>
              <p:spPr>
                <a:xfrm>
                  <a:off x="5105549" y="2709075"/>
                  <a:ext cx="46957"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60" name="Google Shape;860;p43"/>
                <p:cNvSpPr/>
                <p:nvPr/>
              </p:nvSpPr>
              <p:spPr>
                <a:xfrm>
                  <a:off x="5179382"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61" name="Google Shape;861;p43"/>
                <p:cNvSpPr/>
                <p:nvPr/>
              </p:nvSpPr>
              <p:spPr>
                <a:xfrm>
                  <a:off x="5302343"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62" name="Google Shape;862;p43"/>
                <p:cNvSpPr/>
                <p:nvPr/>
              </p:nvSpPr>
              <p:spPr>
                <a:xfrm>
                  <a:off x="5429229" y="2712831"/>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63" name="Google Shape;863;p43"/>
                <p:cNvSpPr/>
                <p:nvPr/>
              </p:nvSpPr>
              <p:spPr>
                <a:xfrm>
                  <a:off x="5625337" y="2712831"/>
                  <a:ext cx="73656" cy="209698"/>
                </a:xfrm>
                <a:prstGeom prst="rect">
                  <a:avLst/>
                </a:prstGeom>
                <a:solidFill>
                  <a:srgbClr val="FF5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sp>
          <p:nvSpPr>
            <p:cNvPr id="864" name="Google Shape;864;p43"/>
            <p:cNvSpPr/>
            <p:nvPr/>
          </p:nvSpPr>
          <p:spPr>
            <a:xfrm>
              <a:off x="6391246" y="4336562"/>
              <a:ext cx="2601364" cy="369188"/>
            </a:xfrm>
            <a:prstGeom prst="rect">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865" name="Google Shape;865;p43"/>
            <p:cNvGrpSpPr/>
            <p:nvPr/>
          </p:nvGrpSpPr>
          <p:grpSpPr>
            <a:xfrm>
              <a:off x="8095460" y="3355665"/>
              <a:ext cx="897150" cy="369188"/>
              <a:chOff x="8095460" y="3355665"/>
              <a:chExt cx="897150" cy="369188"/>
            </a:xfrm>
          </p:grpSpPr>
          <p:sp>
            <p:nvSpPr>
              <p:cNvPr id="866" name="Google Shape;866;p43"/>
              <p:cNvSpPr/>
              <p:nvPr/>
            </p:nvSpPr>
            <p:spPr>
              <a:xfrm>
                <a:off x="8095460" y="3355665"/>
                <a:ext cx="897150" cy="369188"/>
              </a:xfrm>
              <a:prstGeom prst="rect">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867" name="Google Shape;867;p43"/>
              <p:cNvGrpSpPr/>
              <p:nvPr/>
            </p:nvGrpSpPr>
            <p:grpSpPr>
              <a:xfrm>
                <a:off x="8148813" y="3443370"/>
                <a:ext cx="790443" cy="213454"/>
                <a:chOff x="4908550" y="2709075"/>
                <a:chExt cx="790443" cy="213454"/>
              </a:xfrm>
            </p:grpSpPr>
            <p:sp>
              <p:nvSpPr>
                <p:cNvPr id="868" name="Google Shape;868;p43"/>
                <p:cNvSpPr/>
                <p:nvPr/>
              </p:nvSpPr>
              <p:spPr>
                <a:xfrm>
                  <a:off x="4908550" y="2709075"/>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69" name="Google Shape;869;p43"/>
                <p:cNvSpPr/>
                <p:nvPr/>
              </p:nvSpPr>
              <p:spPr>
                <a:xfrm>
                  <a:off x="5105549" y="2709075"/>
                  <a:ext cx="46957"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70" name="Google Shape;870;p43"/>
                <p:cNvSpPr/>
                <p:nvPr/>
              </p:nvSpPr>
              <p:spPr>
                <a:xfrm>
                  <a:off x="5179382"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71" name="Google Shape;871;p43"/>
                <p:cNvSpPr/>
                <p:nvPr/>
              </p:nvSpPr>
              <p:spPr>
                <a:xfrm>
                  <a:off x="5302343"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72" name="Google Shape;872;p43"/>
                <p:cNvSpPr/>
                <p:nvPr/>
              </p:nvSpPr>
              <p:spPr>
                <a:xfrm>
                  <a:off x="5429229" y="2712831"/>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73" name="Google Shape;873;p43"/>
                <p:cNvSpPr/>
                <p:nvPr/>
              </p:nvSpPr>
              <p:spPr>
                <a:xfrm>
                  <a:off x="5625337" y="2712831"/>
                  <a:ext cx="73656" cy="209698"/>
                </a:xfrm>
                <a:prstGeom prst="rect">
                  <a:avLst/>
                </a:prstGeom>
                <a:solidFill>
                  <a:srgbClr val="FF5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874" name="Google Shape;874;p43"/>
            <p:cNvGrpSpPr/>
            <p:nvPr/>
          </p:nvGrpSpPr>
          <p:grpSpPr>
            <a:xfrm>
              <a:off x="7511260" y="3846729"/>
              <a:ext cx="897150" cy="369188"/>
              <a:chOff x="8095460" y="3846729"/>
              <a:chExt cx="897150" cy="369188"/>
            </a:xfrm>
          </p:grpSpPr>
          <p:sp>
            <p:nvSpPr>
              <p:cNvPr id="875" name="Google Shape;875;p43"/>
              <p:cNvSpPr/>
              <p:nvPr/>
            </p:nvSpPr>
            <p:spPr>
              <a:xfrm>
                <a:off x="8095460" y="3846729"/>
                <a:ext cx="897150" cy="369188"/>
              </a:xfrm>
              <a:prstGeom prst="rect">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876" name="Google Shape;876;p43"/>
              <p:cNvGrpSpPr/>
              <p:nvPr/>
            </p:nvGrpSpPr>
            <p:grpSpPr>
              <a:xfrm>
                <a:off x="8148813" y="3923650"/>
                <a:ext cx="790443" cy="213454"/>
                <a:chOff x="5105549" y="2709075"/>
                <a:chExt cx="593444" cy="213454"/>
              </a:xfrm>
            </p:grpSpPr>
            <p:sp>
              <p:nvSpPr>
                <p:cNvPr id="877" name="Google Shape;877;p43"/>
                <p:cNvSpPr/>
                <p:nvPr/>
              </p:nvSpPr>
              <p:spPr>
                <a:xfrm>
                  <a:off x="5105549" y="2709075"/>
                  <a:ext cx="46957"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78" name="Google Shape;878;p43"/>
                <p:cNvSpPr/>
                <p:nvPr/>
              </p:nvSpPr>
              <p:spPr>
                <a:xfrm>
                  <a:off x="5179382"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79" name="Google Shape;879;p43"/>
                <p:cNvSpPr/>
                <p:nvPr/>
              </p:nvSpPr>
              <p:spPr>
                <a:xfrm>
                  <a:off x="5302343"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80" name="Google Shape;880;p43"/>
                <p:cNvSpPr/>
                <p:nvPr/>
              </p:nvSpPr>
              <p:spPr>
                <a:xfrm>
                  <a:off x="5429229" y="2712831"/>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81" name="Google Shape;881;p43"/>
                <p:cNvSpPr/>
                <p:nvPr/>
              </p:nvSpPr>
              <p:spPr>
                <a:xfrm>
                  <a:off x="5625337" y="2712831"/>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882" name="Google Shape;882;p43"/>
            <p:cNvGrpSpPr/>
            <p:nvPr/>
          </p:nvGrpSpPr>
          <p:grpSpPr>
            <a:xfrm>
              <a:off x="6523407" y="4415482"/>
              <a:ext cx="2415849" cy="213454"/>
              <a:chOff x="5179382" y="2709075"/>
              <a:chExt cx="519611" cy="213454"/>
            </a:xfrm>
          </p:grpSpPr>
          <p:sp>
            <p:nvSpPr>
              <p:cNvPr id="883" name="Google Shape;883;p43"/>
              <p:cNvSpPr/>
              <p:nvPr/>
            </p:nvSpPr>
            <p:spPr>
              <a:xfrm>
                <a:off x="5179382"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84" name="Google Shape;884;p43"/>
              <p:cNvSpPr/>
              <p:nvPr/>
            </p:nvSpPr>
            <p:spPr>
              <a:xfrm>
                <a:off x="5302343" y="2709075"/>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85" name="Google Shape;885;p43"/>
              <p:cNvSpPr/>
              <p:nvPr/>
            </p:nvSpPr>
            <p:spPr>
              <a:xfrm>
                <a:off x="5429229" y="2712831"/>
                <a:ext cx="158750"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86" name="Google Shape;886;p43"/>
              <p:cNvSpPr/>
              <p:nvPr/>
            </p:nvSpPr>
            <p:spPr>
              <a:xfrm>
                <a:off x="5625337" y="2712831"/>
                <a:ext cx="73656" cy="209698"/>
              </a:xfrm>
              <a:prstGeom prst="rect">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cxnSp>
          <p:nvCxnSpPr>
            <p:cNvPr id="887" name="Google Shape;887;p43"/>
            <p:cNvCxnSpPr>
              <a:stCxn id="863" idx="2"/>
              <a:endCxn id="854" idx="0"/>
            </p:cNvCxnSpPr>
            <p:nvPr/>
          </p:nvCxnSpPr>
          <p:spPr>
            <a:xfrm>
              <a:off x="6004287" y="2969557"/>
              <a:ext cx="119700" cy="416100"/>
            </a:xfrm>
            <a:prstGeom prst="straightConnector1">
              <a:avLst/>
            </a:prstGeom>
            <a:noFill/>
            <a:ln cap="flat" cmpd="sng" w="12700">
              <a:solidFill>
                <a:srgbClr val="1F45BC"/>
              </a:solidFill>
              <a:prstDash val="solid"/>
              <a:miter lim="800000"/>
              <a:headEnd len="sm" w="sm" type="none"/>
              <a:tailEnd len="sm" w="sm" type="none"/>
            </a:ln>
          </p:spPr>
        </p:cxnSp>
        <p:sp>
          <p:nvSpPr>
            <p:cNvPr id="888" name="Google Shape;888;p43"/>
            <p:cNvSpPr txBox="1"/>
            <p:nvPr/>
          </p:nvSpPr>
          <p:spPr>
            <a:xfrm>
              <a:off x="8500715" y="3855050"/>
              <a:ext cx="104387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43B2"/>
                  </a:solidFill>
                  <a:latin typeface="Arial"/>
                  <a:ea typeface="Arial"/>
                  <a:cs typeface="Arial"/>
                  <a:sym typeface="Arial"/>
                </a:rPr>
                <a:t>Kích hoạt</a:t>
              </a:r>
              <a:endParaRPr sz="1600">
                <a:solidFill>
                  <a:srgbClr val="0043B2"/>
                </a:solidFill>
                <a:latin typeface="Arial"/>
                <a:ea typeface="Arial"/>
                <a:cs typeface="Arial"/>
                <a:sym typeface="Arial"/>
              </a:endParaRPr>
            </a:p>
          </p:txBody>
        </p:sp>
        <p:cxnSp>
          <p:nvCxnSpPr>
            <p:cNvPr id="889" name="Google Shape;889;p43"/>
            <p:cNvCxnSpPr>
              <a:stCxn id="873" idx="2"/>
              <a:endCxn id="888" idx="0"/>
            </p:cNvCxnSpPr>
            <p:nvPr/>
          </p:nvCxnSpPr>
          <p:spPr>
            <a:xfrm>
              <a:off x="8902428" y="3656824"/>
              <a:ext cx="120300" cy="198300"/>
            </a:xfrm>
            <a:prstGeom prst="straightConnector1">
              <a:avLst/>
            </a:prstGeom>
            <a:noFill/>
            <a:ln cap="flat" cmpd="sng" w="12700">
              <a:solidFill>
                <a:srgbClr val="1F45BC"/>
              </a:solidFill>
              <a:prstDash val="solid"/>
              <a:miter lim="800000"/>
              <a:headEnd len="sm" w="sm" type="none"/>
              <a:tailEnd len="sm" w="sm" type="none"/>
            </a:ln>
          </p:spPr>
        </p:cxn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4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Cấu tạo của Truyền theo thời gian thực</a:t>
            </a:r>
            <a:endParaRPr/>
          </a:p>
        </p:txBody>
      </p:sp>
      <p:sp>
        <p:nvSpPr>
          <p:cNvPr id="896" name="Google Shape;896;p4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Bộ đệm dữ liệu đến</a:t>
            </a:r>
            <a:endParaRPr/>
          </a:p>
        </p:txBody>
      </p:sp>
      <p:sp>
        <p:nvSpPr>
          <p:cNvPr id="897" name="Google Shape;897;p4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898" name="Google Shape;898;p4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Upstream </a:t>
            </a:r>
            <a:endParaRPr/>
          </a:p>
          <a:p>
            <a:pPr indent="-182563" lvl="1" marL="360363" rtl="0" algn="l">
              <a:lnSpc>
                <a:spcPct val="138461"/>
              </a:lnSpc>
              <a:spcBef>
                <a:spcPts val="500"/>
              </a:spcBef>
              <a:spcAft>
                <a:spcPts val="0"/>
              </a:spcAft>
              <a:buClr>
                <a:srgbClr val="262626"/>
              </a:buClr>
              <a:buSzPts val="1040"/>
              <a:buChar char="•"/>
            </a:pPr>
            <a:r>
              <a:rPr lang="en-US"/>
              <a:t>Một nguồn dữ liệu từ nơi chúng tôi đang nhận dữ liệu truyền phát theo thời gian thực</a:t>
            </a:r>
            <a:endParaRPr/>
          </a:p>
          <a:p>
            <a:pPr indent="-177800" lvl="0" marL="177800" rtl="0" algn="l">
              <a:lnSpc>
                <a:spcPct val="128571"/>
              </a:lnSpc>
              <a:spcBef>
                <a:spcPts val="1000"/>
              </a:spcBef>
              <a:spcAft>
                <a:spcPts val="0"/>
              </a:spcAft>
              <a:buClr>
                <a:srgbClr val="262626"/>
              </a:buClr>
              <a:buSzPts val="1400"/>
              <a:buFont typeface="Arial"/>
              <a:buChar char="•"/>
            </a:pPr>
            <a:r>
              <a:rPr lang="en-US"/>
              <a:t>Downstream</a:t>
            </a:r>
            <a:endParaRPr/>
          </a:p>
          <a:p>
            <a:pPr indent="-182563" lvl="1" marL="360363" rtl="0" algn="l">
              <a:lnSpc>
                <a:spcPct val="138461"/>
              </a:lnSpc>
              <a:spcBef>
                <a:spcPts val="500"/>
              </a:spcBef>
              <a:spcAft>
                <a:spcPts val="0"/>
              </a:spcAft>
              <a:buClr>
                <a:srgbClr val="262626"/>
              </a:buClr>
              <a:buSzPts val="1040"/>
              <a:buChar char="•"/>
            </a:pPr>
            <a:r>
              <a:rPr lang="en-US"/>
              <a:t>Điểm đến dữ liệu mà chúng tôi đang gửi dữ liệu phát trực tuyến theo thời gian thực</a:t>
            </a:r>
            <a:endParaRPr/>
          </a:p>
          <a:p>
            <a:pPr indent="-182563" lvl="1" marL="360363" rtl="0" algn="l">
              <a:lnSpc>
                <a:spcPct val="138461"/>
              </a:lnSpc>
              <a:spcBef>
                <a:spcPts val="500"/>
              </a:spcBef>
              <a:spcAft>
                <a:spcPts val="0"/>
              </a:spcAft>
              <a:buClr>
                <a:srgbClr val="262626"/>
              </a:buClr>
              <a:buSzPts val="1040"/>
              <a:buChar char="•"/>
            </a:pPr>
            <a:r>
              <a:rPr lang="en-US"/>
              <a:t>Thông thường, chúng tôi thực hiện một số loại xử lý trước khi gửi nó xuống downstream</a:t>
            </a:r>
            <a:endParaRPr/>
          </a:p>
          <a:p>
            <a:pPr indent="-177800" lvl="0" marL="177800" rtl="0" algn="l">
              <a:lnSpc>
                <a:spcPct val="128571"/>
              </a:lnSpc>
              <a:spcBef>
                <a:spcPts val="1000"/>
              </a:spcBef>
              <a:spcAft>
                <a:spcPts val="0"/>
              </a:spcAft>
              <a:buClr>
                <a:srgbClr val="262626"/>
              </a:buClr>
              <a:buSzPts val="1400"/>
              <a:buFont typeface="Arial"/>
              <a:buChar char="•"/>
            </a:pPr>
            <a:r>
              <a:rPr lang="en-US"/>
              <a:t>Áp suất ngược và Bộ đệm</a:t>
            </a:r>
            <a:endParaRPr/>
          </a:p>
          <a:p>
            <a:pPr indent="-182563" lvl="1" marL="360363" rtl="0" algn="l">
              <a:lnSpc>
                <a:spcPct val="138461"/>
              </a:lnSpc>
              <a:spcBef>
                <a:spcPts val="500"/>
              </a:spcBef>
              <a:spcAft>
                <a:spcPts val="0"/>
              </a:spcAft>
              <a:buClr>
                <a:srgbClr val="262626"/>
              </a:buClr>
              <a:buSzPts val="1040"/>
              <a:buChar char="•"/>
            </a:pPr>
            <a:r>
              <a:rPr lang="en-US"/>
              <a:t>Điều chỉnh nguồn dữ liệu ngược dòng cho đến khi đạt được hoạt động bình thường</a:t>
            </a:r>
            <a:endParaRPr/>
          </a:p>
          <a:p>
            <a:pPr indent="-182563" lvl="1" marL="360363" rtl="0" algn="l">
              <a:lnSpc>
                <a:spcPct val="138461"/>
              </a:lnSpc>
              <a:spcBef>
                <a:spcPts val="500"/>
              </a:spcBef>
              <a:spcAft>
                <a:spcPts val="0"/>
              </a:spcAft>
              <a:buClr>
                <a:srgbClr val="262626"/>
              </a:buClr>
              <a:buSzPts val="1040"/>
              <a:buChar char="•"/>
            </a:pPr>
            <a:r>
              <a:rPr lang="en-US"/>
              <a:t>Xếp hàng luồng dữ liệu đến trong bộ đệm có sẵn - bộ nhớ hoặc bộ lưu trữ lâu bền</a:t>
            </a:r>
            <a:endParaRPr/>
          </a:p>
        </p:txBody>
      </p:sp>
      <p:sp>
        <p:nvSpPr>
          <p:cNvPr id="899" name="Google Shape;899;p44"/>
          <p:cNvSpPr/>
          <p:nvPr/>
        </p:nvSpPr>
        <p:spPr>
          <a:xfrm>
            <a:off x="4466569" y="4964552"/>
            <a:ext cx="1132164" cy="1202341"/>
          </a:xfrm>
          <a:prstGeom prst="roundRect">
            <a:avLst>
              <a:gd fmla="val 19735"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Nền tảng bộ đệm</a:t>
            </a:r>
            <a:endParaRPr sz="1400">
              <a:solidFill>
                <a:schemeClr val="lt1"/>
              </a:solidFill>
              <a:latin typeface="Arial"/>
              <a:ea typeface="Arial"/>
              <a:cs typeface="Arial"/>
              <a:sym typeface="Arial"/>
            </a:endParaRPr>
          </a:p>
        </p:txBody>
      </p:sp>
      <p:sp>
        <p:nvSpPr>
          <p:cNvPr id="900" name="Google Shape;900;p44"/>
          <p:cNvSpPr/>
          <p:nvPr/>
        </p:nvSpPr>
        <p:spPr>
          <a:xfrm>
            <a:off x="5873370" y="4781550"/>
            <a:ext cx="2873757" cy="1586048"/>
          </a:xfrm>
          <a:prstGeom prst="rightArrow">
            <a:avLst>
              <a:gd fmla="val 67502" name="adj1"/>
              <a:gd fmla="val 46354" name="adj2"/>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901" name="Google Shape;901;p44"/>
          <p:cNvGrpSpPr/>
          <p:nvPr/>
        </p:nvGrpSpPr>
        <p:grpSpPr>
          <a:xfrm>
            <a:off x="5988404" y="5427098"/>
            <a:ext cx="1872047" cy="305724"/>
            <a:chOff x="5743790" y="5316291"/>
            <a:chExt cx="2294664" cy="462079"/>
          </a:xfrm>
        </p:grpSpPr>
        <p:grpSp>
          <p:nvGrpSpPr>
            <p:cNvPr id="902" name="Google Shape;902;p44"/>
            <p:cNvGrpSpPr/>
            <p:nvPr/>
          </p:nvGrpSpPr>
          <p:grpSpPr>
            <a:xfrm>
              <a:off x="5743790" y="5316291"/>
              <a:ext cx="305280" cy="462079"/>
              <a:chOff x="5740734" y="5253038"/>
              <a:chExt cx="305280" cy="462079"/>
            </a:xfrm>
          </p:grpSpPr>
          <p:sp>
            <p:nvSpPr>
              <p:cNvPr id="903" name="Google Shape;903;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04" name="Google Shape;904;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05" name="Google Shape;905;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06" name="Google Shape;906;p44"/>
            <p:cNvGrpSpPr/>
            <p:nvPr/>
          </p:nvGrpSpPr>
          <p:grpSpPr>
            <a:xfrm>
              <a:off x="6135058" y="5316291"/>
              <a:ext cx="305280" cy="462079"/>
              <a:chOff x="5740734" y="5253038"/>
              <a:chExt cx="305280" cy="462079"/>
            </a:xfrm>
          </p:grpSpPr>
          <p:sp>
            <p:nvSpPr>
              <p:cNvPr id="907" name="Google Shape;907;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08" name="Google Shape;908;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09" name="Google Shape;909;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10" name="Google Shape;910;p44"/>
            <p:cNvGrpSpPr/>
            <p:nvPr/>
          </p:nvGrpSpPr>
          <p:grpSpPr>
            <a:xfrm>
              <a:off x="6526326" y="5316291"/>
              <a:ext cx="305280" cy="462079"/>
              <a:chOff x="5740734" y="5253038"/>
              <a:chExt cx="305280" cy="462079"/>
            </a:xfrm>
          </p:grpSpPr>
          <p:sp>
            <p:nvSpPr>
              <p:cNvPr id="911" name="Google Shape;911;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12" name="Google Shape;912;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13" name="Google Shape;913;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14" name="Google Shape;914;p44"/>
            <p:cNvGrpSpPr/>
            <p:nvPr/>
          </p:nvGrpSpPr>
          <p:grpSpPr>
            <a:xfrm>
              <a:off x="6917594" y="5316291"/>
              <a:ext cx="305280" cy="462079"/>
              <a:chOff x="5740734" y="5253038"/>
              <a:chExt cx="305280" cy="462079"/>
            </a:xfrm>
          </p:grpSpPr>
          <p:sp>
            <p:nvSpPr>
              <p:cNvPr id="915" name="Google Shape;915;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16" name="Google Shape;916;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17" name="Google Shape;917;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18" name="Google Shape;918;p44"/>
            <p:cNvGrpSpPr/>
            <p:nvPr/>
          </p:nvGrpSpPr>
          <p:grpSpPr>
            <a:xfrm>
              <a:off x="7325384" y="5316291"/>
              <a:ext cx="305280" cy="462079"/>
              <a:chOff x="5740734" y="5253038"/>
              <a:chExt cx="305280" cy="462079"/>
            </a:xfrm>
          </p:grpSpPr>
          <p:sp>
            <p:nvSpPr>
              <p:cNvPr id="919" name="Google Shape;919;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20" name="Google Shape;920;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21" name="Google Shape;921;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22" name="Google Shape;922;p44"/>
            <p:cNvGrpSpPr/>
            <p:nvPr/>
          </p:nvGrpSpPr>
          <p:grpSpPr>
            <a:xfrm>
              <a:off x="7733174" y="5316291"/>
              <a:ext cx="305280" cy="462079"/>
              <a:chOff x="5740734" y="5253038"/>
              <a:chExt cx="305280" cy="462079"/>
            </a:xfrm>
          </p:grpSpPr>
          <p:sp>
            <p:nvSpPr>
              <p:cNvPr id="923" name="Google Shape;923;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24" name="Google Shape;924;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25" name="Google Shape;925;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926" name="Google Shape;926;p44"/>
          <p:cNvGrpSpPr/>
          <p:nvPr/>
        </p:nvGrpSpPr>
        <p:grpSpPr>
          <a:xfrm>
            <a:off x="1395721" y="4781550"/>
            <a:ext cx="2873757" cy="1586048"/>
            <a:chOff x="1519546" y="4781550"/>
            <a:chExt cx="2873757" cy="1586048"/>
          </a:xfrm>
        </p:grpSpPr>
        <p:sp>
          <p:nvSpPr>
            <p:cNvPr id="927" name="Google Shape;927;p44"/>
            <p:cNvSpPr/>
            <p:nvPr/>
          </p:nvSpPr>
          <p:spPr>
            <a:xfrm>
              <a:off x="1519546" y="4781550"/>
              <a:ext cx="2873757" cy="1586048"/>
            </a:xfrm>
            <a:prstGeom prst="rightArrow">
              <a:avLst>
                <a:gd fmla="val 67502" name="adj1"/>
                <a:gd fmla="val 46354" name="adj2"/>
              </a:avLst>
            </a:prstGeom>
            <a:gradFill>
              <a:gsLst>
                <a:gs pos="0">
                  <a:srgbClr val="B0CFFE"/>
                </a:gs>
                <a:gs pos="100000">
                  <a:srgbClr val="66A1F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928" name="Google Shape;928;p44"/>
            <p:cNvGrpSpPr/>
            <p:nvPr/>
          </p:nvGrpSpPr>
          <p:grpSpPr>
            <a:xfrm>
              <a:off x="1625055" y="5110438"/>
              <a:ext cx="1872047" cy="943059"/>
              <a:chOff x="1625055" y="4921225"/>
              <a:chExt cx="1872047" cy="1084647"/>
            </a:xfrm>
          </p:grpSpPr>
          <p:grpSp>
            <p:nvGrpSpPr>
              <p:cNvPr id="929" name="Google Shape;929;p44"/>
              <p:cNvGrpSpPr/>
              <p:nvPr/>
            </p:nvGrpSpPr>
            <p:grpSpPr>
              <a:xfrm>
                <a:off x="1625055" y="5667183"/>
                <a:ext cx="249055" cy="338689"/>
                <a:chOff x="5740734" y="5253038"/>
                <a:chExt cx="305280" cy="462079"/>
              </a:xfrm>
            </p:grpSpPr>
            <p:sp>
              <p:nvSpPr>
                <p:cNvPr id="930" name="Google Shape;930;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31" name="Google Shape;931;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32" name="Google Shape;932;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33" name="Google Shape;933;p44"/>
              <p:cNvGrpSpPr/>
              <p:nvPr/>
            </p:nvGrpSpPr>
            <p:grpSpPr>
              <a:xfrm>
                <a:off x="1944262" y="5790164"/>
                <a:ext cx="249055" cy="215707"/>
                <a:chOff x="5740734" y="5420824"/>
                <a:chExt cx="305280" cy="294293"/>
              </a:xfrm>
            </p:grpSpPr>
            <p:sp>
              <p:nvSpPr>
                <p:cNvPr id="934" name="Google Shape;934;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35" name="Google Shape;935;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36" name="Google Shape;936;p44"/>
              <p:cNvGrpSpPr/>
              <p:nvPr/>
            </p:nvGrpSpPr>
            <p:grpSpPr>
              <a:xfrm>
                <a:off x="2263471" y="5534790"/>
                <a:ext cx="249056" cy="471077"/>
                <a:chOff x="5740733" y="5072418"/>
                <a:chExt cx="305281" cy="642699"/>
              </a:xfrm>
            </p:grpSpPr>
            <p:sp>
              <p:nvSpPr>
                <p:cNvPr id="937" name="Google Shape;937;p44"/>
                <p:cNvSpPr/>
                <p:nvPr/>
              </p:nvSpPr>
              <p:spPr>
                <a:xfrm>
                  <a:off x="5740734" y="5253042"/>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38" name="Google Shape;938;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39" name="Google Shape;939;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40" name="Google Shape;940;p44"/>
                <p:cNvSpPr/>
                <p:nvPr/>
              </p:nvSpPr>
              <p:spPr>
                <a:xfrm>
                  <a:off x="5740733" y="5072418"/>
                  <a:ext cx="305280" cy="126508"/>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41" name="Google Shape;941;p44"/>
              <p:cNvGrpSpPr/>
              <p:nvPr/>
            </p:nvGrpSpPr>
            <p:grpSpPr>
              <a:xfrm>
                <a:off x="2582675" y="5667183"/>
                <a:ext cx="249055" cy="338689"/>
                <a:chOff x="5740734" y="5253038"/>
                <a:chExt cx="305280" cy="462079"/>
              </a:xfrm>
            </p:grpSpPr>
            <p:sp>
              <p:nvSpPr>
                <p:cNvPr id="942" name="Google Shape;942;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43" name="Google Shape;943;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44" name="Google Shape;944;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45" name="Google Shape;945;p44"/>
              <p:cNvGrpSpPr/>
              <p:nvPr/>
            </p:nvGrpSpPr>
            <p:grpSpPr>
              <a:xfrm>
                <a:off x="2915361" y="5667183"/>
                <a:ext cx="249055" cy="338689"/>
                <a:chOff x="5740734" y="5253038"/>
                <a:chExt cx="305280" cy="462079"/>
              </a:xfrm>
            </p:grpSpPr>
            <p:sp>
              <p:nvSpPr>
                <p:cNvPr id="946" name="Google Shape;946;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47" name="Google Shape;947;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48" name="Google Shape;948;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49" name="Google Shape;949;p44"/>
              <p:cNvGrpSpPr/>
              <p:nvPr/>
            </p:nvGrpSpPr>
            <p:grpSpPr>
              <a:xfrm>
                <a:off x="3248047" y="5667183"/>
                <a:ext cx="249055" cy="338689"/>
                <a:chOff x="5740734" y="5253038"/>
                <a:chExt cx="305280" cy="462079"/>
              </a:xfrm>
            </p:grpSpPr>
            <p:sp>
              <p:nvSpPr>
                <p:cNvPr id="950" name="Google Shape;950;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51" name="Google Shape;951;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52" name="Google Shape;952;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53" name="Google Shape;953;p44"/>
              <p:cNvGrpSpPr/>
              <p:nvPr/>
            </p:nvGrpSpPr>
            <p:grpSpPr>
              <a:xfrm>
                <a:off x="2913255" y="5291298"/>
                <a:ext cx="249055" cy="338689"/>
                <a:chOff x="5740734" y="5253038"/>
                <a:chExt cx="305280" cy="462079"/>
              </a:xfrm>
            </p:grpSpPr>
            <p:sp>
              <p:nvSpPr>
                <p:cNvPr id="954" name="Google Shape;954;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55" name="Google Shape;955;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56" name="Google Shape;956;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957" name="Google Shape;957;p44"/>
              <p:cNvGrpSpPr/>
              <p:nvPr/>
            </p:nvGrpSpPr>
            <p:grpSpPr>
              <a:xfrm>
                <a:off x="2915361" y="4921225"/>
                <a:ext cx="249055" cy="338689"/>
                <a:chOff x="5740734" y="5253038"/>
                <a:chExt cx="305280" cy="462079"/>
              </a:xfrm>
            </p:grpSpPr>
            <p:sp>
              <p:nvSpPr>
                <p:cNvPr id="958" name="Google Shape;958;p44"/>
                <p:cNvSpPr/>
                <p:nvPr/>
              </p:nvSpPr>
              <p:spPr>
                <a:xfrm>
                  <a:off x="5740734" y="5253038"/>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59" name="Google Shape;959;p44"/>
                <p:cNvSpPr/>
                <p:nvPr/>
              </p:nvSpPr>
              <p:spPr>
                <a:xfrm>
                  <a:off x="5740734" y="5420824"/>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60" name="Google Shape;960;p44"/>
                <p:cNvSpPr/>
                <p:nvPr/>
              </p:nvSpPr>
              <p:spPr>
                <a:xfrm>
                  <a:off x="5740734" y="5588610"/>
                  <a:ext cx="305280" cy="126507"/>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45"/>
          <p:cNvSpPr txBox="1"/>
          <p:nvPr>
            <p:ph idx="1" type="body"/>
          </p:nvPr>
        </p:nvSpPr>
        <p:spPr>
          <a:xfrm>
            <a:off x="850835" y="3044359"/>
            <a:ext cx="8348472" cy="67665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None/>
            </a:pPr>
            <a:r>
              <a:rPr lang="en-US"/>
              <a:t>Truyền các nguồn thời gian thực</a:t>
            </a:r>
            <a:endParaRPr/>
          </a:p>
        </p:txBody>
      </p:sp>
      <p:sp>
        <p:nvSpPr>
          <p:cNvPr id="967" name="Google Shape;967;p45"/>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2.</a:t>
            </a:r>
            <a:endParaRPr/>
          </a:p>
        </p:txBody>
      </p:sp>
      <p:sp>
        <p:nvSpPr>
          <p:cNvPr id="968" name="Google Shape;968;p45"/>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A5A5A5"/>
              </a:buClr>
              <a:buSzPts val="1800"/>
              <a:buFont typeface="Arial"/>
              <a:buNone/>
            </a:pPr>
            <a:r>
              <a:rPr b="0" i="0" lang="en-US" sz="1800" u="none" cap="none" strike="noStrike">
                <a:solidFill>
                  <a:srgbClr val="A5A5A5"/>
                </a:solidFill>
                <a:latin typeface="Arial"/>
                <a:ea typeface="Arial"/>
                <a:cs typeface="Arial"/>
                <a:sym typeface="Arial"/>
              </a:rPr>
              <a:t>2.1. Cấu tạo của Truyền theo thời gian thực</a:t>
            </a:r>
            <a:endParaRPr b="0" i="0" sz="1800" u="none" cap="none" strike="noStrike">
              <a:solidFill>
                <a:srgbClr val="A5A5A5"/>
              </a:solidFill>
              <a:latin typeface="Arial"/>
              <a:ea typeface="Arial"/>
              <a:cs typeface="Arial"/>
              <a:sym typeface="Arial"/>
            </a:endParaRPr>
          </a:p>
        </p:txBody>
      </p:sp>
      <p:sp>
        <p:nvSpPr>
          <p:cNvPr id="969" name="Google Shape;969;p45"/>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t/>
            </a:r>
            <a:endParaRPr b="0" i="0" sz="2800" u="none" cap="none" strike="noStrike">
              <a:solidFill>
                <a:srgbClr val="1429A0"/>
              </a:solidFill>
              <a:latin typeface="Arial"/>
              <a:ea typeface="Arial"/>
              <a:cs typeface="Arial"/>
              <a:sym typeface="Arial"/>
            </a:endParaRPr>
          </a:p>
        </p:txBody>
      </p:sp>
      <p:sp>
        <p:nvSpPr>
          <p:cNvPr id="970" name="Google Shape;970;p45"/>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2.2. Apache Flume</a:t>
            </a:r>
            <a:endParaRPr/>
          </a:p>
        </p:txBody>
      </p:sp>
      <p:sp>
        <p:nvSpPr>
          <p:cNvPr id="971" name="Google Shape;971;p45"/>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t/>
            </a:r>
            <a:endParaRPr b="0" i="0" sz="2800" u="none" cap="none" strike="noStrike">
              <a:solidFill>
                <a:srgbClr val="1429A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4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978" name="Google Shape;978;p46"/>
          <p:cNvSpPr txBox="1"/>
          <p:nvPr>
            <p:ph idx="2" type="body"/>
          </p:nvPr>
        </p:nvSpPr>
        <p:spPr>
          <a:xfrm>
            <a:off x="449597" y="1520827"/>
            <a:ext cx="8796600" cy="49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Flume là gì?</a:t>
            </a:r>
            <a:endParaRPr/>
          </a:p>
        </p:txBody>
      </p:sp>
      <p:sp>
        <p:nvSpPr>
          <p:cNvPr id="979" name="Google Shape;979;p4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980" name="Google Shape;980;p46"/>
          <p:cNvSpPr txBox="1"/>
          <p:nvPr>
            <p:ph idx="4" type="body"/>
          </p:nvPr>
        </p:nvSpPr>
        <p:spPr>
          <a:xfrm>
            <a:off x="523872" y="2226568"/>
            <a:ext cx="4428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Hệ thống hiệu suất cao để thu thập và tổng hợp dữ liệu sự kiện phát trực tuyến</a:t>
            </a:r>
            <a:endParaRPr/>
          </a:p>
          <a:p>
            <a:pPr indent="-182563" lvl="1" marL="360363" rtl="0" algn="l">
              <a:lnSpc>
                <a:spcPct val="138461"/>
              </a:lnSpc>
              <a:spcBef>
                <a:spcPts val="500"/>
              </a:spcBef>
              <a:spcAft>
                <a:spcPts val="0"/>
              </a:spcAft>
              <a:buClr>
                <a:srgbClr val="262626"/>
              </a:buClr>
              <a:buSzPts val="1040"/>
              <a:buChar char="•"/>
            </a:pPr>
            <a:r>
              <a:rPr lang="en-US"/>
              <a:t>Phân phối</a:t>
            </a:r>
            <a:endParaRPr/>
          </a:p>
          <a:p>
            <a:pPr indent="-182563" lvl="1" marL="360363" rtl="0" algn="l">
              <a:lnSpc>
                <a:spcPct val="138461"/>
              </a:lnSpc>
              <a:spcBef>
                <a:spcPts val="500"/>
              </a:spcBef>
              <a:spcAft>
                <a:spcPts val="0"/>
              </a:spcAft>
              <a:buClr>
                <a:srgbClr val="262626"/>
              </a:buClr>
              <a:buSzPts val="1040"/>
              <a:buChar char="•"/>
            </a:pPr>
            <a:r>
              <a:rPr lang="en-US"/>
              <a:t>Đáng tin cậy</a:t>
            </a:r>
            <a:endParaRPr/>
          </a:p>
          <a:p>
            <a:pPr indent="-182563" lvl="1" marL="360363" rtl="0" algn="l">
              <a:lnSpc>
                <a:spcPct val="138461"/>
              </a:lnSpc>
              <a:spcBef>
                <a:spcPts val="500"/>
              </a:spcBef>
              <a:spcAft>
                <a:spcPts val="0"/>
              </a:spcAft>
              <a:buClr>
                <a:srgbClr val="262626"/>
              </a:buClr>
              <a:buSzPts val="1040"/>
              <a:buChar char="•"/>
            </a:pPr>
            <a:r>
              <a:rPr lang="en-US"/>
              <a:t>Khả dụng</a:t>
            </a:r>
            <a:endParaRPr/>
          </a:p>
          <a:p>
            <a:pPr indent="-177800" lvl="0" marL="177800" rtl="0" algn="l">
              <a:lnSpc>
                <a:spcPct val="128571"/>
              </a:lnSpc>
              <a:spcBef>
                <a:spcPts val="1000"/>
              </a:spcBef>
              <a:spcAft>
                <a:spcPts val="0"/>
              </a:spcAft>
              <a:buClr>
                <a:srgbClr val="262626"/>
              </a:buClr>
              <a:buSzPts val="1400"/>
              <a:buFont typeface="Arial"/>
              <a:buChar char="•"/>
            </a:pPr>
            <a:r>
              <a:rPr lang="en-US"/>
              <a:t>Ban đầu được phát triển bởi Cloudera</a:t>
            </a:r>
            <a:endParaRPr/>
          </a:p>
          <a:p>
            <a:pPr indent="-182563" lvl="1" marL="360363" rtl="0" algn="l">
              <a:lnSpc>
                <a:spcPct val="138461"/>
              </a:lnSpc>
              <a:spcBef>
                <a:spcPts val="500"/>
              </a:spcBef>
              <a:spcAft>
                <a:spcPts val="0"/>
              </a:spcAft>
              <a:buClr>
                <a:srgbClr val="262626"/>
              </a:buClr>
              <a:buSzPts val="1040"/>
              <a:buChar char="•"/>
            </a:pPr>
            <a:r>
              <a:rPr lang="en-US"/>
              <a:t>Được quyên góp cho Quỹ phần mềm Apache vào năm 2011</a:t>
            </a:r>
            <a:endParaRPr/>
          </a:p>
          <a:p>
            <a:pPr indent="-182563" lvl="1" marL="360363" rtl="0" algn="l">
              <a:lnSpc>
                <a:spcPct val="138461"/>
              </a:lnSpc>
              <a:spcBef>
                <a:spcPts val="500"/>
              </a:spcBef>
              <a:spcAft>
                <a:spcPts val="0"/>
              </a:spcAft>
              <a:buClr>
                <a:srgbClr val="262626"/>
              </a:buClr>
              <a:buSzPts val="1040"/>
              <a:buChar char="•"/>
            </a:pPr>
            <a:r>
              <a:rPr lang="en-US"/>
              <a:t>Trở thành dự án cấp cao nhất của Apache vào năm 2012</a:t>
            </a:r>
            <a:endParaRPr/>
          </a:p>
          <a:p>
            <a:pPr indent="-182563" lvl="1" marL="360363" rtl="0" algn="l">
              <a:lnSpc>
                <a:spcPct val="138461"/>
              </a:lnSpc>
              <a:spcBef>
                <a:spcPts val="500"/>
              </a:spcBef>
              <a:spcAft>
                <a:spcPts val="0"/>
              </a:spcAft>
              <a:buClr>
                <a:srgbClr val="262626"/>
              </a:buClr>
              <a:buSzPts val="1040"/>
              <a:buChar char="•"/>
            </a:pPr>
            <a:r>
              <a:rPr lang="en-US"/>
              <a:t>Flume OG (thế hệ cũ) → Flume NG (thế hệ mới)</a:t>
            </a:r>
            <a:endParaRPr/>
          </a:p>
        </p:txBody>
      </p:sp>
      <p:pic>
        <p:nvPicPr>
          <p:cNvPr id="981" name="Google Shape;981;p46"/>
          <p:cNvPicPr preferRelativeResize="0"/>
          <p:nvPr/>
        </p:nvPicPr>
        <p:blipFill rotWithShape="1">
          <a:blip r:embed="rId3">
            <a:alphaModFix/>
          </a:blip>
          <a:srcRect b="0" l="0" r="0" t="0"/>
          <a:stretch/>
        </p:blipFill>
        <p:spPr>
          <a:xfrm>
            <a:off x="5382283" y="2294831"/>
            <a:ext cx="4102518" cy="2635981"/>
          </a:xfrm>
          <a:prstGeom prst="rect">
            <a:avLst/>
          </a:prstGeom>
          <a:noFill/>
          <a:ln>
            <a:noFill/>
          </a:ln>
        </p:spPr>
      </p:pic>
      <p:pic>
        <p:nvPicPr>
          <p:cNvPr descr="bigdata 30e — Apache Flume and Sqoop | by Jose Antonio Ribeiro Neto  (Zezinho) | Medium" id="982" name="Google Shape;982;p46"/>
          <p:cNvPicPr preferRelativeResize="0"/>
          <p:nvPr/>
        </p:nvPicPr>
        <p:blipFill rotWithShape="1">
          <a:blip r:embed="rId4">
            <a:alphaModFix/>
          </a:blip>
          <a:srcRect b="0" l="0" r="0" t="0"/>
          <a:stretch/>
        </p:blipFill>
        <p:spPr>
          <a:xfrm>
            <a:off x="5597211" y="1421165"/>
            <a:ext cx="1184160" cy="80540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4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989" name="Google Shape;989;p4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thành phần của Apache Flume</a:t>
            </a:r>
            <a:endParaRPr/>
          </a:p>
        </p:txBody>
      </p:sp>
      <p:sp>
        <p:nvSpPr>
          <p:cNvPr id="990" name="Google Shape;990;p4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991" name="Google Shape;991;p47"/>
          <p:cNvSpPr txBox="1"/>
          <p:nvPr>
            <p:ph idx="4" type="body"/>
          </p:nvPr>
        </p:nvSpPr>
        <p:spPr>
          <a:xfrm>
            <a:off x="554735" y="2157518"/>
            <a:ext cx="87966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6 thành phần chính</a:t>
            </a:r>
            <a:endParaRPr b="0" i="0" sz="1400" u="none" cap="none" strike="noStrike">
              <a:solidFill>
                <a:srgbClr val="262626"/>
              </a:solidFill>
            </a:endParaRPr>
          </a:p>
        </p:txBody>
      </p:sp>
      <p:sp>
        <p:nvSpPr>
          <p:cNvPr id="992" name="Google Shape;992;p47"/>
          <p:cNvSpPr/>
          <p:nvPr/>
        </p:nvSpPr>
        <p:spPr>
          <a:xfrm>
            <a:off x="730357" y="2703090"/>
            <a:ext cx="1258277" cy="720737"/>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Source</a:t>
            </a:r>
            <a:endParaRPr/>
          </a:p>
          <a:p>
            <a:pPr indent="0" lvl="0" marL="0" marR="0" rtl="0" algn="ctr">
              <a:spcBef>
                <a:spcPts val="0"/>
              </a:spcBef>
              <a:spcAft>
                <a:spcPts val="0"/>
              </a:spcAft>
              <a:buNone/>
            </a:pPr>
            <a:r>
              <a:rPr lang="en-US" sz="1800">
                <a:solidFill>
                  <a:srgbClr val="1F45BC"/>
                </a:solidFill>
                <a:latin typeface="Arial"/>
                <a:ea typeface="Arial"/>
                <a:cs typeface="Arial"/>
                <a:sym typeface="Arial"/>
              </a:rPr>
              <a:t>(Nguồn)</a:t>
            </a:r>
            <a:endParaRPr sz="1800">
              <a:solidFill>
                <a:srgbClr val="1F45BC"/>
              </a:solidFill>
              <a:latin typeface="Arial"/>
              <a:ea typeface="Arial"/>
              <a:cs typeface="Arial"/>
              <a:sym typeface="Arial"/>
            </a:endParaRPr>
          </a:p>
        </p:txBody>
      </p:sp>
      <p:sp>
        <p:nvSpPr>
          <p:cNvPr id="993" name="Google Shape;993;p47"/>
          <p:cNvSpPr/>
          <p:nvPr/>
        </p:nvSpPr>
        <p:spPr>
          <a:xfrm>
            <a:off x="2195638" y="2703090"/>
            <a:ext cx="1258277" cy="720737"/>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Channel</a:t>
            </a:r>
            <a:endParaRPr/>
          </a:p>
          <a:p>
            <a:pPr indent="0" lvl="0" marL="0" marR="0" rtl="0" algn="ctr">
              <a:spcBef>
                <a:spcPts val="0"/>
              </a:spcBef>
              <a:spcAft>
                <a:spcPts val="0"/>
              </a:spcAft>
              <a:buNone/>
            </a:pPr>
            <a:r>
              <a:rPr lang="en-US" sz="1800">
                <a:solidFill>
                  <a:srgbClr val="1F45BC"/>
                </a:solidFill>
                <a:latin typeface="Arial"/>
                <a:ea typeface="Arial"/>
                <a:cs typeface="Arial"/>
                <a:sym typeface="Arial"/>
              </a:rPr>
              <a:t>(Kênh)</a:t>
            </a:r>
            <a:endParaRPr sz="1800">
              <a:solidFill>
                <a:srgbClr val="1F45BC"/>
              </a:solidFill>
              <a:latin typeface="Arial"/>
              <a:ea typeface="Arial"/>
              <a:cs typeface="Arial"/>
              <a:sym typeface="Arial"/>
            </a:endParaRPr>
          </a:p>
        </p:txBody>
      </p:sp>
      <p:sp>
        <p:nvSpPr>
          <p:cNvPr id="994" name="Google Shape;994;p47"/>
          <p:cNvSpPr/>
          <p:nvPr/>
        </p:nvSpPr>
        <p:spPr>
          <a:xfrm>
            <a:off x="3660957" y="2703828"/>
            <a:ext cx="1258200" cy="720600"/>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Sink</a:t>
            </a:r>
            <a:endParaRPr sz="1800">
              <a:solidFill>
                <a:srgbClr val="1F45BC"/>
              </a:solidFill>
              <a:latin typeface="Arial"/>
              <a:ea typeface="Arial"/>
              <a:cs typeface="Arial"/>
              <a:sym typeface="Arial"/>
            </a:endParaRPr>
          </a:p>
        </p:txBody>
      </p:sp>
      <p:sp>
        <p:nvSpPr>
          <p:cNvPr id="995" name="Google Shape;995;p47"/>
          <p:cNvSpPr/>
          <p:nvPr/>
        </p:nvSpPr>
        <p:spPr>
          <a:xfrm>
            <a:off x="5126200" y="2703090"/>
            <a:ext cx="1258277" cy="720737"/>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Agent</a:t>
            </a:r>
            <a:endParaRPr/>
          </a:p>
          <a:p>
            <a:pPr indent="0" lvl="0" marL="0" marR="0" rtl="0" algn="ctr">
              <a:spcBef>
                <a:spcPts val="0"/>
              </a:spcBef>
              <a:spcAft>
                <a:spcPts val="0"/>
              </a:spcAft>
              <a:buNone/>
            </a:pPr>
            <a:r>
              <a:rPr lang="en-US" sz="1800">
                <a:solidFill>
                  <a:srgbClr val="1F45BC"/>
                </a:solidFill>
                <a:latin typeface="Arial"/>
                <a:ea typeface="Arial"/>
                <a:cs typeface="Arial"/>
                <a:sym typeface="Arial"/>
              </a:rPr>
              <a:t>(Tác tử)</a:t>
            </a:r>
            <a:endParaRPr sz="1800">
              <a:solidFill>
                <a:srgbClr val="1F45BC"/>
              </a:solidFill>
              <a:latin typeface="Arial"/>
              <a:ea typeface="Arial"/>
              <a:cs typeface="Arial"/>
              <a:sym typeface="Arial"/>
            </a:endParaRPr>
          </a:p>
        </p:txBody>
      </p:sp>
      <p:sp>
        <p:nvSpPr>
          <p:cNvPr id="996" name="Google Shape;996;p47"/>
          <p:cNvSpPr/>
          <p:nvPr/>
        </p:nvSpPr>
        <p:spPr>
          <a:xfrm>
            <a:off x="6591481" y="2703090"/>
            <a:ext cx="1258277" cy="720737"/>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Event</a:t>
            </a:r>
            <a:endParaRPr/>
          </a:p>
          <a:p>
            <a:pPr indent="0" lvl="0" marL="0" marR="0" rtl="0" algn="ctr">
              <a:spcBef>
                <a:spcPts val="0"/>
              </a:spcBef>
              <a:spcAft>
                <a:spcPts val="0"/>
              </a:spcAft>
              <a:buNone/>
            </a:pPr>
            <a:r>
              <a:rPr lang="en-US" sz="1800">
                <a:solidFill>
                  <a:srgbClr val="1F45BC"/>
                </a:solidFill>
                <a:latin typeface="Arial"/>
                <a:ea typeface="Arial"/>
                <a:cs typeface="Arial"/>
                <a:sym typeface="Arial"/>
              </a:rPr>
              <a:t>(Sự kiện)</a:t>
            </a:r>
            <a:endParaRPr sz="1800">
              <a:solidFill>
                <a:srgbClr val="1F45BC"/>
              </a:solidFill>
              <a:latin typeface="Arial"/>
              <a:ea typeface="Arial"/>
              <a:cs typeface="Arial"/>
              <a:sym typeface="Arial"/>
            </a:endParaRPr>
          </a:p>
        </p:txBody>
      </p:sp>
      <p:sp>
        <p:nvSpPr>
          <p:cNvPr id="997" name="Google Shape;997;p47"/>
          <p:cNvSpPr/>
          <p:nvPr/>
        </p:nvSpPr>
        <p:spPr>
          <a:xfrm>
            <a:off x="8056764" y="2703090"/>
            <a:ext cx="1258277" cy="720737"/>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F45BC"/>
                </a:solidFill>
                <a:latin typeface="Arial"/>
                <a:ea typeface="Arial"/>
                <a:cs typeface="Arial"/>
                <a:sym typeface="Arial"/>
              </a:rPr>
              <a:t>Data flows</a:t>
            </a:r>
            <a:endParaRPr/>
          </a:p>
          <a:p>
            <a:pPr indent="0" lvl="0" marL="0" marR="0" rtl="0" algn="ctr">
              <a:spcBef>
                <a:spcPts val="0"/>
              </a:spcBef>
              <a:spcAft>
                <a:spcPts val="0"/>
              </a:spcAft>
              <a:buNone/>
            </a:pPr>
            <a:r>
              <a:rPr lang="en-US" sz="1600">
                <a:solidFill>
                  <a:srgbClr val="1F45BC"/>
                </a:solidFill>
                <a:latin typeface="Arial"/>
                <a:ea typeface="Arial"/>
                <a:cs typeface="Arial"/>
                <a:sym typeface="Arial"/>
              </a:rPr>
              <a:t>(Luồng dữ liệu)</a:t>
            </a:r>
            <a:endParaRPr sz="1600">
              <a:solidFill>
                <a:srgbClr val="1F45BC"/>
              </a:solidFill>
              <a:latin typeface="Arial"/>
              <a:ea typeface="Arial"/>
              <a:cs typeface="Arial"/>
              <a:sym typeface="Arial"/>
            </a:endParaRPr>
          </a:p>
        </p:txBody>
      </p:sp>
      <p:grpSp>
        <p:nvGrpSpPr>
          <p:cNvPr id="998" name="Google Shape;998;p47"/>
          <p:cNvGrpSpPr/>
          <p:nvPr/>
        </p:nvGrpSpPr>
        <p:grpSpPr>
          <a:xfrm>
            <a:off x="774700" y="4111452"/>
            <a:ext cx="8504408" cy="1958081"/>
            <a:chOff x="618828" y="4111452"/>
            <a:chExt cx="8804615" cy="2027202"/>
          </a:xfrm>
        </p:grpSpPr>
        <p:grpSp>
          <p:nvGrpSpPr>
            <p:cNvPr id="999" name="Google Shape;999;p47"/>
            <p:cNvGrpSpPr/>
            <p:nvPr/>
          </p:nvGrpSpPr>
          <p:grpSpPr>
            <a:xfrm>
              <a:off x="1978388" y="4458027"/>
              <a:ext cx="5874835" cy="1270956"/>
              <a:chOff x="1978388" y="4458027"/>
              <a:chExt cx="5874835" cy="1270956"/>
            </a:xfrm>
          </p:grpSpPr>
          <p:grpSp>
            <p:nvGrpSpPr>
              <p:cNvPr id="1000" name="Google Shape;1000;p47"/>
              <p:cNvGrpSpPr/>
              <p:nvPr/>
            </p:nvGrpSpPr>
            <p:grpSpPr>
              <a:xfrm>
                <a:off x="2710294" y="5458138"/>
                <a:ext cx="4408577" cy="270845"/>
                <a:chOff x="2710294" y="5747063"/>
                <a:chExt cx="4408577" cy="270845"/>
              </a:xfrm>
            </p:grpSpPr>
            <p:cxnSp>
              <p:nvCxnSpPr>
                <p:cNvPr id="1001" name="Google Shape;1001;p47"/>
                <p:cNvCxnSpPr/>
                <p:nvPr/>
              </p:nvCxnSpPr>
              <p:spPr>
                <a:xfrm>
                  <a:off x="2710294" y="5877868"/>
                  <a:ext cx="4408577" cy="0"/>
                </a:xfrm>
                <a:prstGeom prst="straightConnector1">
                  <a:avLst/>
                </a:prstGeom>
                <a:noFill/>
                <a:ln cap="flat" cmpd="sng" w="28575">
                  <a:solidFill>
                    <a:srgbClr val="1F45BC"/>
                  </a:solidFill>
                  <a:prstDash val="solid"/>
                  <a:miter lim="800000"/>
                  <a:headEnd len="med" w="med" type="triangle"/>
                  <a:tailEnd len="med" w="med" type="triangle"/>
                </a:ln>
              </p:spPr>
            </p:cxnSp>
            <p:sp>
              <p:nvSpPr>
                <p:cNvPr id="1002" name="Google Shape;1002;p47"/>
                <p:cNvSpPr/>
                <p:nvPr/>
              </p:nvSpPr>
              <p:spPr>
                <a:xfrm>
                  <a:off x="4314244" y="5747063"/>
                  <a:ext cx="1200677" cy="2708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Không đồng bộ</a:t>
                  </a:r>
                  <a:endParaRPr sz="1100">
                    <a:solidFill>
                      <a:srgbClr val="193EB0"/>
                    </a:solidFill>
                    <a:latin typeface="Arial"/>
                    <a:ea typeface="Arial"/>
                    <a:cs typeface="Arial"/>
                    <a:sym typeface="Arial"/>
                  </a:endParaRPr>
                </a:p>
              </p:txBody>
            </p:sp>
          </p:grpSp>
          <p:grpSp>
            <p:nvGrpSpPr>
              <p:cNvPr id="1003" name="Google Shape;1003;p47"/>
              <p:cNvGrpSpPr/>
              <p:nvPr/>
            </p:nvGrpSpPr>
            <p:grpSpPr>
              <a:xfrm>
                <a:off x="3836096" y="4533296"/>
                <a:ext cx="2156972" cy="270845"/>
                <a:chOff x="3836096" y="4765071"/>
                <a:chExt cx="2156972" cy="270845"/>
              </a:xfrm>
            </p:grpSpPr>
            <p:cxnSp>
              <p:nvCxnSpPr>
                <p:cNvPr id="1004" name="Google Shape;1004;p47"/>
                <p:cNvCxnSpPr/>
                <p:nvPr/>
              </p:nvCxnSpPr>
              <p:spPr>
                <a:xfrm>
                  <a:off x="3836096" y="4895876"/>
                  <a:ext cx="2156972" cy="0"/>
                </a:xfrm>
                <a:prstGeom prst="straightConnector1">
                  <a:avLst/>
                </a:prstGeom>
                <a:noFill/>
                <a:ln cap="flat" cmpd="sng" w="28575">
                  <a:solidFill>
                    <a:srgbClr val="66A1FE"/>
                  </a:solidFill>
                  <a:prstDash val="solid"/>
                  <a:miter lim="800000"/>
                  <a:headEnd len="med" w="med" type="triangle"/>
                  <a:tailEnd len="med" w="med" type="triangle"/>
                </a:ln>
              </p:spPr>
            </p:cxnSp>
            <p:sp>
              <p:nvSpPr>
                <p:cNvPr id="1005" name="Google Shape;1005;p47"/>
                <p:cNvSpPr/>
                <p:nvPr/>
              </p:nvSpPr>
              <p:spPr>
                <a:xfrm>
                  <a:off x="4314244" y="4765071"/>
                  <a:ext cx="1200677" cy="2708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66A1FE"/>
                      </a:solidFill>
                      <a:latin typeface="Arial"/>
                      <a:ea typeface="Arial"/>
                      <a:cs typeface="Arial"/>
                      <a:sym typeface="Arial"/>
                    </a:rPr>
                    <a:t>Giao dịch</a:t>
                  </a:r>
                  <a:endParaRPr sz="1100">
                    <a:solidFill>
                      <a:srgbClr val="66A1FE"/>
                    </a:solidFill>
                    <a:latin typeface="Arial"/>
                    <a:ea typeface="Arial"/>
                    <a:cs typeface="Arial"/>
                    <a:sym typeface="Arial"/>
                  </a:endParaRPr>
                </a:p>
              </p:txBody>
            </p:sp>
          </p:grpSp>
          <p:sp>
            <p:nvSpPr>
              <p:cNvPr id="1006" name="Google Shape;1006;p47"/>
              <p:cNvSpPr/>
              <p:nvPr/>
            </p:nvSpPr>
            <p:spPr>
              <a:xfrm>
                <a:off x="2897204" y="4458027"/>
                <a:ext cx="838153" cy="31864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Agent</a:t>
                </a:r>
                <a:endParaRPr b="1" sz="1400">
                  <a:solidFill>
                    <a:srgbClr val="193EB0"/>
                  </a:solidFill>
                  <a:latin typeface="Arial"/>
                  <a:ea typeface="Arial"/>
                  <a:cs typeface="Arial"/>
                  <a:sym typeface="Arial"/>
                </a:endParaRPr>
              </a:p>
            </p:txBody>
          </p:sp>
          <p:grpSp>
            <p:nvGrpSpPr>
              <p:cNvPr id="1007" name="Google Shape;1007;p47"/>
              <p:cNvGrpSpPr/>
              <p:nvPr/>
            </p:nvGrpSpPr>
            <p:grpSpPr>
              <a:xfrm>
                <a:off x="1978388" y="4877108"/>
                <a:ext cx="5874835" cy="485947"/>
                <a:chOff x="1978388" y="5118408"/>
                <a:chExt cx="5874835" cy="485947"/>
              </a:xfrm>
            </p:grpSpPr>
            <p:grpSp>
              <p:nvGrpSpPr>
                <p:cNvPr id="1008" name="Google Shape;1008;p47"/>
                <p:cNvGrpSpPr/>
                <p:nvPr/>
              </p:nvGrpSpPr>
              <p:grpSpPr>
                <a:xfrm>
                  <a:off x="2685643" y="5118408"/>
                  <a:ext cx="4457878" cy="485947"/>
                  <a:chOff x="2886635" y="5817213"/>
                  <a:chExt cx="4457878" cy="485947"/>
                </a:xfrm>
              </p:grpSpPr>
              <p:sp>
                <p:nvSpPr>
                  <p:cNvPr id="1009" name="Google Shape;1009;p47"/>
                  <p:cNvSpPr/>
                  <p:nvPr/>
                </p:nvSpPr>
                <p:spPr>
                  <a:xfrm>
                    <a:off x="2886635" y="5817213"/>
                    <a:ext cx="4457878" cy="485947"/>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010" name="Google Shape;1010;p47"/>
                  <p:cNvGrpSpPr/>
                  <p:nvPr/>
                </p:nvGrpSpPr>
                <p:grpSpPr>
                  <a:xfrm>
                    <a:off x="3057411" y="5911905"/>
                    <a:ext cx="4116326" cy="301143"/>
                    <a:chOff x="3058471" y="5911905"/>
                    <a:chExt cx="4116326" cy="301143"/>
                  </a:xfrm>
                </p:grpSpPr>
                <p:sp>
                  <p:nvSpPr>
                    <p:cNvPr id="1011" name="Google Shape;1011;p47"/>
                    <p:cNvSpPr/>
                    <p:nvPr/>
                  </p:nvSpPr>
                  <p:spPr>
                    <a:xfrm>
                      <a:off x="4620927" y="5911905"/>
                      <a:ext cx="991414" cy="301143"/>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Channel</a:t>
                      </a:r>
                      <a:endParaRPr sz="1400">
                        <a:solidFill>
                          <a:schemeClr val="lt1"/>
                        </a:solidFill>
                        <a:latin typeface="Arial"/>
                        <a:ea typeface="Arial"/>
                        <a:cs typeface="Arial"/>
                        <a:sym typeface="Arial"/>
                      </a:endParaRPr>
                    </a:p>
                  </p:txBody>
                </p:sp>
                <p:sp>
                  <p:nvSpPr>
                    <p:cNvPr id="1012" name="Google Shape;1012;p47"/>
                    <p:cNvSpPr/>
                    <p:nvPr/>
                  </p:nvSpPr>
                  <p:spPr>
                    <a:xfrm>
                      <a:off x="6183383" y="5911905"/>
                      <a:ext cx="991414" cy="301143"/>
                    </a:xfrm>
                    <a:prstGeom prst="roundRect">
                      <a:avLst>
                        <a:gd fmla="val 50000"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Sink</a:t>
                      </a:r>
                      <a:endParaRPr sz="1400">
                        <a:solidFill>
                          <a:schemeClr val="lt1"/>
                        </a:solidFill>
                        <a:latin typeface="Arial"/>
                        <a:ea typeface="Arial"/>
                        <a:cs typeface="Arial"/>
                        <a:sym typeface="Arial"/>
                      </a:endParaRPr>
                    </a:p>
                  </p:txBody>
                </p:sp>
                <p:sp>
                  <p:nvSpPr>
                    <p:cNvPr id="1013" name="Google Shape;1013;p47"/>
                    <p:cNvSpPr/>
                    <p:nvPr/>
                  </p:nvSpPr>
                  <p:spPr>
                    <a:xfrm>
                      <a:off x="3058471" y="5911905"/>
                      <a:ext cx="991414" cy="301143"/>
                    </a:xfrm>
                    <a:prstGeom prst="roundRect">
                      <a:avLst>
                        <a:gd fmla="val 50000"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Source</a:t>
                      </a:r>
                      <a:endParaRPr sz="1400">
                        <a:solidFill>
                          <a:schemeClr val="lt1"/>
                        </a:solidFill>
                        <a:latin typeface="Arial"/>
                        <a:ea typeface="Arial"/>
                        <a:cs typeface="Arial"/>
                        <a:sym typeface="Arial"/>
                      </a:endParaRPr>
                    </a:p>
                  </p:txBody>
                </p:sp>
              </p:grpSp>
            </p:grpSp>
            <p:grpSp>
              <p:nvGrpSpPr>
                <p:cNvPr id="1014" name="Google Shape;1014;p47"/>
                <p:cNvGrpSpPr/>
                <p:nvPr/>
              </p:nvGrpSpPr>
              <p:grpSpPr>
                <a:xfrm>
                  <a:off x="1978388" y="5118408"/>
                  <a:ext cx="501766" cy="485947"/>
                  <a:chOff x="2111738" y="5113646"/>
                  <a:chExt cx="501766" cy="485947"/>
                </a:xfrm>
              </p:grpSpPr>
              <p:sp>
                <p:nvSpPr>
                  <p:cNvPr id="1015" name="Google Shape;1015;p47"/>
                  <p:cNvSpPr/>
                  <p:nvPr/>
                </p:nvSpPr>
                <p:spPr>
                  <a:xfrm>
                    <a:off x="2515115" y="5113646"/>
                    <a:ext cx="98389" cy="485947"/>
                  </a:xfrm>
                  <a:prstGeom prst="roundRect">
                    <a:avLst>
                      <a:gd fmla="val 16667"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16" name="Google Shape;1016;p47"/>
                  <p:cNvSpPr/>
                  <p:nvPr/>
                </p:nvSpPr>
                <p:spPr>
                  <a:xfrm>
                    <a:off x="2380656" y="5113646"/>
                    <a:ext cx="98389" cy="485947"/>
                  </a:xfrm>
                  <a:prstGeom prst="roundRect">
                    <a:avLst>
                      <a:gd fmla="val 16667"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17" name="Google Shape;1017;p47"/>
                  <p:cNvSpPr/>
                  <p:nvPr/>
                </p:nvSpPr>
                <p:spPr>
                  <a:xfrm>
                    <a:off x="2246197" y="5113646"/>
                    <a:ext cx="98389" cy="485947"/>
                  </a:xfrm>
                  <a:prstGeom prst="roundRect">
                    <a:avLst>
                      <a:gd fmla="val 16667"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18" name="Google Shape;1018;p47"/>
                  <p:cNvSpPr/>
                  <p:nvPr/>
                </p:nvSpPr>
                <p:spPr>
                  <a:xfrm>
                    <a:off x="2111738" y="5113646"/>
                    <a:ext cx="98389" cy="485947"/>
                  </a:xfrm>
                  <a:prstGeom prst="roundRect">
                    <a:avLst>
                      <a:gd fmla="val 16667"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cxnSp>
              <p:nvCxnSpPr>
                <p:cNvPr id="1019" name="Google Shape;1019;p47"/>
                <p:cNvCxnSpPr/>
                <p:nvPr/>
              </p:nvCxnSpPr>
              <p:spPr>
                <a:xfrm>
                  <a:off x="2519084" y="5361381"/>
                  <a:ext cx="146372" cy="0"/>
                </a:xfrm>
                <a:prstGeom prst="straightConnector1">
                  <a:avLst/>
                </a:prstGeom>
                <a:noFill/>
                <a:ln cap="flat" cmpd="sng" w="19050">
                  <a:solidFill>
                    <a:srgbClr val="1F45BC"/>
                  </a:solidFill>
                  <a:prstDash val="solid"/>
                  <a:miter lim="800000"/>
                  <a:headEnd len="sm" w="sm" type="none"/>
                  <a:tailEnd len="med" w="med" type="triangle"/>
                </a:ln>
              </p:spPr>
            </p:cxnSp>
            <p:cxnSp>
              <p:nvCxnSpPr>
                <p:cNvPr id="1020" name="Google Shape;1020;p47"/>
                <p:cNvCxnSpPr/>
                <p:nvPr/>
              </p:nvCxnSpPr>
              <p:spPr>
                <a:xfrm>
                  <a:off x="3908127" y="5361381"/>
                  <a:ext cx="437867" cy="0"/>
                </a:xfrm>
                <a:prstGeom prst="straightConnector1">
                  <a:avLst/>
                </a:prstGeom>
                <a:noFill/>
                <a:ln cap="flat" cmpd="sng" w="19050">
                  <a:solidFill>
                    <a:srgbClr val="1F45BC"/>
                  </a:solidFill>
                  <a:prstDash val="solid"/>
                  <a:miter lim="800000"/>
                  <a:headEnd len="sm" w="sm" type="none"/>
                  <a:tailEnd len="med" w="med" type="triangle"/>
                </a:ln>
              </p:spPr>
            </p:cxnSp>
            <p:cxnSp>
              <p:nvCxnSpPr>
                <p:cNvPr id="1021" name="Google Shape;1021;p47"/>
                <p:cNvCxnSpPr/>
                <p:nvPr/>
              </p:nvCxnSpPr>
              <p:spPr>
                <a:xfrm>
                  <a:off x="5480146" y="5361381"/>
                  <a:ext cx="437867" cy="0"/>
                </a:xfrm>
                <a:prstGeom prst="straightConnector1">
                  <a:avLst/>
                </a:prstGeom>
                <a:noFill/>
                <a:ln cap="flat" cmpd="sng" w="19050">
                  <a:solidFill>
                    <a:srgbClr val="1F45BC"/>
                  </a:solidFill>
                  <a:prstDash val="solid"/>
                  <a:miter lim="800000"/>
                  <a:headEnd len="sm" w="sm" type="none"/>
                  <a:tailEnd len="med" w="med" type="triangle"/>
                </a:ln>
              </p:spPr>
            </p:cxnSp>
            <p:cxnSp>
              <p:nvCxnSpPr>
                <p:cNvPr id="1022" name="Google Shape;1022;p47"/>
                <p:cNvCxnSpPr/>
                <p:nvPr/>
              </p:nvCxnSpPr>
              <p:spPr>
                <a:xfrm>
                  <a:off x="7174303" y="5361381"/>
                  <a:ext cx="146372" cy="0"/>
                </a:xfrm>
                <a:prstGeom prst="straightConnector1">
                  <a:avLst/>
                </a:prstGeom>
                <a:noFill/>
                <a:ln cap="flat" cmpd="sng" w="19050">
                  <a:solidFill>
                    <a:srgbClr val="1F45BC"/>
                  </a:solidFill>
                  <a:prstDash val="solid"/>
                  <a:miter lim="800000"/>
                  <a:headEnd len="sm" w="sm" type="none"/>
                  <a:tailEnd len="med" w="med" type="triangle"/>
                </a:ln>
              </p:spPr>
            </p:cxnSp>
            <p:grpSp>
              <p:nvGrpSpPr>
                <p:cNvPr id="1023" name="Google Shape;1023;p47"/>
                <p:cNvGrpSpPr/>
                <p:nvPr/>
              </p:nvGrpSpPr>
              <p:grpSpPr>
                <a:xfrm>
                  <a:off x="7351457" y="5118408"/>
                  <a:ext cx="501766" cy="485947"/>
                  <a:chOff x="2111738" y="5113646"/>
                  <a:chExt cx="501766" cy="485947"/>
                </a:xfrm>
              </p:grpSpPr>
              <p:sp>
                <p:nvSpPr>
                  <p:cNvPr id="1024" name="Google Shape;1024;p47"/>
                  <p:cNvSpPr/>
                  <p:nvPr/>
                </p:nvSpPr>
                <p:spPr>
                  <a:xfrm>
                    <a:off x="2515115" y="5113646"/>
                    <a:ext cx="98389" cy="485947"/>
                  </a:xfrm>
                  <a:prstGeom prst="roundRect">
                    <a:avLst>
                      <a:gd fmla="val 16667"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25" name="Google Shape;1025;p47"/>
                  <p:cNvSpPr/>
                  <p:nvPr/>
                </p:nvSpPr>
                <p:spPr>
                  <a:xfrm>
                    <a:off x="2380656" y="5113646"/>
                    <a:ext cx="98389" cy="485947"/>
                  </a:xfrm>
                  <a:prstGeom prst="roundRect">
                    <a:avLst>
                      <a:gd fmla="val 16667"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26" name="Google Shape;1026;p47"/>
                  <p:cNvSpPr/>
                  <p:nvPr/>
                </p:nvSpPr>
                <p:spPr>
                  <a:xfrm>
                    <a:off x="2246197" y="5113646"/>
                    <a:ext cx="98389" cy="485947"/>
                  </a:xfrm>
                  <a:prstGeom prst="roundRect">
                    <a:avLst>
                      <a:gd fmla="val 16667"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27" name="Google Shape;1027;p47"/>
                  <p:cNvSpPr/>
                  <p:nvPr/>
                </p:nvSpPr>
                <p:spPr>
                  <a:xfrm>
                    <a:off x="2111738" y="5113646"/>
                    <a:ext cx="98389" cy="485947"/>
                  </a:xfrm>
                  <a:prstGeom prst="roundRect">
                    <a:avLst>
                      <a:gd fmla="val 16667"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grpSp>
        <p:grpSp>
          <p:nvGrpSpPr>
            <p:cNvPr id="1028" name="Google Shape;1028;p47"/>
            <p:cNvGrpSpPr/>
            <p:nvPr/>
          </p:nvGrpSpPr>
          <p:grpSpPr>
            <a:xfrm>
              <a:off x="618828" y="4111452"/>
              <a:ext cx="1240975" cy="2027202"/>
              <a:chOff x="609303" y="4116424"/>
              <a:chExt cx="1240975" cy="2027202"/>
            </a:xfrm>
          </p:grpSpPr>
          <p:sp>
            <p:nvSpPr>
              <p:cNvPr id="1029" name="Google Shape;1029;p47"/>
              <p:cNvSpPr/>
              <p:nvPr/>
            </p:nvSpPr>
            <p:spPr>
              <a:xfrm>
                <a:off x="609303" y="4254924"/>
                <a:ext cx="1240975" cy="1888702"/>
              </a:xfrm>
              <a:prstGeom prst="roundRect">
                <a:avLst>
                  <a:gd fmla="val 11553"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30" name="Google Shape;1030;p47"/>
              <p:cNvSpPr/>
              <p:nvPr/>
            </p:nvSpPr>
            <p:spPr>
              <a:xfrm>
                <a:off x="671558" y="4116424"/>
                <a:ext cx="1095661" cy="2708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Nguồn dữ liệu</a:t>
                </a:r>
                <a:endParaRPr sz="1100">
                  <a:solidFill>
                    <a:srgbClr val="193EB0"/>
                  </a:solidFill>
                  <a:latin typeface="Arial"/>
                  <a:ea typeface="Arial"/>
                  <a:cs typeface="Arial"/>
                  <a:sym typeface="Arial"/>
                </a:endParaRPr>
              </a:p>
            </p:txBody>
          </p:sp>
          <p:pic>
            <p:nvPicPr>
              <p:cNvPr id="1031" name="Google Shape;1031;p47"/>
              <p:cNvPicPr preferRelativeResize="0"/>
              <p:nvPr/>
            </p:nvPicPr>
            <p:blipFill rotWithShape="1">
              <a:blip r:embed="rId3">
                <a:alphaModFix/>
              </a:blip>
              <a:srcRect b="0" l="0" r="0" t="0"/>
              <a:stretch/>
            </p:blipFill>
            <p:spPr>
              <a:xfrm>
                <a:off x="842958" y="4496440"/>
                <a:ext cx="798578" cy="1432563"/>
              </a:xfrm>
              <a:prstGeom prst="rect">
                <a:avLst/>
              </a:prstGeom>
              <a:noFill/>
              <a:ln>
                <a:noFill/>
              </a:ln>
            </p:spPr>
          </p:pic>
        </p:grpSp>
        <p:grpSp>
          <p:nvGrpSpPr>
            <p:cNvPr id="1032" name="Google Shape;1032;p47"/>
            <p:cNvGrpSpPr/>
            <p:nvPr/>
          </p:nvGrpSpPr>
          <p:grpSpPr>
            <a:xfrm>
              <a:off x="7985094" y="4111452"/>
              <a:ext cx="1438349" cy="2027202"/>
              <a:chOff x="8013669" y="4106480"/>
              <a:chExt cx="1438349" cy="2027202"/>
            </a:xfrm>
          </p:grpSpPr>
          <p:sp>
            <p:nvSpPr>
              <p:cNvPr id="1033" name="Google Shape;1033;p47"/>
              <p:cNvSpPr/>
              <p:nvPr/>
            </p:nvSpPr>
            <p:spPr>
              <a:xfrm>
                <a:off x="8013669" y="4244980"/>
                <a:ext cx="1438349" cy="1888702"/>
              </a:xfrm>
              <a:prstGeom prst="roundRect">
                <a:avLst>
                  <a:gd fmla="val 11553"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34" name="Google Shape;1034;p47"/>
              <p:cNvSpPr/>
              <p:nvPr/>
            </p:nvSpPr>
            <p:spPr>
              <a:xfrm>
                <a:off x="8092906" y="4106480"/>
                <a:ext cx="1279876" cy="2708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Điểm đến dữ liệu</a:t>
                </a:r>
                <a:endParaRPr sz="1100">
                  <a:solidFill>
                    <a:srgbClr val="193EB0"/>
                  </a:solidFill>
                  <a:latin typeface="Arial"/>
                  <a:ea typeface="Arial"/>
                  <a:cs typeface="Arial"/>
                  <a:sym typeface="Arial"/>
                </a:endParaRPr>
              </a:p>
            </p:txBody>
          </p:sp>
          <p:pic>
            <p:nvPicPr>
              <p:cNvPr id="1035" name="Google Shape;1035;p47"/>
              <p:cNvPicPr preferRelativeResize="0"/>
              <p:nvPr/>
            </p:nvPicPr>
            <p:blipFill rotWithShape="1">
              <a:blip r:embed="rId4">
                <a:alphaModFix/>
              </a:blip>
              <a:srcRect b="0" l="0" r="0" t="0"/>
              <a:stretch/>
            </p:blipFill>
            <p:spPr>
              <a:xfrm>
                <a:off x="8362496" y="4534809"/>
                <a:ext cx="801626" cy="1328931"/>
              </a:xfrm>
              <a:prstGeom prst="rect">
                <a:avLst/>
              </a:prstGeom>
              <a:noFill/>
              <a:ln>
                <a:noFill/>
              </a:ln>
            </p:spPr>
          </p:pic>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4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042" name="Google Shape;1042;p4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Flume – Sự kiện</a:t>
            </a:r>
            <a:endParaRPr/>
          </a:p>
        </p:txBody>
      </p:sp>
      <p:sp>
        <p:nvSpPr>
          <p:cNvPr id="1043" name="Google Shape;1043;p4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044" name="Google Shape;1044;p48"/>
          <p:cNvSpPr txBox="1"/>
          <p:nvPr>
            <p:ph idx="4" type="body"/>
          </p:nvPr>
        </p:nvSpPr>
        <p:spPr>
          <a:xfrm>
            <a:off x="535871" y="2226568"/>
            <a:ext cx="8796527"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Sự kiện Flume được định nghĩa là Bài của luồng dữ liệu có tải trọng byte (phần thân) và một bộ thuộc tính chuỗi tùy chọn (tiêu đề).</a:t>
            </a:r>
            <a:endParaRPr/>
          </a:p>
          <a:p>
            <a:pPr indent="-177800" lvl="0" marL="177800" rtl="0" algn="l">
              <a:lnSpc>
                <a:spcPct val="128571"/>
              </a:lnSpc>
              <a:spcBef>
                <a:spcPts val="1000"/>
              </a:spcBef>
              <a:spcAft>
                <a:spcPts val="0"/>
              </a:spcAft>
              <a:buClr>
                <a:srgbClr val="262626"/>
              </a:buClr>
              <a:buSzPts val="1400"/>
              <a:buFont typeface="Arial"/>
              <a:buChar char="•"/>
            </a:pPr>
            <a:r>
              <a:rPr lang="en-US"/>
              <a:t>Bài cơ bản của dữ liệu được Flume vận chuyển từ nguồn đến đích</a:t>
            </a:r>
            <a:endParaRPr/>
          </a:p>
          <a:p>
            <a:pPr indent="-177800" lvl="0" marL="177800" rtl="0" algn="l">
              <a:lnSpc>
                <a:spcPct val="128571"/>
              </a:lnSpc>
              <a:spcBef>
                <a:spcPts val="1000"/>
              </a:spcBef>
              <a:spcAft>
                <a:spcPts val="0"/>
              </a:spcAft>
              <a:buClr>
                <a:srgbClr val="262626"/>
              </a:buClr>
              <a:buSzPts val="1400"/>
              <a:buFont typeface="Arial"/>
              <a:buChar char="•"/>
            </a:pPr>
            <a:r>
              <a:rPr lang="en-US"/>
              <a:t>Tiêu đề là tập hợp các cặp khóa-giá trị chuỗi</a:t>
            </a:r>
            <a:endParaRPr/>
          </a:p>
          <a:p>
            <a:pPr indent="-177800" lvl="0" marL="177800" rtl="0" algn="l">
              <a:lnSpc>
                <a:spcPct val="128571"/>
              </a:lnSpc>
              <a:spcBef>
                <a:spcPts val="1000"/>
              </a:spcBef>
              <a:spcAft>
                <a:spcPts val="0"/>
              </a:spcAft>
              <a:buClr>
                <a:srgbClr val="262626"/>
              </a:buClr>
              <a:buSzPts val="1400"/>
              <a:buFont typeface="Arial"/>
              <a:buChar char="•"/>
            </a:pPr>
            <a:r>
              <a:rPr lang="en-US"/>
              <a:t>Các phím là duy nhất trong bộ sưu tập</a:t>
            </a:r>
            <a:endParaRPr/>
          </a:p>
          <a:p>
            <a:pPr indent="-177800" lvl="0" marL="177800" rtl="0" algn="l">
              <a:lnSpc>
                <a:spcPct val="128571"/>
              </a:lnSpc>
              <a:spcBef>
                <a:spcPts val="1000"/>
              </a:spcBef>
              <a:spcAft>
                <a:spcPts val="0"/>
              </a:spcAft>
              <a:buClr>
                <a:srgbClr val="262626"/>
              </a:buClr>
              <a:buSzPts val="1400"/>
              <a:buFont typeface="Arial"/>
              <a:buChar char="•"/>
            </a:pPr>
            <a:r>
              <a:rPr lang="en-US"/>
              <a:t>Tiêu đề có thể được sử dụng để định tuyến theo ngữ cảnh</a:t>
            </a:r>
            <a:endParaRPr/>
          </a:p>
        </p:txBody>
      </p:sp>
      <p:grpSp>
        <p:nvGrpSpPr>
          <p:cNvPr id="1045" name="Google Shape;1045;p48"/>
          <p:cNvGrpSpPr/>
          <p:nvPr/>
        </p:nvGrpSpPr>
        <p:grpSpPr>
          <a:xfrm>
            <a:off x="4763356" y="4286985"/>
            <a:ext cx="4780834" cy="2350130"/>
            <a:chOff x="3905153" y="4129312"/>
            <a:chExt cx="4260993" cy="2005573"/>
          </a:xfrm>
        </p:grpSpPr>
        <p:grpSp>
          <p:nvGrpSpPr>
            <p:cNvPr id="1046" name="Google Shape;1046;p48"/>
            <p:cNvGrpSpPr/>
            <p:nvPr/>
          </p:nvGrpSpPr>
          <p:grpSpPr>
            <a:xfrm>
              <a:off x="3905153" y="4453295"/>
              <a:ext cx="4260993" cy="1681590"/>
              <a:chOff x="3905153" y="4453295"/>
              <a:chExt cx="4260993" cy="1681590"/>
            </a:xfrm>
          </p:grpSpPr>
          <p:sp>
            <p:nvSpPr>
              <p:cNvPr id="1047" name="Google Shape;1047;p48"/>
              <p:cNvSpPr/>
              <p:nvPr/>
            </p:nvSpPr>
            <p:spPr>
              <a:xfrm>
                <a:off x="3905153" y="4453295"/>
                <a:ext cx="4260993" cy="1681590"/>
              </a:xfrm>
              <a:prstGeom prst="roundRect">
                <a:avLst>
                  <a:gd fmla="val 5914"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grpSp>
            <p:nvGrpSpPr>
              <p:cNvPr id="1048" name="Google Shape;1048;p48"/>
              <p:cNvGrpSpPr/>
              <p:nvPr/>
            </p:nvGrpSpPr>
            <p:grpSpPr>
              <a:xfrm>
                <a:off x="4126779" y="4646139"/>
                <a:ext cx="2454996" cy="488189"/>
                <a:chOff x="7146204" y="5731989"/>
                <a:chExt cx="2454996" cy="488189"/>
              </a:xfrm>
            </p:grpSpPr>
            <p:sp>
              <p:nvSpPr>
                <p:cNvPr id="1049" name="Google Shape;1049;p48"/>
                <p:cNvSpPr/>
                <p:nvPr/>
              </p:nvSpPr>
              <p:spPr>
                <a:xfrm>
                  <a:off x="7146204" y="5731989"/>
                  <a:ext cx="2454996" cy="166686"/>
                </a:xfrm>
                <a:prstGeom prst="roundRect">
                  <a:avLst>
                    <a:gd fmla="val 10045"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Timestamp: 1395256884</a:t>
                  </a:r>
                  <a:endParaRPr/>
                </a:p>
              </p:txBody>
            </p:sp>
            <p:sp>
              <p:nvSpPr>
                <p:cNvPr id="1050" name="Google Shape;1050;p48"/>
                <p:cNvSpPr/>
                <p:nvPr/>
              </p:nvSpPr>
              <p:spPr>
                <a:xfrm>
                  <a:off x="7146204" y="5898675"/>
                  <a:ext cx="2454996" cy="166686"/>
                </a:xfrm>
                <a:prstGeom prst="roundRect">
                  <a:avLst>
                    <a:gd fmla="val 10045"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Hostname: webserver05.wiken.com</a:t>
                  </a:r>
                  <a:endParaRPr/>
                </a:p>
              </p:txBody>
            </p:sp>
            <p:sp>
              <p:nvSpPr>
                <p:cNvPr id="1051" name="Google Shape;1051;p48"/>
                <p:cNvSpPr/>
                <p:nvPr/>
              </p:nvSpPr>
              <p:spPr>
                <a:xfrm>
                  <a:off x="7146204" y="6053492"/>
                  <a:ext cx="2454996" cy="166686"/>
                </a:xfrm>
                <a:prstGeom prst="roundRect">
                  <a:avLst>
                    <a:gd fmla="val 10045" name="adj"/>
                  </a:avLst>
                </a:prstGeom>
                <a:solidFill>
                  <a:srgbClr val="E8E8E8"/>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43B2"/>
                      </a:solidFill>
                      <a:latin typeface="Arial"/>
                      <a:ea typeface="Arial"/>
                      <a:cs typeface="Arial"/>
                      <a:sym typeface="Arial"/>
                    </a:rPr>
                    <a:t>Datacenter: seoul</a:t>
                  </a:r>
                  <a:endParaRPr/>
                </a:p>
              </p:txBody>
            </p:sp>
          </p:grpSp>
          <p:sp>
            <p:nvSpPr>
              <p:cNvPr id="1052" name="Google Shape;1052;p48"/>
              <p:cNvSpPr/>
              <p:nvPr/>
            </p:nvSpPr>
            <p:spPr>
              <a:xfrm>
                <a:off x="3998317" y="4547475"/>
                <a:ext cx="2726333" cy="697386"/>
              </a:xfrm>
              <a:prstGeom prst="roundRect">
                <a:avLst>
                  <a:gd fmla="val 5914" name="adj"/>
                </a:avLst>
              </a:prstGeom>
              <a:noFill/>
              <a:ln cap="flat" cmpd="sng" w="1905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053" name="Google Shape;1053;p48"/>
              <p:cNvSpPr/>
              <p:nvPr/>
            </p:nvSpPr>
            <p:spPr>
              <a:xfrm>
                <a:off x="3998316" y="5351176"/>
                <a:ext cx="2726333" cy="693772"/>
              </a:xfrm>
              <a:prstGeom prst="roundRect">
                <a:avLst>
                  <a:gd fmla="val 10045"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0043B2"/>
                    </a:solidFill>
                    <a:latin typeface="Arial"/>
                    <a:ea typeface="Arial"/>
                    <a:cs typeface="Arial"/>
                    <a:sym typeface="Arial"/>
                  </a:rPr>
                  <a:t>192.168.5.150 – Sojeong [11/May/2014 : 23 : 56 : 27 – 0800] “GET /KBDOC-0U812.html HTTP/1.1” 2006747 “http://www.wiken.com/kb/search?</a:t>
                </a:r>
                <a:endParaRPr/>
              </a:p>
              <a:p>
                <a:pPr indent="0" lvl="0" marL="0" marR="0" rtl="0" algn="l">
                  <a:spcBef>
                    <a:spcPts val="0"/>
                  </a:spcBef>
                  <a:spcAft>
                    <a:spcPts val="0"/>
                  </a:spcAft>
                  <a:buNone/>
                </a:pPr>
                <a:r>
                  <a:rPr lang="en-US" sz="900">
                    <a:solidFill>
                      <a:srgbClr val="0043B2"/>
                    </a:solidFill>
                    <a:latin typeface="Arial"/>
                    <a:ea typeface="Arial"/>
                    <a:cs typeface="Arial"/>
                    <a:sym typeface="Arial"/>
                  </a:rPr>
                  <a:t>q=batteries” “Mozilla/5.0 (ACME v3.14159)”</a:t>
                </a:r>
                <a:endParaRPr sz="900">
                  <a:solidFill>
                    <a:srgbClr val="0043B2"/>
                  </a:solidFill>
                  <a:latin typeface="Arial"/>
                  <a:ea typeface="Arial"/>
                  <a:cs typeface="Arial"/>
                  <a:sym typeface="Arial"/>
                </a:endParaRPr>
              </a:p>
            </p:txBody>
          </p:sp>
        </p:grpSp>
        <p:cxnSp>
          <p:nvCxnSpPr>
            <p:cNvPr id="1054" name="Google Shape;1054;p48"/>
            <p:cNvCxnSpPr/>
            <p:nvPr/>
          </p:nvCxnSpPr>
          <p:spPr>
            <a:xfrm>
              <a:off x="6816514" y="5686425"/>
              <a:ext cx="440238" cy="0"/>
            </a:xfrm>
            <a:prstGeom prst="straightConnector1">
              <a:avLst/>
            </a:prstGeom>
            <a:noFill/>
            <a:ln cap="flat" cmpd="sng" w="19050">
              <a:solidFill>
                <a:srgbClr val="1F45BC"/>
              </a:solidFill>
              <a:prstDash val="solid"/>
              <a:miter lim="800000"/>
              <a:headEnd len="sm" w="sm" type="none"/>
              <a:tailEnd len="sm" w="sm" type="none"/>
            </a:ln>
          </p:spPr>
        </p:cxnSp>
        <p:sp>
          <p:nvSpPr>
            <p:cNvPr id="1055" name="Google Shape;1055;p48"/>
            <p:cNvSpPr/>
            <p:nvPr/>
          </p:nvSpPr>
          <p:spPr>
            <a:xfrm>
              <a:off x="4356565" y="4129312"/>
              <a:ext cx="2011923" cy="26266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Cấu tạo của Sự kiện Flume</a:t>
              </a:r>
              <a:endParaRPr/>
            </a:p>
          </p:txBody>
        </p:sp>
        <p:sp>
          <p:nvSpPr>
            <p:cNvPr id="1056" name="Google Shape;1056;p48"/>
            <p:cNvSpPr/>
            <p:nvPr/>
          </p:nvSpPr>
          <p:spPr>
            <a:xfrm>
              <a:off x="7328635" y="4842650"/>
              <a:ext cx="601777" cy="23639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Tiêu đề</a:t>
              </a:r>
              <a:endParaRPr sz="1400">
                <a:solidFill>
                  <a:srgbClr val="0043B2"/>
                </a:solidFill>
                <a:latin typeface="Arial"/>
                <a:ea typeface="Arial"/>
                <a:cs typeface="Arial"/>
                <a:sym typeface="Arial"/>
              </a:endParaRPr>
            </a:p>
          </p:txBody>
        </p:sp>
        <p:sp>
          <p:nvSpPr>
            <p:cNvPr id="1057" name="Google Shape;1057;p48"/>
            <p:cNvSpPr/>
            <p:nvPr/>
          </p:nvSpPr>
          <p:spPr>
            <a:xfrm>
              <a:off x="7213859" y="5576581"/>
              <a:ext cx="678928" cy="23639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Thân bài</a:t>
              </a:r>
              <a:endParaRPr sz="1400">
                <a:solidFill>
                  <a:srgbClr val="0043B2"/>
                </a:solidFill>
                <a:latin typeface="Arial"/>
                <a:ea typeface="Arial"/>
                <a:cs typeface="Arial"/>
                <a:sym typeface="Arial"/>
              </a:endParaRPr>
            </a:p>
          </p:txBody>
        </p:sp>
        <p:cxnSp>
          <p:nvCxnSpPr>
            <p:cNvPr id="1058" name="Google Shape;1058;p48"/>
            <p:cNvCxnSpPr/>
            <p:nvPr/>
          </p:nvCxnSpPr>
          <p:spPr>
            <a:xfrm>
              <a:off x="6816514" y="4979511"/>
              <a:ext cx="440238" cy="0"/>
            </a:xfrm>
            <a:prstGeom prst="straightConnector1">
              <a:avLst/>
            </a:prstGeom>
            <a:noFill/>
            <a:ln cap="flat" cmpd="sng" w="19050">
              <a:solidFill>
                <a:srgbClr val="1F45BC"/>
              </a:solidFill>
              <a:prstDash val="solid"/>
              <a:miter lim="800000"/>
              <a:headEnd len="sm" w="sm" type="none"/>
              <a:tailEnd len="sm" w="sm" type="none"/>
            </a:ln>
          </p:spPr>
        </p:cxn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4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065" name="Google Shape;1065;p4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Flume – Nguồn</a:t>
            </a:r>
            <a:endParaRPr/>
          </a:p>
        </p:txBody>
      </p:sp>
      <p:sp>
        <p:nvSpPr>
          <p:cNvPr id="1066" name="Google Shape;1066;p4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067" name="Google Shape;1067;p49"/>
          <p:cNvSpPr txBox="1"/>
          <p:nvPr>
            <p:ph idx="4" type="body"/>
          </p:nvPr>
        </p:nvSpPr>
        <p:spPr>
          <a:xfrm>
            <a:off x="535871" y="2226568"/>
            <a:ext cx="4860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thành phần hoạt động nhận Sự kiện từ một vị trí hoặc cơ chế bên ngoài và đặt Sự kiện vào một hoặc nhiều Kênh</a:t>
            </a:r>
            <a:endParaRPr/>
          </a:p>
          <a:p>
            <a:pPr indent="-177800" lvl="0" marL="177800" rtl="0" algn="l">
              <a:lnSpc>
                <a:spcPct val="128571"/>
              </a:lnSpc>
              <a:spcBef>
                <a:spcPts val="1000"/>
              </a:spcBef>
              <a:spcAft>
                <a:spcPts val="0"/>
              </a:spcAft>
              <a:buClr>
                <a:srgbClr val="262626"/>
              </a:buClr>
              <a:buSzPts val="1400"/>
              <a:buFont typeface="Arial"/>
              <a:buChar char="•"/>
            </a:pPr>
            <a:r>
              <a:rPr lang="en-US"/>
              <a:t>Yêu cầu ít nhất một Kênh để hoạt động</a:t>
            </a:r>
            <a:endParaRPr/>
          </a:p>
          <a:p>
            <a:pPr indent="-177800" lvl="0" marL="177800" rtl="0" algn="l">
              <a:lnSpc>
                <a:spcPct val="128571"/>
              </a:lnSpc>
              <a:spcBef>
                <a:spcPts val="1000"/>
              </a:spcBef>
              <a:spcAft>
                <a:spcPts val="0"/>
              </a:spcAft>
              <a:buClr>
                <a:srgbClr val="262626"/>
              </a:buClr>
              <a:buSzPts val="1400"/>
              <a:buFont typeface="Arial"/>
              <a:buChar char="•"/>
            </a:pPr>
            <a:r>
              <a:rPr lang="en-US"/>
              <a:t>Nguồn chung</a:t>
            </a:r>
            <a:endParaRPr/>
          </a:p>
          <a:p>
            <a:pPr indent="-182563" lvl="1" marL="360363" rtl="0" algn="l">
              <a:lnSpc>
                <a:spcPct val="138461"/>
              </a:lnSpc>
              <a:spcBef>
                <a:spcPts val="500"/>
              </a:spcBef>
              <a:spcAft>
                <a:spcPts val="0"/>
              </a:spcAft>
              <a:buClr>
                <a:srgbClr val="262626"/>
              </a:buClr>
              <a:buSzPts val="1040"/>
              <a:buChar char="•"/>
            </a:pPr>
            <a:r>
              <a:rPr lang="en-US"/>
              <a:t>Syslog - Ghi lại các thông báo từ trình nền nhật ký hệ thống UNIX</a:t>
            </a:r>
            <a:endParaRPr/>
          </a:p>
          <a:p>
            <a:pPr indent="-182563" lvl="1" marL="360363" rtl="0" algn="l">
              <a:lnSpc>
                <a:spcPct val="138461"/>
              </a:lnSpc>
              <a:spcBef>
                <a:spcPts val="500"/>
              </a:spcBef>
              <a:spcAft>
                <a:spcPts val="0"/>
              </a:spcAft>
              <a:buClr>
                <a:srgbClr val="262626"/>
              </a:buClr>
              <a:buSzPts val="1040"/>
              <a:buChar char="•"/>
            </a:pPr>
            <a:r>
              <a:rPr lang="en-US"/>
              <a:t>Netcat - Ghi dữ liệu được ghi vào ổ cắm trên cổng TCP</a:t>
            </a:r>
            <a:endParaRPr/>
          </a:p>
          <a:p>
            <a:pPr indent="-182563" lvl="1" marL="360363" rtl="0" algn="l">
              <a:lnSpc>
                <a:spcPct val="138461"/>
              </a:lnSpc>
              <a:spcBef>
                <a:spcPts val="500"/>
              </a:spcBef>
              <a:spcAft>
                <a:spcPts val="0"/>
              </a:spcAft>
              <a:buClr>
                <a:srgbClr val="262626"/>
              </a:buClr>
              <a:buSzPts val="1040"/>
              <a:buChar char="•"/>
            </a:pPr>
            <a:r>
              <a:rPr lang="en-US"/>
              <a:t>Exec - Thực thi chương trình UNIX và đọc các sự kiện từ đầu ra tiêu chuẩn</a:t>
            </a:r>
            <a:endParaRPr/>
          </a:p>
          <a:p>
            <a:pPr indent="-182563" lvl="1" marL="360363" rtl="0" algn="l">
              <a:lnSpc>
                <a:spcPct val="138461"/>
              </a:lnSpc>
              <a:spcBef>
                <a:spcPts val="500"/>
              </a:spcBef>
              <a:spcAft>
                <a:spcPts val="0"/>
              </a:spcAft>
              <a:buClr>
                <a:srgbClr val="262626"/>
              </a:buClr>
              <a:buSzPts val="1040"/>
              <a:buChar char="•"/>
            </a:pPr>
            <a:r>
              <a:rPr lang="en-US"/>
              <a:t>Spoolir - Trích xuất các sự kiện từ các tệp xuất hiện trong một thư mục cục bộ được chỉ định</a:t>
            </a:r>
            <a:endParaRPr/>
          </a:p>
          <a:p>
            <a:pPr indent="-182563" lvl="1" marL="360363" rtl="0" algn="l">
              <a:lnSpc>
                <a:spcPct val="138461"/>
              </a:lnSpc>
              <a:spcBef>
                <a:spcPts val="500"/>
              </a:spcBef>
              <a:spcAft>
                <a:spcPts val="0"/>
              </a:spcAft>
              <a:buClr>
                <a:srgbClr val="262626"/>
              </a:buClr>
              <a:buSzPts val="1040"/>
              <a:buChar char="•"/>
            </a:pPr>
            <a:r>
              <a:rPr lang="en-US"/>
              <a:t>Nguồn HTTP - Truy xuất các sự kiện từ các yêu cầu HTTP</a:t>
            </a:r>
            <a:endParaRPr/>
          </a:p>
          <a:p>
            <a:pPr indent="-182563" lvl="1" marL="360363" rtl="0" algn="l">
              <a:lnSpc>
                <a:spcPct val="138461"/>
              </a:lnSpc>
              <a:spcBef>
                <a:spcPts val="500"/>
              </a:spcBef>
              <a:spcAft>
                <a:spcPts val="0"/>
              </a:spcAft>
              <a:buClr>
                <a:srgbClr val="262626"/>
              </a:buClr>
              <a:buSzPts val="1040"/>
              <a:buChar char="•"/>
            </a:pPr>
            <a:r>
              <a:rPr lang="en-US"/>
              <a:t>Kafka - Truy xuất tin nhắn từ chủ đề Kafka</a:t>
            </a:r>
            <a:endParaRPr/>
          </a:p>
        </p:txBody>
      </p:sp>
      <p:grpSp>
        <p:nvGrpSpPr>
          <p:cNvPr id="1068" name="Google Shape;1068;p49"/>
          <p:cNvGrpSpPr/>
          <p:nvPr/>
        </p:nvGrpSpPr>
        <p:grpSpPr>
          <a:xfrm>
            <a:off x="5881025" y="3107263"/>
            <a:ext cx="3335676" cy="2851596"/>
            <a:chOff x="6426453" y="3107263"/>
            <a:chExt cx="3335676" cy="2851596"/>
          </a:xfrm>
        </p:grpSpPr>
        <p:grpSp>
          <p:nvGrpSpPr>
            <p:cNvPr id="1069" name="Google Shape;1069;p49"/>
            <p:cNvGrpSpPr/>
            <p:nvPr/>
          </p:nvGrpSpPr>
          <p:grpSpPr>
            <a:xfrm>
              <a:off x="6426453" y="3107263"/>
              <a:ext cx="3335676" cy="2851596"/>
              <a:chOff x="6426453" y="3107263"/>
              <a:chExt cx="3335676" cy="2851596"/>
            </a:xfrm>
          </p:grpSpPr>
          <p:grpSp>
            <p:nvGrpSpPr>
              <p:cNvPr id="1070" name="Google Shape;1070;p49"/>
              <p:cNvGrpSpPr/>
              <p:nvPr/>
            </p:nvGrpSpPr>
            <p:grpSpPr>
              <a:xfrm>
                <a:off x="7649021" y="4201274"/>
                <a:ext cx="897365" cy="895864"/>
                <a:chOff x="7477571" y="4201274"/>
                <a:chExt cx="897365" cy="895864"/>
              </a:xfrm>
            </p:grpSpPr>
            <p:grpSp>
              <p:nvGrpSpPr>
                <p:cNvPr id="1071" name="Google Shape;1071;p49"/>
                <p:cNvGrpSpPr/>
                <p:nvPr/>
              </p:nvGrpSpPr>
              <p:grpSpPr>
                <a:xfrm>
                  <a:off x="7477571" y="4201274"/>
                  <a:ext cx="897365" cy="647085"/>
                  <a:chOff x="7347321" y="4084984"/>
                  <a:chExt cx="967122" cy="697386"/>
                </a:xfrm>
              </p:grpSpPr>
              <p:pic>
                <p:nvPicPr>
                  <p:cNvPr id="1072" name="Google Shape;1072;p49"/>
                  <p:cNvPicPr preferRelativeResize="0"/>
                  <p:nvPr/>
                </p:nvPicPr>
                <p:blipFill rotWithShape="1">
                  <a:blip r:embed="rId3">
                    <a:alphaModFix/>
                  </a:blip>
                  <a:srcRect b="0" l="0" r="0" t="0"/>
                  <a:stretch/>
                </p:blipFill>
                <p:spPr>
                  <a:xfrm>
                    <a:off x="7488912" y="4157254"/>
                    <a:ext cx="679705" cy="557785"/>
                  </a:xfrm>
                  <a:prstGeom prst="rect">
                    <a:avLst/>
                  </a:prstGeom>
                  <a:noFill/>
                  <a:ln>
                    <a:noFill/>
                  </a:ln>
                </p:spPr>
              </p:pic>
              <p:sp>
                <p:nvSpPr>
                  <p:cNvPr id="1073" name="Google Shape;1073;p49"/>
                  <p:cNvSpPr/>
                  <p:nvPr/>
                </p:nvSpPr>
                <p:spPr>
                  <a:xfrm>
                    <a:off x="7347321" y="4084984"/>
                    <a:ext cx="967122" cy="697386"/>
                  </a:xfrm>
                  <a:prstGeom prst="roundRect">
                    <a:avLst>
                      <a:gd fmla="val 37004" name="adj"/>
                    </a:avLst>
                  </a:prstGeom>
                  <a:noFill/>
                  <a:ln cap="flat" cmpd="sng" w="19050">
                    <a:solidFill>
                      <a:srgbClr val="0043B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grpSp>
            <p:sp>
              <p:nvSpPr>
                <p:cNvPr id="1074" name="Google Shape;1074;p49"/>
                <p:cNvSpPr/>
                <p:nvPr/>
              </p:nvSpPr>
              <p:spPr>
                <a:xfrm>
                  <a:off x="7523933" y="4866306"/>
                  <a:ext cx="837089"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Cụm Hadoop</a:t>
                  </a:r>
                  <a:endParaRPr sz="1000">
                    <a:solidFill>
                      <a:srgbClr val="0043B2"/>
                    </a:solidFill>
                    <a:latin typeface="Arial"/>
                    <a:ea typeface="Arial"/>
                    <a:cs typeface="Arial"/>
                    <a:sym typeface="Arial"/>
                  </a:endParaRPr>
                </a:p>
              </p:txBody>
            </p:sp>
          </p:grpSp>
          <p:grpSp>
            <p:nvGrpSpPr>
              <p:cNvPr id="1075" name="Google Shape;1075;p49"/>
              <p:cNvGrpSpPr/>
              <p:nvPr/>
            </p:nvGrpSpPr>
            <p:grpSpPr>
              <a:xfrm>
                <a:off x="7559370" y="3107263"/>
                <a:ext cx="1035861" cy="546128"/>
                <a:chOff x="7399150" y="3058823"/>
                <a:chExt cx="1035861" cy="546128"/>
              </a:xfrm>
            </p:grpSpPr>
            <p:sp>
              <p:nvSpPr>
                <p:cNvPr id="1076" name="Google Shape;1076;p49"/>
                <p:cNvSpPr/>
                <p:nvPr/>
              </p:nvSpPr>
              <p:spPr>
                <a:xfrm>
                  <a:off x="7399150" y="3058823"/>
                  <a:ext cx="1035861"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Dữ liệu cảm biến</a:t>
                  </a:r>
                  <a:endParaRPr sz="1000">
                    <a:solidFill>
                      <a:srgbClr val="0043B2"/>
                    </a:solidFill>
                    <a:latin typeface="Arial"/>
                    <a:ea typeface="Arial"/>
                    <a:cs typeface="Arial"/>
                    <a:sym typeface="Arial"/>
                  </a:endParaRPr>
                </a:p>
              </p:txBody>
            </p:sp>
            <p:grpSp>
              <p:nvGrpSpPr>
                <p:cNvPr id="1077" name="Google Shape;1077;p49"/>
                <p:cNvGrpSpPr/>
                <p:nvPr/>
              </p:nvGrpSpPr>
              <p:grpSpPr>
                <a:xfrm>
                  <a:off x="7477571" y="3289655"/>
                  <a:ext cx="858744" cy="315296"/>
                  <a:chOff x="4792979" y="3176651"/>
                  <a:chExt cx="1046000" cy="384049"/>
                </a:xfrm>
              </p:grpSpPr>
              <p:pic>
                <p:nvPicPr>
                  <p:cNvPr id="1078" name="Google Shape;1078;p49"/>
                  <p:cNvPicPr preferRelativeResize="0"/>
                  <p:nvPr/>
                </p:nvPicPr>
                <p:blipFill rotWithShape="1">
                  <a:blip r:embed="rId4">
                    <a:alphaModFix/>
                  </a:blip>
                  <a:srcRect b="0" l="0" r="0" t="0"/>
                  <a:stretch/>
                </p:blipFill>
                <p:spPr>
                  <a:xfrm>
                    <a:off x="4792979" y="3234563"/>
                    <a:ext cx="320041" cy="268225"/>
                  </a:xfrm>
                  <a:prstGeom prst="rect">
                    <a:avLst/>
                  </a:prstGeom>
                  <a:noFill/>
                  <a:ln>
                    <a:noFill/>
                  </a:ln>
                </p:spPr>
              </p:pic>
              <p:pic>
                <p:nvPicPr>
                  <p:cNvPr id="1079" name="Google Shape;1079;p49"/>
                  <p:cNvPicPr preferRelativeResize="0"/>
                  <p:nvPr/>
                </p:nvPicPr>
                <p:blipFill rotWithShape="1">
                  <a:blip r:embed="rId5">
                    <a:alphaModFix/>
                  </a:blip>
                  <a:srcRect b="0" l="0" r="0" t="0"/>
                  <a:stretch/>
                </p:blipFill>
                <p:spPr>
                  <a:xfrm>
                    <a:off x="5278527" y="3176651"/>
                    <a:ext cx="158496" cy="384049"/>
                  </a:xfrm>
                  <a:prstGeom prst="rect">
                    <a:avLst/>
                  </a:prstGeom>
                  <a:noFill/>
                  <a:ln>
                    <a:noFill/>
                  </a:ln>
                </p:spPr>
              </p:pic>
              <p:pic>
                <p:nvPicPr>
                  <p:cNvPr id="1080" name="Google Shape;1080;p49"/>
                  <p:cNvPicPr preferRelativeResize="0"/>
                  <p:nvPr/>
                </p:nvPicPr>
                <p:blipFill rotWithShape="1">
                  <a:blip r:embed="rId6">
                    <a:alphaModFix/>
                  </a:blip>
                  <a:srcRect b="0" l="0" r="0" t="0"/>
                  <a:stretch/>
                </p:blipFill>
                <p:spPr>
                  <a:xfrm>
                    <a:off x="5610379" y="3191891"/>
                    <a:ext cx="228600" cy="353569"/>
                  </a:xfrm>
                  <a:prstGeom prst="rect">
                    <a:avLst/>
                  </a:prstGeom>
                  <a:noFill/>
                  <a:ln>
                    <a:noFill/>
                  </a:ln>
                </p:spPr>
              </p:pic>
            </p:grpSp>
          </p:grpSp>
          <p:grpSp>
            <p:nvGrpSpPr>
              <p:cNvPr id="1081" name="Google Shape;1081;p49"/>
              <p:cNvGrpSpPr/>
              <p:nvPr/>
            </p:nvGrpSpPr>
            <p:grpSpPr>
              <a:xfrm>
                <a:off x="8075138" y="5485001"/>
                <a:ext cx="1515158" cy="473858"/>
                <a:chOff x="8488945" y="5253583"/>
                <a:chExt cx="1515158" cy="473858"/>
              </a:xfrm>
            </p:grpSpPr>
            <p:sp>
              <p:nvSpPr>
                <p:cNvPr id="1082" name="Google Shape;1082;p49"/>
                <p:cNvSpPr/>
                <p:nvPr/>
              </p:nvSpPr>
              <p:spPr>
                <a:xfrm>
                  <a:off x="8488945" y="5496609"/>
                  <a:ext cx="1515158"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Bài đăng trên mạng xã hội</a:t>
                  </a:r>
                  <a:endParaRPr sz="1000">
                    <a:solidFill>
                      <a:srgbClr val="0043B2"/>
                    </a:solidFill>
                    <a:latin typeface="Arial"/>
                    <a:ea typeface="Arial"/>
                    <a:cs typeface="Arial"/>
                    <a:sym typeface="Arial"/>
                  </a:endParaRPr>
                </a:p>
              </p:txBody>
            </p:sp>
            <p:pic>
              <p:nvPicPr>
                <p:cNvPr id="1083" name="Google Shape;1083;p49"/>
                <p:cNvPicPr preferRelativeResize="0"/>
                <p:nvPr/>
              </p:nvPicPr>
              <p:blipFill rotWithShape="1">
                <a:blip r:embed="rId7">
                  <a:alphaModFix/>
                </a:blip>
                <a:srcRect b="0" l="0" r="0" t="0"/>
                <a:stretch/>
              </p:blipFill>
              <p:spPr>
                <a:xfrm>
                  <a:off x="8771672" y="5253583"/>
                  <a:ext cx="949703" cy="207044"/>
                </a:xfrm>
                <a:prstGeom prst="rect">
                  <a:avLst/>
                </a:prstGeom>
                <a:noFill/>
                <a:ln>
                  <a:noFill/>
                </a:ln>
              </p:spPr>
            </p:pic>
          </p:grpSp>
          <p:grpSp>
            <p:nvGrpSpPr>
              <p:cNvPr id="1084" name="Google Shape;1084;p49"/>
              <p:cNvGrpSpPr/>
              <p:nvPr/>
            </p:nvGrpSpPr>
            <p:grpSpPr>
              <a:xfrm>
                <a:off x="6697431" y="3180202"/>
                <a:ext cx="777778" cy="766693"/>
                <a:chOff x="6543538" y="2753794"/>
                <a:chExt cx="777778" cy="766693"/>
              </a:xfrm>
            </p:grpSpPr>
            <p:sp>
              <p:nvSpPr>
                <p:cNvPr id="1085" name="Google Shape;1085;p49"/>
                <p:cNvSpPr/>
                <p:nvPr/>
              </p:nvSpPr>
              <p:spPr>
                <a:xfrm>
                  <a:off x="6543538" y="3289655"/>
                  <a:ext cx="777778"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Tệp nhật ký</a:t>
                  </a:r>
                  <a:endParaRPr sz="1000">
                    <a:solidFill>
                      <a:srgbClr val="0043B2"/>
                    </a:solidFill>
                    <a:latin typeface="Arial"/>
                    <a:ea typeface="Arial"/>
                    <a:cs typeface="Arial"/>
                    <a:sym typeface="Arial"/>
                  </a:endParaRPr>
                </a:p>
              </p:txBody>
            </p:sp>
            <p:pic>
              <p:nvPicPr>
                <p:cNvPr id="1086" name="Google Shape;1086;p49"/>
                <p:cNvPicPr preferRelativeResize="0"/>
                <p:nvPr/>
              </p:nvPicPr>
              <p:blipFill rotWithShape="1">
                <a:blip r:embed="rId8">
                  <a:alphaModFix/>
                </a:blip>
                <a:srcRect b="0" l="0" r="0" t="0"/>
                <a:stretch/>
              </p:blipFill>
              <p:spPr>
                <a:xfrm>
                  <a:off x="6806749" y="2753794"/>
                  <a:ext cx="307591" cy="517071"/>
                </a:xfrm>
                <a:prstGeom prst="rect">
                  <a:avLst/>
                </a:prstGeom>
                <a:noFill/>
                <a:ln>
                  <a:noFill/>
                </a:ln>
              </p:spPr>
            </p:pic>
          </p:grpSp>
          <p:grpSp>
            <p:nvGrpSpPr>
              <p:cNvPr id="1087" name="Google Shape;1087;p49"/>
              <p:cNvGrpSpPr/>
              <p:nvPr/>
            </p:nvGrpSpPr>
            <p:grpSpPr>
              <a:xfrm>
                <a:off x="6805758" y="5480574"/>
                <a:ext cx="798617" cy="440571"/>
                <a:chOff x="6710508" y="5440391"/>
                <a:chExt cx="798617" cy="440571"/>
              </a:xfrm>
            </p:grpSpPr>
            <p:sp>
              <p:nvSpPr>
                <p:cNvPr id="1088" name="Google Shape;1088;p49"/>
                <p:cNvSpPr/>
                <p:nvPr/>
              </p:nvSpPr>
              <p:spPr>
                <a:xfrm>
                  <a:off x="6710508" y="5650130"/>
                  <a:ext cx="798617"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UNIX syslog</a:t>
                  </a:r>
                  <a:endParaRPr sz="1000">
                    <a:solidFill>
                      <a:srgbClr val="0043B2"/>
                    </a:solidFill>
                    <a:latin typeface="Arial"/>
                    <a:ea typeface="Arial"/>
                    <a:cs typeface="Arial"/>
                    <a:sym typeface="Arial"/>
                  </a:endParaRPr>
                </a:p>
              </p:txBody>
            </p:sp>
            <p:pic>
              <p:nvPicPr>
                <p:cNvPr id="1089" name="Google Shape;1089;p49"/>
                <p:cNvPicPr preferRelativeResize="0"/>
                <p:nvPr/>
              </p:nvPicPr>
              <p:blipFill rotWithShape="1">
                <a:blip r:embed="rId9">
                  <a:alphaModFix/>
                </a:blip>
                <a:srcRect b="0" l="0" r="0" t="0"/>
                <a:stretch/>
              </p:blipFill>
              <p:spPr>
                <a:xfrm>
                  <a:off x="6778271" y="5440391"/>
                  <a:ext cx="663088" cy="165095"/>
                </a:xfrm>
                <a:prstGeom prst="rect">
                  <a:avLst/>
                </a:prstGeom>
                <a:noFill/>
                <a:ln>
                  <a:noFill/>
                </a:ln>
              </p:spPr>
            </p:pic>
          </p:grpSp>
          <p:grpSp>
            <p:nvGrpSpPr>
              <p:cNvPr id="1090" name="Google Shape;1090;p49"/>
              <p:cNvGrpSpPr/>
              <p:nvPr/>
            </p:nvGrpSpPr>
            <p:grpSpPr>
              <a:xfrm>
                <a:off x="8588410" y="4344122"/>
                <a:ext cx="1173719" cy="609695"/>
                <a:chOff x="8489866" y="3909487"/>
                <a:chExt cx="1173719" cy="609695"/>
              </a:xfrm>
            </p:grpSpPr>
            <p:sp>
              <p:nvSpPr>
                <p:cNvPr id="1091" name="Google Shape;1091;p49"/>
                <p:cNvSpPr/>
                <p:nvPr/>
              </p:nvSpPr>
              <p:spPr>
                <a:xfrm>
                  <a:off x="8489866" y="4288350"/>
                  <a:ext cx="1173719"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Cập nhật trạng thái</a:t>
                  </a:r>
                  <a:endParaRPr sz="1000">
                    <a:solidFill>
                      <a:srgbClr val="0043B2"/>
                    </a:solidFill>
                    <a:latin typeface="Arial"/>
                    <a:ea typeface="Arial"/>
                    <a:cs typeface="Arial"/>
                    <a:sym typeface="Arial"/>
                  </a:endParaRPr>
                </a:p>
              </p:txBody>
            </p:sp>
            <p:pic>
              <p:nvPicPr>
                <p:cNvPr id="1092" name="Google Shape;1092;p49"/>
                <p:cNvPicPr preferRelativeResize="0"/>
                <p:nvPr/>
              </p:nvPicPr>
              <p:blipFill rotWithShape="1">
                <a:blip r:embed="rId10">
                  <a:alphaModFix/>
                </a:blip>
                <a:srcRect b="0" l="0" r="0" t="0"/>
                <a:stretch/>
              </p:blipFill>
              <p:spPr>
                <a:xfrm>
                  <a:off x="8978914" y="3909487"/>
                  <a:ext cx="200953" cy="351033"/>
                </a:xfrm>
                <a:prstGeom prst="rect">
                  <a:avLst/>
                </a:prstGeom>
                <a:noFill/>
                <a:ln>
                  <a:noFill/>
                </a:ln>
              </p:spPr>
            </p:pic>
          </p:grpSp>
          <p:grpSp>
            <p:nvGrpSpPr>
              <p:cNvPr id="1093" name="Google Shape;1093;p49"/>
              <p:cNvGrpSpPr/>
              <p:nvPr/>
            </p:nvGrpSpPr>
            <p:grpSpPr>
              <a:xfrm>
                <a:off x="6426453" y="4238317"/>
                <a:ext cx="1202573" cy="753411"/>
                <a:chOff x="5909266" y="4289649"/>
                <a:chExt cx="1202573" cy="753411"/>
              </a:xfrm>
            </p:grpSpPr>
            <p:sp>
              <p:nvSpPr>
                <p:cNvPr id="1094" name="Google Shape;1094;p49"/>
                <p:cNvSpPr/>
                <p:nvPr/>
              </p:nvSpPr>
              <p:spPr>
                <a:xfrm>
                  <a:off x="5909266" y="4812228"/>
                  <a:ext cx="1202573"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Đầu ra chương trình</a:t>
                  </a:r>
                  <a:endParaRPr sz="1000">
                    <a:solidFill>
                      <a:srgbClr val="0043B2"/>
                    </a:solidFill>
                    <a:latin typeface="Arial"/>
                    <a:ea typeface="Arial"/>
                    <a:cs typeface="Arial"/>
                    <a:sym typeface="Arial"/>
                  </a:endParaRPr>
                </a:p>
              </p:txBody>
            </p:sp>
            <p:pic>
              <p:nvPicPr>
                <p:cNvPr id="1095" name="Google Shape;1095;p49"/>
                <p:cNvPicPr preferRelativeResize="0"/>
                <p:nvPr/>
              </p:nvPicPr>
              <p:blipFill rotWithShape="1">
                <a:blip r:embed="rId8">
                  <a:alphaModFix/>
                </a:blip>
                <a:srcRect b="0" l="0" r="0" t="0"/>
                <a:stretch/>
              </p:blipFill>
              <p:spPr>
                <a:xfrm>
                  <a:off x="6356754" y="4289649"/>
                  <a:ext cx="307591" cy="517071"/>
                </a:xfrm>
                <a:prstGeom prst="rect">
                  <a:avLst/>
                </a:prstGeom>
                <a:noFill/>
                <a:ln>
                  <a:noFill/>
                </a:ln>
              </p:spPr>
            </p:pic>
          </p:grpSp>
          <p:grpSp>
            <p:nvGrpSpPr>
              <p:cNvPr id="1096" name="Google Shape;1096;p49"/>
              <p:cNvGrpSpPr/>
              <p:nvPr/>
            </p:nvGrpSpPr>
            <p:grpSpPr>
              <a:xfrm>
                <a:off x="8666211" y="3423699"/>
                <a:ext cx="1056701" cy="437758"/>
                <a:chOff x="8654914" y="3391789"/>
                <a:chExt cx="1056701" cy="437758"/>
              </a:xfrm>
            </p:grpSpPr>
            <p:sp>
              <p:nvSpPr>
                <p:cNvPr id="1097" name="Google Shape;1097;p49"/>
                <p:cNvSpPr/>
                <p:nvPr/>
              </p:nvSpPr>
              <p:spPr>
                <a:xfrm>
                  <a:off x="8654914" y="3598715"/>
                  <a:ext cx="1056701"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0043B2"/>
                      </a:solidFill>
                      <a:latin typeface="Arial"/>
                      <a:ea typeface="Arial"/>
                      <a:cs typeface="Arial"/>
                      <a:sym typeface="Arial"/>
                    </a:rPr>
                    <a:t>Network Sockets</a:t>
                  </a:r>
                  <a:endParaRPr sz="1000">
                    <a:solidFill>
                      <a:srgbClr val="0043B2"/>
                    </a:solidFill>
                    <a:latin typeface="Arial"/>
                    <a:ea typeface="Arial"/>
                    <a:cs typeface="Arial"/>
                    <a:sym typeface="Arial"/>
                  </a:endParaRPr>
                </a:p>
              </p:txBody>
            </p:sp>
            <p:pic>
              <p:nvPicPr>
                <p:cNvPr id="1098" name="Google Shape;1098;p49"/>
                <p:cNvPicPr preferRelativeResize="0"/>
                <p:nvPr/>
              </p:nvPicPr>
              <p:blipFill rotWithShape="1">
                <a:blip r:embed="rId9">
                  <a:alphaModFix/>
                </a:blip>
                <a:srcRect b="0" l="0" r="0" t="0"/>
                <a:stretch/>
              </p:blipFill>
              <p:spPr>
                <a:xfrm>
                  <a:off x="8843857" y="3391789"/>
                  <a:ext cx="663088" cy="165095"/>
                </a:xfrm>
                <a:prstGeom prst="rect">
                  <a:avLst/>
                </a:prstGeom>
                <a:noFill/>
                <a:ln>
                  <a:noFill/>
                </a:ln>
              </p:spPr>
            </p:pic>
          </p:grpSp>
        </p:grpSp>
        <p:grpSp>
          <p:nvGrpSpPr>
            <p:cNvPr id="1099" name="Google Shape;1099;p49"/>
            <p:cNvGrpSpPr/>
            <p:nvPr/>
          </p:nvGrpSpPr>
          <p:grpSpPr>
            <a:xfrm>
              <a:off x="7371199" y="3605846"/>
              <a:ext cx="1461517" cy="1812480"/>
              <a:chOff x="7371199" y="3605846"/>
              <a:chExt cx="1461517" cy="1812480"/>
            </a:xfrm>
          </p:grpSpPr>
          <p:cxnSp>
            <p:nvCxnSpPr>
              <p:cNvPr id="1100" name="Google Shape;1100;p49"/>
              <p:cNvCxnSpPr>
                <a:stCxn id="1078" idx="2"/>
                <a:endCxn id="1080" idx="2"/>
              </p:cNvCxnSpPr>
              <p:nvPr/>
            </p:nvCxnSpPr>
            <p:spPr>
              <a:xfrm flipH="1" rot="-5400000">
                <a:off x="8068414" y="3306596"/>
                <a:ext cx="35100" cy="633600"/>
              </a:xfrm>
              <a:prstGeom prst="bentConnector3">
                <a:avLst>
                  <a:gd fmla="val 371887" name="adj1"/>
                </a:avLst>
              </a:prstGeom>
              <a:noFill/>
              <a:ln cap="flat" cmpd="sng" w="9525">
                <a:solidFill>
                  <a:srgbClr val="1F45BC"/>
                </a:solidFill>
                <a:prstDash val="solid"/>
                <a:miter lim="800000"/>
                <a:headEnd len="sm" w="sm" type="none"/>
                <a:tailEnd len="sm" w="sm" type="none"/>
              </a:ln>
            </p:spPr>
          </p:cxnSp>
          <p:cxnSp>
            <p:nvCxnSpPr>
              <p:cNvPr id="1101" name="Google Shape;1101;p49"/>
              <p:cNvCxnSpPr>
                <a:stCxn id="1079" idx="2"/>
              </p:cNvCxnSpPr>
              <p:nvPr/>
            </p:nvCxnSpPr>
            <p:spPr>
              <a:xfrm>
                <a:off x="8101477" y="3653391"/>
                <a:ext cx="0" cy="432900"/>
              </a:xfrm>
              <a:prstGeom prst="straightConnector1">
                <a:avLst/>
              </a:prstGeom>
              <a:noFill/>
              <a:ln cap="flat" cmpd="sng" w="9525">
                <a:solidFill>
                  <a:srgbClr val="1F45BC"/>
                </a:solidFill>
                <a:prstDash val="solid"/>
                <a:miter lim="800000"/>
                <a:headEnd len="sm" w="sm" type="none"/>
                <a:tailEnd len="med" w="med" type="triangle"/>
              </a:ln>
            </p:spPr>
          </p:cxnSp>
          <p:cxnSp>
            <p:nvCxnSpPr>
              <p:cNvPr id="1102" name="Google Shape;1102;p49"/>
              <p:cNvCxnSpPr/>
              <p:nvPr/>
            </p:nvCxnSpPr>
            <p:spPr>
              <a:xfrm>
                <a:off x="7371199" y="4553182"/>
                <a:ext cx="213138" cy="0"/>
              </a:xfrm>
              <a:prstGeom prst="straightConnector1">
                <a:avLst/>
              </a:prstGeom>
              <a:noFill/>
              <a:ln cap="flat" cmpd="sng" w="9525">
                <a:solidFill>
                  <a:srgbClr val="1F45BC"/>
                </a:solidFill>
                <a:prstDash val="solid"/>
                <a:miter lim="800000"/>
                <a:headEnd len="sm" w="sm" type="none"/>
                <a:tailEnd len="med" w="med" type="triangle"/>
              </a:ln>
            </p:spPr>
          </p:cxnSp>
          <p:cxnSp>
            <p:nvCxnSpPr>
              <p:cNvPr id="1103" name="Google Shape;1103;p49"/>
              <p:cNvCxnSpPr/>
              <p:nvPr/>
            </p:nvCxnSpPr>
            <p:spPr>
              <a:xfrm rot="10800000">
                <a:off x="8614030" y="4553182"/>
                <a:ext cx="218686" cy="0"/>
              </a:xfrm>
              <a:prstGeom prst="straightConnector1">
                <a:avLst/>
              </a:prstGeom>
              <a:noFill/>
              <a:ln cap="flat" cmpd="sng" w="9525">
                <a:solidFill>
                  <a:srgbClr val="1F45BC"/>
                </a:solidFill>
                <a:prstDash val="solid"/>
                <a:miter lim="800000"/>
                <a:headEnd len="sm" w="sm" type="none"/>
                <a:tailEnd len="med" w="med" type="triangle"/>
              </a:ln>
            </p:spPr>
          </p:cxnSp>
          <p:cxnSp>
            <p:nvCxnSpPr>
              <p:cNvPr id="1104" name="Google Shape;1104;p49"/>
              <p:cNvCxnSpPr/>
              <p:nvPr/>
            </p:nvCxnSpPr>
            <p:spPr>
              <a:xfrm>
                <a:off x="7371199" y="3946895"/>
                <a:ext cx="277822" cy="254379"/>
              </a:xfrm>
              <a:prstGeom prst="straightConnector1">
                <a:avLst/>
              </a:prstGeom>
              <a:noFill/>
              <a:ln cap="flat" cmpd="sng" w="9525">
                <a:solidFill>
                  <a:srgbClr val="1F45BC"/>
                </a:solidFill>
                <a:prstDash val="solid"/>
                <a:miter lim="800000"/>
                <a:headEnd len="sm" w="sm" type="none"/>
                <a:tailEnd len="med" w="med" type="triangle"/>
              </a:ln>
            </p:spPr>
          </p:cxnSp>
          <p:cxnSp>
            <p:nvCxnSpPr>
              <p:cNvPr id="1105" name="Google Shape;1105;p49"/>
              <p:cNvCxnSpPr/>
              <p:nvPr/>
            </p:nvCxnSpPr>
            <p:spPr>
              <a:xfrm flipH="1">
                <a:off x="8496535" y="3946895"/>
                <a:ext cx="199790" cy="254379"/>
              </a:xfrm>
              <a:prstGeom prst="straightConnector1">
                <a:avLst/>
              </a:prstGeom>
              <a:noFill/>
              <a:ln cap="flat" cmpd="sng" w="9525">
                <a:solidFill>
                  <a:srgbClr val="1F45BC"/>
                </a:solidFill>
                <a:prstDash val="solid"/>
                <a:miter lim="800000"/>
                <a:headEnd len="sm" w="sm" type="none"/>
                <a:tailEnd len="med" w="med" type="triangle"/>
              </a:ln>
            </p:spPr>
          </p:cxnSp>
          <p:cxnSp>
            <p:nvCxnSpPr>
              <p:cNvPr id="1106" name="Google Shape;1106;p49"/>
              <p:cNvCxnSpPr/>
              <p:nvPr/>
            </p:nvCxnSpPr>
            <p:spPr>
              <a:xfrm flipH="1" rot="10800000">
                <a:off x="7649021" y="5135238"/>
                <a:ext cx="251517" cy="283088"/>
              </a:xfrm>
              <a:prstGeom prst="straightConnector1">
                <a:avLst/>
              </a:prstGeom>
              <a:noFill/>
              <a:ln cap="flat" cmpd="sng" w="9525">
                <a:solidFill>
                  <a:srgbClr val="1F45BC"/>
                </a:solidFill>
                <a:prstDash val="solid"/>
                <a:miter lim="800000"/>
                <a:headEnd len="sm" w="sm" type="none"/>
                <a:tailEnd len="med" w="med" type="triangle"/>
              </a:ln>
            </p:spPr>
          </p:cxnSp>
          <p:cxnSp>
            <p:nvCxnSpPr>
              <p:cNvPr id="1107" name="Google Shape;1107;p49"/>
              <p:cNvCxnSpPr/>
              <p:nvPr/>
            </p:nvCxnSpPr>
            <p:spPr>
              <a:xfrm rot="10800000">
                <a:off x="8346362" y="5135239"/>
                <a:ext cx="222558" cy="283087"/>
              </a:xfrm>
              <a:prstGeom prst="straightConnector1">
                <a:avLst/>
              </a:prstGeom>
              <a:noFill/>
              <a:ln cap="flat" cmpd="sng" w="9525">
                <a:solidFill>
                  <a:srgbClr val="1F45BC"/>
                </a:solidFill>
                <a:prstDash val="solid"/>
                <a:miter lim="800000"/>
                <a:headEnd len="sm" w="sm" type="none"/>
                <a:tailEnd len="med" w="med" type="triangle"/>
              </a:ln>
            </p:spPr>
          </p:cxn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p:nvPr/>
        </p:nvSpPr>
        <p:spPr>
          <a:xfrm>
            <a:off x="990000" y="2524714"/>
            <a:ext cx="5242358"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4400">
                <a:solidFill>
                  <a:schemeClr val="dk1"/>
                </a:solidFill>
                <a:latin typeface="Arial"/>
                <a:ea typeface="Arial"/>
                <a:cs typeface="Arial"/>
                <a:sym typeface="Arial"/>
              </a:rPr>
              <a:t>Chuyển đổi dữ liệu từ EDW</a:t>
            </a:r>
            <a:endParaRPr/>
          </a:p>
        </p:txBody>
      </p:sp>
      <p:sp>
        <p:nvSpPr>
          <p:cNvPr id="154" name="Google Shape;154;p4"/>
          <p:cNvSpPr/>
          <p:nvPr/>
        </p:nvSpPr>
        <p:spPr>
          <a:xfrm>
            <a:off x="990000" y="4157757"/>
            <a:ext cx="2632759"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100">
                <a:solidFill>
                  <a:srgbClr val="1428A0"/>
                </a:solidFill>
                <a:latin typeface="Arial"/>
                <a:ea typeface="Arial"/>
                <a:cs typeface="Arial"/>
                <a:sym typeface="Arial"/>
              </a:rPr>
              <a:t>Nhập Big Data</a:t>
            </a:r>
            <a:endParaRPr sz="2100">
              <a:solidFill>
                <a:srgbClr val="1428A0"/>
              </a:solidFill>
              <a:latin typeface="Arial"/>
              <a:ea typeface="Arial"/>
              <a:cs typeface="Arial"/>
              <a:sym typeface="Arial"/>
            </a:endParaRPr>
          </a:p>
        </p:txBody>
      </p:sp>
      <p:sp>
        <p:nvSpPr>
          <p:cNvPr id="155" name="Google Shape;155;p4"/>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 </a:t>
            </a:r>
            <a:endParaRPr sz="5400">
              <a:solidFill>
                <a:srgbClr val="7F7F7F"/>
              </a:solidFill>
              <a:latin typeface="Arial"/>
              <a:ea typeface="Arial"/>
              <a:cs typeface="Arial"/>
              <a:sym typeface="Arial"/>
            </a:endParaRPr>
          </a:p>
        </p:txBody>
      </p:sp>
      <p:sp>
        <p:nvSpPr>
          <p:cNvPr id="156" name="Google Shape;156;p4"/>
          <p:cNvSpPr/>
          <p:nvPr/>
        </p:nvSpPr>
        <p:spPr>
          <a:xfrm>
            <a:off x="720000" y="2095275"/>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7" name="Google Shape;157;p4"/>
          <p:cNvSpPr/>
          <p:nvPr/>
        </p:nvSpPr>
        <p:spPr>
          <a:xfrm>
            <a:off x="720000" y="415775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50"/>
          <p:cNvSpPr txBox="1"/>
          <p:nvPr>
            <p:ph idx="1" type="body"/>
          </p:nvPr>
        </p:nvSpPr>
        <p:spPr>
          <a:xfrm>
            <a:off x="525812" y="447880"/>
            <a:ext cx="5523000" cy="27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114" name="Google Shape;1114;p5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Flume - Kênh</a:t>
            </a:r>
            <a:endParaRPr/>
          </a:p>
        </p:txBody>
      </p:sp>
      <p:sp>
        <p:nvSpPr>
          <p:cNvPr id="1115" name="Google Shape;1115;p5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116" name="Google Shape;1116;p5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thành phần thụ động đệm các Sự kiện sắp tới cho đến khi chúng bị tiêu hao bởi Sinks</a:t>
            </a:r>
            <a:endParaRPr/>
          </a:p>
          <a:p>
            <a:pPr indent="-177800" lvl="0" marL="177800" rtl="0" algn="l">
              <a:lnSpc>
                <a:spcPct val="128571"/>
              </a:lnSpc>
              <a:spcBef>
                <a:spcPts val="1000"/>
              </a:spcBef>
              <a:spcAft>
                <a:spcPts val="0"/>
              </a:spcAft>
              <a:buClr>
                <a:srgbClr val="262626"/>
              </a:buClr>
              <a:buSzPts val="1400"/>
              <a:buFont typeface="Arial"/>
              <a:buChar char="•"/>
            </a:pPr>
            <a:r>
              <a:rPr lang="en-US"/>
              <a:t>Kênh mang tính chất giao dịch</a:t>
            </a:r>
            <a:endParaRPr/>
          </a:p>
          <a:p>
            <a:pPr indent="-182563" lvl="1" marL="360363" rtl="0" algn="l">
              <a:lnSpc>
                <a:spcPct val="138461"/>
              </a:lnSpc>
              <a:spcBef>
                <a:spcPts val="500"/>
              </a:spcBef>
              <a:spcAft>
                <a:spcPts val="0"/>
              </a:spcAft>
              <a:buClr>
                <a:srgbClr val="262626"/>
              </a:buClr>
              <a:buSzPts val="1040"/>
              <a:buChar char="•"/>
            </a:pPr>
            <a:r>
              <a:rPr lang="en-US"/>
              <a:t>Truyền dữ liệu không thành công tới tác nhân xuôi dòng sẽ quay lại và thử lại</a:t>
            </a:r>
            <a:endParaRPr/>
          </a:p>
          <a:p>
            <a:pPr indent="-177800" lvl="0" marL="177800" rtl="0" algn="l">
              <a:lnSpc>
                <a:spcPct val="128571"/>
              </a:lnSpc>
              <a:spcBef>
                <a:spcPts val="1000"/>
              </a:spcBef>
              <a:spcAft>
                <a:spcPts val="0"/>
              </a:spcAft>
              <a:buClr>
                <a:srgbClr val="262626"/>
              </a:buClr>
              <a:buSzPts val="1400"/>
              <a:buFont typeface="Arial"/>
              <a:buChar char="•"/>
            </a:pPr>
            <a:r>
              <a:rPr lang="en-US"/>
              <a:t>Có thể làm việc với nhiều loại Nguồn và Sink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Kênh chung</a:t>
            </a:r>
            <a:endParaRPr/>
          </a:p>
          <a:p>
            <a:pPr indent="-182563" lvl="1" marL="360363" rtl="0" algn="l">
              <a:lnSpc>
                <a:spcPct val="138461"/>
              </a:lnSpc>
              <a:spcBef>
                <a:spcPts val="500"/>
              </a:spcBef>
              <a:spcAft>
                <a:spcPts val="0"/>
              </a:spcAft>
              <a:buClr>
                <a:srgbClr val="262626"/>
              </a:buClr>
              <a:buSzPts val="1040"/>
              <a:buChar char="•"/>
            </a:pPr>
            <a:r>
              <a:rPr lang="en-US"/>
              <a:t>Bộ nhớ</a:t>
            </a:r>
            <a:endParaRPr/>
          </a:p>
          <a:p>
            <a:pPr indent="-182563" lvl="1" marL="360363" rtl="0" algn="l">
              <a:lnSpc>
                <a:spcPct val="138461"/>
              </a:lnSpc>
              <a:spcBef>
                <a:spcPts val="500"/>
              </a:spcBef>
              <a:spcAft>
                <a:spcPts val="0"/>
              </a:spcAft>
              <a:buClr>
                <a:srgbClr val="262626"/>
              </a:buClr>
              <a:buSzPts val="1040"/>
              <a:buChar char="•"/>
            </a:pPr>
            <a:r>
              <a:rPr lang="en-US"/>
              <a:t>Đĩa</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1117" name="Google Shape;1117;p50"/>
          <p:cNvGrpSpPr/>
          <p:nvPr/>
        </p:nvGrpSpPr>
        <p:grpSpPr>
          <a:xfrm>
            <a:off x="3916509" y="3979854"/>
            <a:ext cx="4457878" cy="2156684"/>
            <a:chOff x="3548209" y="4144471"/>
            <a:chExt cx="4457878" cy="2156684"/>
          </a:xfrm>
        </p:grpSpPr>
        <p:grpSp>
          <p:nvGrpSpPr>
            <p:cNvPr id="1118" name="Google Shape;1118;p50"/>
            <p:cNvGrpSpPr/>
            <p:nvPr/>
          </p:nvGrpSpPr>
          <p:grpSpPr>
            <a:xfrm>
              <a:off x="3548209" y="4144471"/>
              <a:ext cx="4457878" cy="485947"/>
              <a:chOff x="3586309" y="4169871"/>
              <a:chExt cx="4457878" cy="485947"/>
            </a:xfrm>
          </p:grpSpPr>
          <p:grpSp>
            <p:nvGrpSpPr>
              <p:cNvPr id="1119" name="Google Shape;1119;p50"/>
              <p:cNvGrpSpPr/>
              <p:nvPr/>
            </p:nvGrpSpPr>
            <p:grpSpPr>
              <a:xfrm>
                <a:off x="3586309" y="4169871"/>
                <a:ext cx="4457878" cy="485947"/>
                <a:chOff x="2886635" y="5817213"/>
                <a:chExt cx="4457878" cy="485947"/>
              </a:xfrm>
            </p:grpSpPr>
            <p:sp>
              <p:nvSpPr>
                <p:cNvPr id="1120" name="Google Shape;1120;p50"/>
                <p:cNvSpPr/>
                <p:nvPr/>
              </p:nvSpPr>
              <p:spPr>
                <a:xfrm>
                  <a:off x="2886635" y="5817213"/>
                  <a:ext cx="4457878" cy="485947"/>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121" name="Google Shape;1121;p50"/>
                <p:cNvGrpSpPr/>
                <p:nvPr/>
              </p:nvGrpSpPr>
              <p:grpSpPr>
                <a:xfrm>
                  <a:off x="3057411" y="5911905"/>
                  <a:ext cx="4116326" cy="301143"/>
                  <a:chOff x="3058471" y="5911905"/>
                  <a:chExt cx="4116326" cy="301143"/>
                </a:xfrm>
              </p:grpSpPr>
              <p:sp>
                <p:nvSpPr>
                  <p:cNvPr id="1122" name="Google Shape;1122;p50"/>
                  <p:cNvSpPr/>
                  <p:nvPr/>
                </p:nvSpPr>
                <p:spPr>
                  <a:xfrm>
                    <a:off x="4620927" y="5911905"/>
                    <a:ext cx="991414" cy="301143"/>
                  </a:xfrm>
                  <a:prstGeom prst="roundRect">
                    <a:avLst>
                      <a:gd fmla="val 32266"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Kênh</a:t>
                    </a:r>
                    <a:endParaRPr sz="1400">
                      <a:solidFill>
                        <a:schemeClr val="lt1"/>
                      </a:solidFill>
                      <a:latin typeface="Arial"/>
                      <a:ea typeface="Arial"/>
                      <a:cs typeface="Arial"/>
                      <a:sym typeface="Arial"/>
                    </a:endParaRPr>
                  </a:p>
                </p:txBody>
              </p:sp>
              <p:sp>
                <p:nvSpPr>
                  <p:cNvPr id="1123" name="Google Shape;1123;p50"/>
                  <p:cNvSpPr/>
                  <p:nvPr/>
                </p:nvSpPr>
                <p:spPr>
                  <a:xfrm>
                    <a:off x="6183383" y="5911905"/>
                    <a:ext cx="991414" cy="301143"/>
                  </a:xfrm>
                  <a:prstGeom prst="roundRect">
                    <a:avLst>
                      <a:gd fmla="val 50000"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Sink</a:t>
                    </a:r>
                    <a:endParaRPr sz="1400">
                      <a:solidFill>
                        <a:schemeClr val="lt1"/>
                      </a:solidFill>
                      <a:latin typeface="Arial"/>
                      <a:ea typeface="Arial"/>
                      <a:cs typeface="Arial"/>
                      <a:sym typeface="Arial"/>
                    </a:endParaRPr>
                  </a:p>
                </p:txBody>
              </p:sp>
              <p:sp>
                <p:nvSpPr>
                  <p:cNvPr id="1124" name="Google Shape;1124;p50"/>
                  <p:cNvSpPr/>
                  <p:nvPr/>
                </p:nvSpPr>
                <p:spPr>
                  <a:xfrm>
                    <a:off x="3058471" y="5911905"/>
                    <a:ext cx="991414" cy="301143"/>
                  </a:xfrm>
                  <a:prstGeom prst="roundRect">
                    <a:avLst>
                      <a:gd fmla="val 50000"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Nguồn</a:t>
                    </a:r>
                    <a:endParaRPr sz="1400">
                      <a:solidFill>
                        <a:schemeClr val="lt1"/>
                      </a:solidFill>
                      <a:latin typeface="Arial"/>
                      <a:ea typeface="Arial"/>
                      <a:cs typeface="Arial"/>
                      <a:sym typeface="Arial"/>
                    </a:endParaRPr>
                  </a:p>
                </p:txBody>
              </p:sp>
            </p:grpSp>
          </p:grpSp>
          <p:cxnSp>
            <p:nvCxnSpPr>
              <p:cNvPr id="1125" name="Google Shape;1125;p50"/>
              <p:cNvCxnSpPr/>
              <p:nvPr/>
            </p:nvCxnSpPr>
            <p:spPr>
              <a:xfrm>
                <a:off x="4808793" y="4412844"/>
                <a:ext cx="437867" cy="0"/>
              </a:xfrm>
              <a:prstGeom prst="straightConnector1">
                <a:avLst/>
              </a:prstGeom>
              <a:noFill/>
              <a:ln cap="flat" cmpd="sng" w="19050">
                <a:solidFill>
                  <a:srgbClr val="1F45BC"/>
                </a:solidFill>
                <a:prstDash val="solid"/>
                <a:miter lim="800000"/>
                <a:headEnd len="sm" w="sm" type="none"/>
                <a:tailEnd len="med" w="med" type="triangle"/>
              </a:ln>
            </p:spPr>
          </p:cxnSp>
          <p:cxnSp>
            <p:nvCxnSpPr>
              <p:cNvPr id="1126" name="Google Shape;1126;p50"/>
              <p:cNvCxnSpPr/>
              <p:nvPr/>
            </p:nvCxnSpPr>
            <p:spPr>
              <a:xfrm>
                <a:off x="6380812" y="4412844"/>
                <a:ext cx="437867" cy="0"/>
              </a:xfrm>
              <a:prstGeom prst="straightConnector1">
                <a:avLst/>
              </a:prstGeom>
              <a:noFill/>
              <a:ln cap="flat" cmpd="sng" w="19050">
                <a:solidFill>
                  <a:srgbClr val="1F45BC"/>
                </a:solidFill>
                <a:prstDash val="solid"/>
                <a:miter lim="800000"/>
                <a:headEnd len="sm" w="sm" type="none"/>
                <a:tailEnd len="med" w="med" type="triangle"/>
              </a:ln>
            </p:spPr>
          </p:cxnSp>
        </p:grpSp>
        <p:grpSp>
          <p:nvGrpSpPr>
            <p:cNvPr id="1127" name="Google Shape;1127;p50"/>
            <p:cNvGrpSpPr/>
            <p:nvPr/>
          </p:nvGrpSpPr>
          <p:grpSpPr>
            <a:xfrm>
              <a:off x="4601135" y="5258187"/>
              <a:ext cx="807823" cy="1042968"/>
              <a:chOff x="4595756" y="5282658"/>
              <a:chExt cx="807823" cy="1042968"/>
            </a:xfrm>
          </p:grpSpPr>
          <p:pic>
            <p:nvPicPr>
              <p:cNvPr id="1128" name="Google Shape;1128;p50"/>
              <p:cNvPicPr preferRelativeResize="0"/>
              <p:nvPr/>
            </p:nvPicPr>
            <p:blipFill rotWithShape="1">
              <a:blip r:embed="rId3">
                <a:alphaModFix/>
              </a:blip>
              <a:srcRect b="0" l="0" r="0" t="0"/>
              <a:stretch/>
            </p:blipFill>
            <p:spPr>
              <a:xfrm>
                <a:off x="4610593" y="5282658"/>
                <a:ext cx="792986" cy="560890"/>
              </a:xfrm>
              <a:prstGeom prst="rect">
                <a:avLst/>
              </a:prstGeom>
              <a:noFill/>
              <a:ln>
                <a:noFill/>
              </a:ln>
            </p:spPr>
          </p:pic>
          <p:sp>
            <p:nvSpPr>
              <p:cNvPr id="1129" name="Google Shape;1129;p50"/>
              <p:cNvSpPr/>
              <p:nvPr/>
            </p:nvSpPr>
            <p:spPr>
              <a:xfrm>
                <a:off x="4595756" y="6017849"/>
                <a:ext cx="79701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Rất nhẹ</a:t>
                </a:r>
                <a:endParaRPr sz="1400">
                  <a:solidFill>
                    <a:srgbClr val="1F45BC"/>
                  </a:solidFill>
                  <a:latin typeface="Arial"/>
                  <a:ea typeface="Arial"/>
                  <a:cs typeface="Arial"/>
                  <a:sym typeface="Arial"/>
                </a:endParaRPr>
              </a:p>
            </p:txBody>
          </p:sp>
        </p:grpSp>
        <p:grpSp>
          <p:nvGrpSpPr>
            <p:cNvPr id="1130" name="Google Shape;1130;p50"/>
            <p:cNvGrpSpPr/>
            <p:nvPr/>
          </p:nvGrpSpPr>
          <p:grpSpPr>
            <a:xfrm>
              <a:off x="6248580" y="5151313"/>
              <a:ext cx="620268" cy="1149842"/>
              <a:chOff x="6153223" y="5175784"/>
              <a:chExt cx="620268" cy="1149842"/>
            </a:xfrm>
          </p:grpSpPr>
          <p:pic>
            <p:nvPicPr>
              <p:cNvPr id="1131" name="Google Shape;1131;p50"/>
              <p:cNvPicPr preferRelativeResize="0"/>
              <p:nvPr/>
            </p:nvPicPr>
            <p:blipFill rotWithShape="1">
              <a:blip r:embed="rId4">
                <a:alphaModFix/>
              </a:blip>
              <a:srcRect b="0" l="0" r="0" t="0"/>
              <a:stretch/>
            </p:blipFill>
            <p:spPr>
              <a:xfrm>
                <a:off x="6153223" y="5175784"/>
                <a:ext cx="620268" cy="772615"/>
              </a:xfrm>
              <a:prstGeom prst="rect">
                <a:avLst/>
              </a:prstGeom>
              <a:noFill/>
              <a:ln>
                <a:noFill/>
              </a:ln>
            </p:spPr>
          </p:pic>
          <p:sp>
            <p:nvSpPr>
              <p:cNvPr id="1132" name="Google Shape;1132;p50"/>
              <p:cNvSpPr txBox="1"/>
              <p:nvPr/>
            </p:nvSpPr>
            <p:spPr>
              <a:xfrm>
                <a:off x="6214731" y="6017849"/>
                <a:ext cx="4972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Bền</a:t>
                </a:r>
                <a:endParaRPr sz="1400">
                  <a:solidFill>
                    <a:srgbClr val="1F45BC"/>
                  </a:solidFill>
                  <a:latin typeface="Arial"/>
                  <a:ea typeface="Arial"/>
                  <a:cs typeface="Arial"/>
                  <a:sym typeface="Arial"/>
                </a:endParaRPr>
              </a:p>
            </p:txBody>
          </p:sp>
        </p:grpSp>
        <p:grpSp>
          <p:nvGrpSpPr>
            <p:cNvPr id="1133" name="Google Shape;1133;p50"/>
            <p:cNvGrpSpPr/>
            <p:nvPr/>
          </p:nvGrpSpPr>
          <p:grpSpPr>
            <a:xfrm>
              <a:off x="5004024" y="4540306"/>
              <a:ext cx="1546249" cy="717882"/>
              <a:chOff x="5004024" y="4540306"/>
              <a:chExt cx="1546249" cy="717882"/>
            </a:xfrm>
          </p:grpSpPr>
          <p:cxnSp>
            <p:nvCxnSpPr>
              <p:cNvPr id="1134" name="Google Shape;1134;p50"/>
              <p:cNvCxnSpPr/>
              <p:nvPr/>
            </p:nvCxnSpPr>
            <p:spPr>
              <a:xfrm rot="-5400000">
                <a:off x="5723711" y="4431626"/>
                <a:ext cx="106874" cy="1546249"/>
              </a:xfrm>
              <a:prstGeom prst="bentConnector3">
                <a:avLst>
                  <a:gd fmla="val 313897" name="adj1"/>
                </a:avLst>
              </a:prstGeom>
              <a:noFill/>
              <a:ln cap="flat" cmpd="sng" w="19050">
                <a:solidFill>
                  <a:srgbClr val="1F45BC"/>
                </a:solidFill>
                <a:prstDash val="solid"/>
                <a:miter lim="800000"/>
                <a:headEnd len="med" w="med" type="triangle"/>
                <a:tailEnd len="med" w="med" type="triangle"/>
              </a:ln>
            </p:spPr>
          </p:cxnSp>
          <p:cxnSp>
            <p:nvCxnSpPr>
              <p:cNvPr id="1135" name="Google Shape;1135;p50"/>
              <p:cNvCxnSpPr>
                <a:stCxn id="1122" idx="2"/>
              </p:cNvCxnSpPr>
              <p:nvPr/>
            </p:nvCxnSpPr>
            <p:spPr>
              <a:xfrm>
                <a:off x="5777148" y="4540306"/>
                <a:ext cx="0" cy="384000"/>
              </a:xfrm>
              <a:prstGeom prst="straightConnector1">
                <a:avLst/>
              </a:prstGeom>
              <a:noFill/>
              <a:ln cap="flat" cmpd="sng" w="19050">
                <a:solidFill>
                  <a:srgbClr val="1F45BC"/>
                </a:solidFill>
                <a:prstDash val="solid"/>
                <a:miter lim="800000"/>
                <a:headEnd len="sm" w="sm" type="none"/>
                <a:tailEnd len="sm" w="sm" type="none"/>
              </a:ln>
            </p:spPr>
          </p:cxn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5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142" name="Google Shape;1142;p5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Flume - Kênh tích hợp</a:t>
            </a:r>
            <a:endParaRPr/>
          </a:p>
        </p:txBody>
      </p:sp>
      <p:sp>
        <p:nvSpPr>
          <p:cNvPr id="1143" name="Google Shape;1143;p5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144" name="Google Shape;1144;p5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Loại Kênh xác định mức độ kiên trì</a:t>
            </a:r>
            <a:endParaRPr/>
          </a:p>
        </p:txBody>
      </p:sp>
      <p:grpSp>
        <p:nvGrpSpPr>
          <p:cNvPr id="1145" name="Google Shape;1145;p51"/>
          <p:cNvGrpSpPr/>
          <p:nvPr/>
        </p:nvGrpSpPr>
        <p:grpSpPr>
          <a:xfrm>
            <a:off x="739500" y="2710955"/>
            <a:ext cx="8426998" cy="3212325"/>
            <a:chOff x="739500" y="2710955"/>
            <a:chExt cx="8426998" cy="3212325"/>
          </a:xfrm>
        </p:grpSpPr>
        <p:sp>
          <p:nvSpPr>
            <p:cNvPr id="1146" name="Google Shape;1146;p51"/>
            <p:cNvSpPr/>
            <p:nvPr/>
          </p:nvSpPr>
          <p:spPr>
            <a:xfrm>
              <a:off x="739500" y="2710955"/>
              <a:ext cx="1906560" cy="432000"/>
            </a:xfrm>
            <a:prstGeom prst="roundRect">
              <a:avLst>
                <a:gd fmla="val 16667" name="adj"/>
              </a:avLst>
            </a:prstGeom>
            <a:solidFill>
              <a:srgbClr val="1F45BC"/>
            </a:solidFill>
            <a:ln cap="flat" cmpd="sng" w="12700">
              <a:solidFill>
                <a:srgbClr val="1F45BC"/>
              </a:solidFill>
              <a:prstDash val="solid"/>
              <a:miter lim="800000"/>
              <a:headEnd len="sm" w="sm" type="none"/>
              <a:tailEnd len="sm" w="sm" type="none"/>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Kênh bộ nhớ</a:t>
              </a:r>
              <a:endParaRPr sz="1400">
                <a:solidFill>
                  <a:schemeClr val="lt1"/>
                </a:solidFill>
                <a:latin typeface="Arial"/>
                <a:ea typeface="Arial"/>
                <a:cs typeface="Arial"/>
                <a:sym typeface="Arial"/>
              </a:endParaRPr>
            </a:p>
          </p:txBody>
        </p:sp>
        <p:sp>
          <p:nvSpPr>
            <p:cNvPr id="1147" name="Google Shape;1147;p51"/>
            <p:cNvSpPr/>
            <p:nvPr/>
          </p:nvSpPr>
          <p:spPr>
            <a:xfrm>
              <a:off x="739500" y="3142955"/>
              <a:ext cx="1906560" cy="2780325"/>
            </a:xfrm>
            <a:prstGeom prst="roundRect">
              <a:avLst>
                <a:gd fmla="val 5343" name="adj"/>
              </a:avLst>
            </a:prstGeom>
            <a:solidFill>
              <a:schemeClr val="lt1"/>
            </a:solidFill>
            <a:ln cap="flat" cmpd="sng" w="12700">
              <a:solidFill>
                <a:srgbClr val="1F45BC"/>
              </a:solidFill>
              <a:prstDash val="solid"/>
              <a:miter lim="800000"/>
              <a:headEnd len="sm" w="sm" type="none"/>
              <a:tailEnd len="sm" w="sm" type="none"/>
            </a:ln>
          </p:spPr>
          <p:txBody>
            <a:bodyPr anchorCtr="0" anchor="ctr" bIns="120000" lIns="80000" spcFirstLastPara="1" rIns="106675" wrap="square" tIns="80000">
              <a:noAutofit/>
            </a:bodyPr>
            <a:lstStyle/>
            <a:p>
              <a:pPr indent="0" lvl="1" marL="0" marR="0" rtl="0" algn="ctr">
                <a:spcBef>
                  <a:spcPts val="0"/>
                </a:spcBef>
                <a:spcAft>
                  <a:spcPts val="0"/>
                </a:spcAft>
                <a:buNone/>
              </a:pPr>
              <a:r>
                <a:rPr b="0" i="0" lang="en-US" sz="1400" u="none" cap="none" strike="noStrike">
                  <a:solidFill>
                    <a:srgbClr val="1F45BC"/>
                  </a:solidFill>
                  <a:latin typeface="Arial"/>
                  <a:ea typeface="Arial"/>
                  <a:cs typeface="Arial"/>
                  <a:sym typeface="Arial"/>
                </a:rPr>
                <a:t>Lưu trữ sự kiện trong RAM</a:t>
              </a:r>
              <a:endParaRPr/>
            </a:p>
            <a:p>
              <a:pPr indent="0" lvl="1" marL="0" marR="0" rtl="0" algn="ctr">
                <a:spcBef>
                  <a:spcPts val="210"/>
                </a:spcBef>
                <a:spcAft>
                  <a:spcPts val="0"/>
                </a:spcAft>
                <a:buNone/>
              </a:pPr>
              <a:r>
                <a:t/>
              </a:r>
              <a:endParaRPr b="0" i="0" sz="1400" u="none" cap="none" strike="noStrike">
                <a:solidFill>
                  <a:srgbClr val="1F45BC"/>
                </a:solidFill>
                <a:latin typeface="Arial"/>
                <a:ea typeface="Arial"/>
                <a:cs typeface="Arial"/>
                <a:sym typeface="Arial"/>
              </a:endParaRPr>
            </a:p>
            <a:p>
              <a:pPr indent="0" lvl="1" marL="0" marR="0" rtl="0" algn="ctr">
                <a:spcBef>
                  <a:spcPts val="210"/>
                </a:spcBef>
                <a:spcAft>
                  <a:spcPts val="0"/>
                </a:spcAft>
                <a:buNone/>
              </a:pPr>
              <a:r>
                <a:rPr b="0" i="0" lang="en-US" sz="1400" u="none" cap="none" strike="noStrike">
                  <a:solidFill>
                    <a:srgbClr val="1F45BC"/>
                  </a:solidFill>
                  <a:latin typeface="Arial"/>
                  <a:ea typeface="Arial"/>
                  <a:cs typeface="Arial"/>
                  <a:sym typeface="Arial"/>
                </a:rPr>
                <a:t>Cung cấp thông lượng cao nhưng mất điện hoặc tràn có thể dẫn đến mất dữ liệu</a:t>
              </a:r>
              <a:endParaRPr b="0" i="0" sz="1400" u="none" cap="none" strike="noStrike">
                <a:solidFill>
                  <a:srgbClr val="1F45BC"/>
                </a:solidFill>
                <a:latin typeface="Arial"/>
                <a:ea typeface="Arial"/>
                <a:cs typeface="Arial"/>
                <a:sym typeface="Arial"/>
              </a:endParaRPr>
            </a:p>
          </p:txBody>
        </p:sp>
        <p:sp>
          <p:nvSpPr>
            <p:cNvPr id="1148" name="Google Shape;1148;p51"/>
            <p:cNvSpPr/>
            <p:nvPr/>
          </p:nvSpPr>
          <p:spPr>
            <a:xfrm>
              <a:off x="2912979" y="2710955"/>
              <a:ext cx="1906560" cy="432000"/>
            </a:xfrm>
            <a:prstGeom prst="roundRect">
              <a:avLst>
                <a:gd fmla="val 16667" name="adj"/>
              </a:avLst>
            </a:prstGeom>
            <a:solidFill>
              <a:srgbClr val="1F45BC"/>
            </a:solidFill>
            <a:ln cap="flat" cmpd="sng" w="12700">
              <a:solidFill>
                <a:srgbClr val="1F45BC"/>
              </a:solidFill>
              <a:prstDash val="solid"/>
              <a:miter lim="800000"/>
              <a:headEnd len="sm" w="sm" type="none"/>
              <a:tailEnd len="sm" w="sm" type="none"/>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Kênh JDBC</a:t>
              </a:r>
              <a:endParaRPr sz="1400">
                <a:solidFill>
                  <a:schemeClr val="lt1"/>
                </a:solidFill>
                <a:latin typeface="Arial"/>
                <a:ea typeface="Arial"/>
                <a:cs typeface="Arial"/>
                <a:sym typeface="Arial"/>
              </a:endParaRPr>
            </a:p>
          </p:txBody>
        </p:sp>
        <p:sp>
          <p:nvSpPr>
            <p:cNvPr id="1149" name="Google Shape;1149;p51"/>
            <p:cNvSpPr/>
            <p:nvPr/>
          </p:nvSpPr>
          <p:spPr>
            <a:xfrm>
              <a:off x="2912979" y="3142955"/>
              <a:ext cx="1906560" cy="2780325"/>
            </a:xfrm>
            <a:prstGeom prst="roundRect">
              <a:avLst>
                <a:gd fmla="val 4410" name="adj"/>
              </a:avLst>
            </a:prstGeom>
            <a:solidFill>
              <a:schemeClr val="lt1"/>
            </a:solidFill>
            <a:ln cap="flat" cmpd="sng" w="12700">
              <a:solidFill>
                <a:srgbClr val="1F45BC"/>
              </a:solidFill>
              <a:prstDash val="solid"/>
              <a:miter lim="800000"/>
              <a:headEnd len="sm" w="sm" type="none"/>
              <a:tailEnd len="sm" w="sm" type="none"/>
            </a:ln>
          </p:spPr>
          <p:txBody>
            <a:bodyPr anchorCtr="0" anchor="ctr" bIns="120000" lIns="80000" spcFirstLastPara="1" rIns="106675" wrap="square" tIns="80000">
              <a:noAutofit/>
            </a:bodyPr>
            <a:lstStyle/>
            <a:p>
              <a:pPr indent="0" lvl="1" marL="0" marR="0" rtl="0" algn="ctr">
                <a:spcBef>
                  <a:spcPts val="0"/>
                </a:spcBef>
                <a:spcAft>
                  <a:spcPts val="0"/>
                </a:spcAft>
                <a:buNone/>
              </a:pPr>
              <a:r>
                <a:rPr b="0" i="0" lang="en-US" sz="1400" u="none" cap="none" strike="noStrike">
                  <a:solidFill>
                    <a:srgbClr val="1F45BC"/>
                  </a:solidFill>
                  <a:latin typeface="Arial"/>
                  <a:ea typeface="Arial"/>
                  <a:cs typeface="Arial"/>
                  <a:sym typeface="Arial"/>
                </a:rPr>
                <a:t>Cơ sở dữ liệu nhúng với thuộc tính ACID</a:t>
              </a:r>
              <a:endParaRPr/>
            </a:p>
            <a:p>
              <a:pPr indent="0" lvl="1" marL="0" marR="0" rtl="0" algn="ctr">
                <a:spcBef>
                  <a:spcPts val="210"/>
                </a:spcBef>
                <a:spcAft>
                  <a:spcPts val="0"/>
                </a:spcAft>
                <a:buNone/>
              </a:pPr>
              <a:r>
                <a:t/>
              </a:r>
              <a:endParaRPr b="0" i="0" sz="1400" u="none" cap="none" strike="noStrike">
                <a:solidFill>
                  <a:srgbClr val="1F45BC"/>
                </a:solidFill>
                <a:latin typeface="Arial"/>
                <a:ea typeface="Arial"/>
                <a:cs typeface="Arial"/>
                <a:sym typeface="Arial"/>
              </a:endParaRPr>
            </a:p>
            <a:p>
              <a:pPr indent="0" lvl="1" marL="0" marR="0" rtl="0" algn="ctr">
                <a:spcBef>
                  <a:spcPts val="210"/>
                </a:spcBef>
                <a:spcAft>
                  <a:spcPts val="0"/>
                </a:spcAft>
                <a:buNone/>
              </a:pPr>
              <a:r>
                <a:rPr b="0" i="0" lang="en-US" sz="1400" u="none" cap="none" strike="noStrike">
                  <a:solidFill>
                    <a:srgbClr val="1F45BC"/>
                  </a:solidFill>
                  <a:latin typeface="Arial"/>
                  <a:ea typeface="Arial"/>
                  <a:cs typeface="Arial"/>
                  <a:sym typeface="Arial"/>
                </a:rPr>
                <a:t>Tính nguyên tử, tính nhất quán, sự cô lập, độ bền</a:t>
              </a:r>
              <a:endParaRPr b="0" i="0" sz="1400" u="none" cap="none" strike="noStrike">
                <a:solidFill>
                  <a:srgbClr val="1F45BC"/>
                </a:solidFill>
                <a:latin typeface="Arial"/>
                <a:ea typeface="Arial"/>
                <a:cs typeface="Arial"/>
                <a:sym typeface="Arial"/>
              </a:endParaRPr>
            </a:p>
          </p:txBody>
        </p:sp>
        <p:sp>
          <p:nvSpPr>
            <p:cNvPr id="1150" name="Google Shape;1150;p51"/>
            <p:cNvSpPr/>
            <p:nvPr/>
          </p:nvSpPr>
          <p:spPr>
            <a:xfrm>
              <a:off x="5086459" y="2710955"/>
              <a:ext cx="1906560" cy="432000"/>
            </a:xfrm>
            <a:prstGeom prst="roundRect">
              <a:avLst>
                <a:gd fmla="val 16667" name="adj"/>
              </a:avLst>
            </a:prstGeom>
            <a:solidFill>
              <a:srgbClr val="1F45BC"/>
            </a:solidFill>
            <a:ln cap="flat" cmpd="sng" w="12700">
              <a:solidFill>
                <a:srgbClr val="1F45BC"/>
              </a:solidFill>
              <a:prstDash val="solid"/>
              <a:miter lim="800000"/>
              <a:headEnd len="sm" w="sm" type="none"/>
              <a:tailEnd len="sm" w="sm" type="none"/>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Kênh tệp</a:t>
              </a:r>
              <a:endParaRPr sz="1400">
                <a:solidFill>
                  <a:schemeClr val="lt1"/>
                </a:solidFill>
                <a:latin typeface="Arial"/>
                <a:ea typeface="Arial"/>
                <a:cs typeface="Arial"/>
                <a:sym typeface="Arial"/>
              </a:endParaRPr>
            </a:p>
          </p:txBody>
        </p:sp>
        <p:sp>
          <p:nvSpPr>
            <p:cNvPr id="1151" name="Google Shape;1151;p51"/>
            <p:cNvSpPr/>
            <p:nvPr/>
          </p:nvSpPr>
          <p:spPr>
            <a:xfrm>
              <a:off x="5086459" y="3142955"/>
              <a:ext cx="1906560" cy="2780325"/>
            </a:xfrm>
            <a:prstGeom prst="roundRect">
              <a:avLst>
                <a:gd fmla="val 3877" name="adj"/>
              </a:avLst>
            </a:prstGeom>
            <a:solidFill>
              <a:schemeClr val="lt1"/>
            </a:solidFill>
            <a:ln cap="flat" cmpd="sng" w="12700">
              <a:solidFill>
                <a:srgbClr val="1F45BC"/>
              </a:solidFill>
              <a:prstDash val="solid"/>
              <a:miter lim="800000"/>
              <a:headEnd len="sm" w="sm" type="none"/>
              <a:tailEnd len="sm" w="sm" type="none"/>
            </a:ln>
          </p:spPr>
          <p:txBody>
            <a:bodyPr anchorCtr="0" anchor="ctr" bIns="120000" lIns="80000" spcFirstLastPara="1" rIns="106675" wrap="square" tIns="80000">
              <a:noAutofit/>
            </a:bodyPr>
            <a:lstStyle/>
            <a:p>
              <a:pPr indent="0" lvl="1" marL="0" marR="0" rtl="0" algn="ctr">
                <a:spcBef>
                  <a:spcPts val="0"/>
                </a:spcBef>
                <a:spcAft>
                  <a:spcPts val="0"/>
                </a:spcAft>
                <a:buNone/>
              </a:pPr>
              <a:r>
                <a:rPr b="0" i="0" lang="en-US" sz="1400" u="none" cap="none" strike="noStrike">
                  <a:solidFill>
                    <a:srgbClr val="1F45BC"/>
                  </a:solidFill>
                  <a:latin typeface="Arial"/>
                  <a:ea typeface="Arial"/>
                  <a:cs typeface="Arial"/>
                  <a:sym typeface="Arial"/>
                </a:rPr>
                <a:t>Lưu trữ sự kiện trong đĩa cục bộ lâu bền</a:t>
              </a:r>
              <a:endParaRPr/>
            </a:p>
            <a:p>
              <a:pPr indent="0" lvl="1" marL="0" marR="0" rtl="0" algn="ctr">
                <a:spcBef>
                  <a:spcPts val="210"/>
                </a:spcBef>
                <a:spcAft>
                  <a:spcPts val="0"/>
                </a:spcAft>
                <a:buNone/>
              </a:pPr>
              <a:r>
                <a:rPr b="0" i="0" lang="en-US" sz="1400" u="none" cap="none" strike="noStrike">
                  <a:solidFill>
                    <a:srgbClr val="1F45BC"/>
                  </a:solidFill>
                  <a:latin typeface="Arial"/>
                  <a:ea typeface="Arial"/>
                  <a:cs typeface="Arial"/>
                  <a:sym typeface="Arial"/>
                </a:rPr>
                <a:t>Một kênh liên tục đảm bảo rằng khi một giao dịch được thực hiện, sẽ không có dữ liệu nào bị mất do sự cố hoặc mất điện sau đó</a:t>
              </a:r>
              <a:endParaRPr/>
            </a:p>
            <a:p>
              <a:pPr indent="0" lvl="1" marL="0" marR="0" rtl="0" algn="ctr">
                <a:spcBef>
                  <a:spcPts val="210"/>
                </a:spcBef>
                <a:spcAft>
                  <a:spcPts val="0"/>
                </a:spcAft>
                <a:buNone/>
              </a:pPr>
              <a:r>
                <a:rPr b="0" i="0" lang="en-US" sz="1400" u="none" cap="none" strike="noStrike">
                  <a:solidFill>
                    <a:srgbClr val="1F45BC"/>
                  </a:solidFill>
                  <a:latin typeface="Arial"/>
                  <a:ea typeface="Arial"/>
                  <a:cs typeface="Arial"/>
                  <a:sym typeface="Arial"/>
                </a:rPr>
                <a:t>Viết trước ghi nhật ký</a:t>
              </a:r>
              <a:endParaRPr b="0" i="0" sz="1400" u="none" cap="none" strike="noStrike">
                <a:solidFill>
                  <a:srgbClr val="1F45BC"/>
                </a:solidFill>
                <a:latin typeface="Arial"/>
                <a:ea typeface="Arial"/>
                <a:cs typeface="Arial"/>
                <a:sym typeface="Arial"/>
              </a:endParaRPr>
            </a:p>
          </p:txBody>
        </p:sp>
        <p:sp>
          <p:nvSpPr>
            <p:cNvPr id="1152" name="Google Shape;1152;p51"/>
            <p:cNvSpPr/>
            <p:nvPr/>
          </p:nvSpPr>
          <p:spPr>
            <a:xfrm>
              <a:off x="7259938" y="2710955"/>
              <a:ext cx="1906560" cy="432000"/>
            </a:xfrm>
            <a:prstGeom prst="roundRect">
              <a:avLst>
                <a:gd fmla="val 16667" name="adj"/>
              </a:avLst>
            </a:prstGeom>
            <a:solidFill>
              <a:srgbClr val="1F45BC"/>
            </a:solidFill>
            <a:ln cap="flat" cmpd="sng" w="12700">
              <a:solidFill>
                <a:srgbClr val="1F45BC"/>
              </a:solidFill>
              <a:prstDash val="solid"/>
              <a:miter lim="800000"/>
              <a:headEnd len="sm" w="sm" type="none"/>
              <a:tailEnd len="sm" w="sm" type="none"/>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Kênh Kafka</a:t>
              </a:r>
              <a:endParaRPr sz="1400">
                <a:solidFill>
                  <a:schemeClr val="lt1"/>
                </a:solidFill>
                <a:latin typeface="Arial"/>
                <a:ea typeface="Arial"/>
                <a:cs typeface="Arial"/>
                <a:sym typeface="Arial"/>
              </a:endParaRPr>
            </a:p>
          </p:txBody>
        </p:sp>
        <p:sp>
          <p:nvSpPr>
            <p:cNvPr id="1153" name="Google Shape;1153;p51"/>
            <p:cNvSpPr/>
            <p:nvPr/>
          </p:nvSpPr>
          <p:spPr>
            <a:xfrm>
              <a:off x="7259938" y="3142955"/>
              <a:ext cx="1906560" cy="2780325"/>
            </a:xfrm>
            <a:prstGeom prst="roundRect">
              <a:avLst>
                <a:gd fmla="val 4943" name="adj"/>
              </a:avLst>
            </a:prstGeom>
            <a:solidFill>
              <a:schemeClr val="lt1"/>
            </a:solidFill>
            <a:ln cap="flat" cmpd="sng" w="12700">
              <a:solidFill>
                <a:srgbClr val="1F45BC"/>
              </a:solidFill>
              <a:prstDash val="solid"/>
              <a:miter lim="800000"/>
              <a:headEnd len="sm" w="sm" type="none"/>
              <a:tailEnd len="sm" w="sm" type="none"/>
            </a:ln>
          </p:spPr>
          <p:txBody>
            <a:bodyPr anchorCtr="0" anchor="ctr" bIns="120000" lIns="80000" spcFirstLastPara="1" rIns="106675" wrap="square" tIns="80000">
              <a:noAutofit/>
            </a:bodyPr>
            <a:lstStyle/>
            <a:p>
              <a:pPr indent="0" lvl="1" marL="0" marR="0" rtl="0" algn="ctr">
                <a:spcBef>
                  <a:spcPts val="0"/>
                </a:spcBef>
                <a:spcAft>
                  <a:spcPts val="0"/>
                </a:spcAft>
                <a:buNone/>
              </a:pPr>
              <a:r>
                <a:rPr b="0" i="0" lang="en-US" sz="1400" u="none" cap="none" strike="noStrike">
                  <a:solidFill>
                    <a:srgbClr val="1F45BC"/>
                  </a:solidFill>
                  <a:latin typeface="Arial"/>
                  <a:ea typeface="Arial"/>
                  <a:cs typeface="Arial"/>
                  <a:sym typeface="Arial"/>
                </a:rPr>
                <a:t>Tận dụng kiến trúc có thể mở rộng, đáng tin cậy và có tính sẵn sàng cao của Kafka</a:t>
              </a:r>
              <a:endParaRPr b="0" i="0" sz="1400" u="none" cap="none" strike="noStrike">
                <a:solidFill>
                  <a:srgbClr val="1F45BC"/>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5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160" name="Google Shape;1160;p5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Flume - Sink</a:t>
            </a:r>
            <a:endParaRPr/>
          </a:p>
        </p:txBody>
      </p:sp>
      <p:sp>
        <p:nvSpPr>
          <p:cNvPr id="1161" name="Google Shape;1161;p5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162" name="Google Shape;1162;p52"/>
          <p:cNvSpPr txBox="1"/>
          <p:nvPr>
            <p:ph idx="4" type="body"/>
          </p:nvPr>
        </p:nvSpPr>
        <p:spPr>
          <a:xfrm>
            <a:off x="535872" y="2226568"/>
            <a:ext cx="4860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thành phần hoạt động xóa Sự kiện khỏi Kênh và truyền chúng đến bước nhảy hoặc đích tiếp theo của chúng</a:t>
            </a:r>
            <a:endParaRPr/>
          </a:p>
          <a:p>
            <a:pPr indent="-177800" lvl="0" marL="177800" rtl="0" algn="l">
              <a:lnSpc>
                <a:spcPct val="128571"/>
              </a:lnSpc>
              <a:spcBef>
                <a:spcPts val="1000"/>
              </a:spcBef>
              <a:spcAft>
                <a:spcPts val="0"/>
              </a:spcAft>
              <a:buClr>
                <a:srgbClr val="262626"/>
              </a:buClr>
              <a:buSzPts val="1400"/>
              <a:buFont typeface="Arial"/>
              <a:buChar char="•"/>
            </a:pPr>
            <a:r>
              <a:rPr lang="en-US"/>
              <a:t>Yêu cầu chính xác một Kênh để hoạt động</a:t>
            </a:r>
            <a:endParaRPr/>
          </a:p>
          <a:p>
            <a:pPr indent="-177800" lvl="0" marL="177800" rtl="0" algn="l">
              <a:lnSpc>
                <a:spcPct val="128571"/>
              </a:lnSpc>
              <a:spcBef>
                <a:spcPts val="1000"/>
              </a:spcBef>
              <a:spcAft>
                <a:spcPts val="0"/>
              </a:spcAft>
              <a:buClr>
                <a:srgbClr val="262626"/>
              </a:buClr>
              <a:buSzPts val="1400"/>
              <a:buFont typeface="Arial"/>
              <a:buChar char="•"/>
            </a:pPr>
            <a:r>
              <a:rPr lang="en-US"/>
              <a:t>Flume Sinks thường được sử dụng</a:t>
            </a:r>
            <a:endParaRPr/>
          </a:p>
          <a:p>
            <a:pPr indent="-182563" lvl="1" marL="360363" rtl="0" algn="l">
              <a:lnSpc>
                <a:spcPct val="138461"/>
              </a:lnSpc>
              <a:spcBef>
                <a:spcPts val="500"/>
              </a:spcBef>
              <a:spcAft>
                <a:spcPts val="0"/>
              </a:spcAft>
              <a:buClr>
                <a:srgbClr val="262626"/>
              </a:buClr>
              <a:buSzPts val="1040"/>
              <a:buChar char="•"/>
            </a:pPr>
            <a:r>
              <a:rPr lang="en-US"/>
              <a:t>Logger – Ghi sự kiện vào cấp độ INFO bằng SLF4J</a:t>
            </a:r>
            <a:endParaRPr/>
          </a:p>
          <a:p>
            <a:pPr indent="-182563" lvl="1" marL="360363" rtl="0" algn="l">
              <a:lnSpc>
                <a:spcPct val="138461"/>
              </a:lnSpc>
              <a:spcBef>
                <a:spcPts val="500"/>
              </a:spcBef>
              <a:spcAft>
                <a:spcPts val="0"/>
              </a:spcAft>
              <a:buClr>
                <a:srgbClr val="262626"/>
              </a:buClr>
              <a:buSzPts val="1040"/>
              <a:buChar char="•"/>
            </a:pPr>
            <a:r>
              <a:rPr lang="en-US"/>
              <a:t>IRC – Gửi sự kiện tới Internet Relay Chat được chỉ định</a:t>
            </a:r>
            <a:endParaRPr/>
          </a:p>
          <a:p>
            <a:pPr indent="-182563" lvl="1" marL="360363" rtl="0" algn="l">
              <a:lnSpc>
                <a:spcPct val="138461"/>
              </a:lnSpc>
              <a:spcBef>
                <a:spcPts val="500"/>
              </a:spcBef>
              <a:spcAft>
                <a:spcPts val="0"/>
              </a:spcAft>
              <a:buClr>
                <a:srgbClr val="262626"/>
              </a:buClr>
              <a:buSzPts val="1040"/>
              <a:buChar char="•"/>
            </a:pPr>
            <a:r>
              <a:rPr lang="en-US"/>
              <a:t>HDFS – Ghi sự kiện vào một thư mục và tệp được chỉ định trong HDFS</a:t>
            </a:r>
            <a:endParaRPr/>
          </a:p>
          <a:p>
            <a:pPr indent="-182563" lvl="1" marL="360363" rtl="0" algn="l">
              <a:lnSpc>
                <a:spcPct val="138461"/>
              </a:lnSpc>
              <a:spcBef>
                <a:spcPts val="500"/>
              </a:spcBef>
              <a:spcAft>
                <a:spcPts val="0"/>
              </a:spcAft>
              <a:buClr>
                <a:srgbClr val="262626"/>
              </a:buClr>
              <a:buSzPts val="1040"/>
              <a:buChar char="•"/>
            </a:pPr>
            <a:r>
              <a:rPr lang="en-US"/>
              <a:t>Kafka – Gửi sự kiện dưới dạng tin nhắn đến chủ đề Kafka</a:t>
            </a:r>
            <a:endParaRPr/>
          </a:p>
          <a:p>
            <a:pPr indent="-182563" lvl="1" marL="360363" rtl="0" algn="l">
              <a:lnSpc>
                <a:spcPct val="138461"/>
              </a:lnSpc>
              <a:spcBef>
                <a:spcPts val="500"/>
              </a:spcBef>
              <a:spcAft>
                <a:spcPts val="0"/>
              </a:spcAft>
              <a:buClr>
                <a:srgbClr val="262626"/>
              </a:buClr>
              <a:buSzPts val="1040"/>
              <a:buChar char="•"/>
            </a:pPr>
            <a:r>
              <a:rPr lang="en-US"/>
              <a:t>HBaseSink – Lưu trữ sự kiện trong HBase</a:t>
            </a:r>
            <a:endParaRPr/>
          </a:p>
        </p:txBody>
      </p:sp>
      <p:sp>
        <p:nvSpPr>
          <p:cNvPr id="1163" name="Google Shape;1163;p52"/>
          <p:cNvSpPr/>
          <p:nvPr/>
        </p:nvSpPr>
        <p:spPr>
          <a:xfrm>
            <a:off x="6049623" y="3623710"/>
            <a:ext cx="2564406" cy="2542312"/>
          </a:xfrm>
          <a:prstGeom prst="roundRect">
            <a:avLst>
              <a:gd fmla="val 11553"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4" name="Google Shape;1164;p52"/>
          <p:cNvSpPr/>
          <p:nvPr/>
        </p:nvSpPr>
        <p:spPr>
          <a:xfrm>
            <a:off x="6337476" y="3275064"/>
            <a:ext cx="190468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193EB0"/>
                </a:solidFill>
                <a:latin typeface="Arial"/>
                <a:ea typeface="Arial"/>
                <a:cs typeface="Arial"/>
                <a:sym typeface="Arial"/>
              </a:rPr>
              <a:t>Điểm đến dữ liệu</a:t>
            </a:r>
            <a:endParaRPr sz="1800">
              <a:solidFill>
                <a:srgbClr val="193EB0"/>
              </a:solidFill>
              <a:latin typeface="Arial"/>
              <a:ea typeface="Arial"/>
              <a:cs typeface="Arial"/>
              <a:sym typeface="Arial"/>
            </a:endParaRPr>
          </a:p>
        </p:txBody>
      </p:sp>
      <p:pic>
        <p:nvPicPr>
          <p:cNvPr id="1165" name="Google Shape;1165;p52"/>
          <p:cNvPicPr preferRelativeResize="0"/>
          <p:nvPr/>
        </p:nvPicPr>
        <p:blipFill rotWithShape="1">
          <a:blip r:embed="rId3">
            <a:alphaModFix/>
          </a:blip>
          <a:srcRect b="0" l="0" r="0" t="0"/>
          <a:stretch/>
        </p:blipFill>
        <p:spPr>
          <a:xfrm>
            <a:off x="6570645" y="3702623"/>
            <a:ext cx="1438348" cy="238448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5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172" name="Google Shape;1172;p5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Flume - Agent</a:t>
            </a:r>
            <a:endParaRPr/>
          </a:p>
        </p:txBody>
      </p:sp>
      <p:sp>
        <p:nvSpPr>
          <p:cNvPr id="1173" name="Google Shape;1173;p5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174" name="Google Shape;1174;p5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quy trình Java chạy trong một JVM</a:t>
            </a:r>
            <a:endParaRPr/>
          </a:p>
          <a:p>
            <a:pPr indent="-177800" lvl="0" marL="177800" rtl="0" algn="l">
              <a:lnSpc>
                <a:spcPct val="128571"/>
              </a:lnSpc>
              <a:spcBef>
                <a:spcPts val="1000"/>
              </a:spcBef>
              <a:spcAft>
                <a:spcPts val="0"/>
              </a:spcAft>
              <a:buClr>
                <a:srgbClr val="262626"/>
              </a:buClr>
              <a:buSzPts val="1400"/>
              <a:buFont typeface="Arial"/>
              <a:buChar char="•"/>
            </a:pPr>
            <a:r>
              <a:rPr lang="en-US"/>
              <a:t>Lưu trữ các thành phần mà qua đó các sự kiện truyền từ nguồn bên ngoài đến đích tiếp theo (hop)</a:t>
            </a:r>
            <a:endParaRPr/>
          </a:p>
          <a:p>
            <a:pPr indent="-177800" lvl="0" marL="177800" rtl="0" algn="l">
              <a:lnSpc>
                <a:spcPct val="128571"/>
              </a:lnSpc>
              <a:spcBef>
                <a:spcPts val="1000"/>
              </a:spcBef>
              <a:spcAft>
                <a:spcPts val="0"/>
              </a:spcAft>
              <a:buClr>
                <a:srgbClr val="262626"/>
              </a:buClr>
              <a:buSzPts val="1400"/>
              <a:buFont typeface="Arial"/>
              <a:buChar char="•"/>
            </a:pPr>
            <a:r>
              <a:rPr lang="en-US"/>
              <a:t>Phần cơ bản của luồng Flume</a:t>
            </a:r>
            <a:endParaRPr/>
          </a:p>
          <a:p>
            <a:pPr indent="-177800" lvl="0" marL="177800" rtl="0" algn="l">
              <a:lnSpc>
                <a:spcPct val="128571"/>
              </a:lnSpc>
              <a:spcBef>
                <a:spcPts val="1000"/>
              </a:spcBef>
              <a:spcAft>
                <a:spcPts val="0"/>
              </a:spcAft>
              <a:buClr>
                <a:srgbClr val="262626"/>
              </a:buClr>
              <a:buSzPts val="1400"/>
              <a:buFont typeface="Arial"/>
              <a:buChar char="•"/>
            </a:pPr>
            <a:r>
              <a:rPr lang="en-US"/>
              <a:t>Cung cấp cấu hình, quản lý vòng đời và hỗ trợ giám sát cho các thành phần được lưu trữ</a:t>
            </a:r>
            <a:endParaRPr/>
          </a:p>
        </p:txBody>
      </p:sp>
      <p:grpSp>
        <p:nvGrpSpPr>
          <p:cNvPr id="1175" name="Google Shape;1175;p53"/>
          <p:cNvGrpSpPr/>
          <p:nvPr/>
        </p:nvGrpSpPr>
        <p:grpSpPr>
          <a:xfrm>
            <a:off x="2051647" y="3845929"/>
            <a:ext cx="6028728" cy="2301047"/>
            <a:chOff x="2089747" y="3845929"/>
            <a:chExt cx="6028728" cy="2301047"/>
          </a:xfrm>
        </p:grpSpPr>
        <p:sp>
          <p:nvSpPr>
            <p:cNvPr id="1176" name="Google Shape;1176;p53"/>
            <p:cNvSpPr/>
            <p:nvPr/>
          </p:nvSpPr>
          <p:spPr>
            <a:xfrm>
              <a:off x="2089747" y="3845929"/>
              <a:ext cx="6028728" cy="2301047"/>
            </a:xfrm>
            <a:prstGeom prst="roundRect">
              <a:avLst>
                <a:gd fmla="val 9251" name="adj"/>
              </a:avLst>
            </a:prstGeom>
            <a:solidFill>
              <a:schemeClr val="lt1"/>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1F45BC"/>
                  </a:solidFill>
                  <a:latin typeface="Arial"/>
                  <a:ea typeface="Arial"/>
                  <a:cs typeface="Arial"/>
                  <a:sym typeface="Arial"/>
                </a:rPr>
                <a:t>JVM Heap</a:t>
              </a:r>
              <a:endParaRPr/>
            </a:p>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177" name="Google Shape;1177;p53"/>
            <p:cNvSpPr/>
            <p:nvPr/>
          </p:nvSpPr>
          <p:spPr>
            <a:xfrm>
              <a:off x="2376904" y="4412343"/>
              <a:ext cx="5446296" cy="1553027"/>
            </a:xfrm>
            <a:prstGeom prst="roundRect">
              <a:avLst>
                <a:gd fmla="val 9701"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F45BC"/>
                </a:solidFill>
                <a:latin typeface="Arial"/>
                <a:ea typeface="Arial"/>
                <a:cs typeface="Arial"/>
                <a:sym typeface="Arial"/>
              </a:endParaRPr>
            </a:p>
            <a:p>
              <a:pPr indent="0" lvl="0" marL="0" marR="0" rtl="0" algn="l">
                <a:spcBef>
                  <a:spcPts val="0"/>
                </a:spcBef>
                <a:spcAft>
                  <a:spcPts val="0"/>
                </a:spcAft>
                <a:buNone/>
              </a:pPr>
              <a:r>
                <a:rPr lang="en-US" sz="1400">
                  <a:solidFill>
                    <a:srgbClr val="1F45BC"/>
                  </a:solidFill>
                  <a:latin typeface="Arial"/>
                  <a:ea typeface="Arial"/>
                  <a:cs typeface="Arial"/>
                  <a:sym typeface="Arial"/>
                </a:rPr>
                <a:t>AGENT</a:t>
              </a:r>
              <a:endParaRPr sz="1400">
                <a:solidFill>
                  <a:srgbClr val="1F45BC"/>
                </a:solidFill>
                <a:latin typeface="Arial"/>
                <a:ea typeface="Arial"/>
                <a:cs typeface="Arial"/>
                <a:sym typeface="Arial"/>
              </a:endParaRPr>
            </a:p>
            <a:p>
              <a:pPr indent="0" lvl="0" marL="0" marR="0" rtl="0" algn="ctr">
                <a:spcBef>
                  <a:spcPts val="0"/>
                </a:spcBef>
                <a:spcAft>
                  <a:spcPts val="0"/>
                </a:spcAft>
                <a:buNone/>
              </a:pPr>
              <a:r>
                <a:t/>
              </a:r>
              <a:endParaRPr sz="1400">
                <a:solidFill>
                  <a:srgbClr val="1F45BC"/>
                </a:solidFill>
                <a:latin typeface="Arial"/>
                <a:ea typeface="Arial"/>
                <a:cs typeface="Arial"/>
                <a:sym typeface="Arial"/>
              </a:endParaRPr>
            </a:p>
            <a:p>
              <a:pPr indent="0" lvl="0" marL="0" marR="0" rtl="0" algn="ctr">
                <a:spcBef>
                  <a:spcPts val="0"/>
                </a:spcBef>
                <a:spcAft>
                  <a:spcPts val="0"/>
                </a:spcAft>
                <a:buNone/>
              </a:pPr>
              <a:r>
                <a:t/>
              </a:r>
              <a:endParaRPr sz="1400">
                <a:solidFill>
                  <a:srgbClr val="1F45BC"/>
                </a:solidFill>
                <a:latin typeface="Arial"/>
                <a:ea typeface="Arial"/>
                <a:cs typeface="Arial"/>
                <a:sym typeface="Arial"/>
              </a:endParaRPr>
            </a:p>
            <a:p>
              <a:pPr indent="0" lvl="0" marL="0" marR="0" rtl="0" algn="ctr">
                <a:spcBef>
                  <a:spcPts val="0"/>
                </a:spcBef>
                <a:spcAft>
                  <a:spcPts val="0"/>
                </a:spcAft>
                <a:buNone/>
              </a:pPr>
              <a:r>
                <a:t/>
              </a:r>
              <a:endParaRPr sz="1400">
                <a:solidFill>
                  <a:srgbClr val="1F45BC"/>
                </a:solidFill>
                <a:latin typeface="Arial"/>
                <a:ea typeface="Arial"/>
                <a:cs typeface="Arial"/>
                <a:sym typeface="Arial"/>
              </a:endParaRPr>
            </a:p>
            <a:p>
              <a:pPr indent="0" lvl="0" marL="0" marR="0" rtl="0" algn="ctr">
                <a:spcBef>
                  <a:spcPts val="0"/>
                </a:spcBef>
                <a:spcAft>
                  <a:spcPts val="0"/>
                </a:spcAft>
                <a:buNone/>
              </a:pPr>
              <a:r>
                <a:t/>
              </a:r>
              <a:endParaRPr sz="1400">
                <a:solidFill>
                  <a:srgbClr val="1F45BC"/>
                </a:solidFill>
                <a:latin typeface="Arial"/>
                <a:ea typeface="Arial"/>
                <a:cs typeface="Arial"/>
                <a:sym typeface="Arial"/>
              </a:endParaRPr>
            </a:p>
            <a:p>
              <a:pPr indent="0" lvl="0" marL="0" marR="0" rtl="0" algn="ctr">
                <a:spcBef>
                  <a:spcPts val="0"/>
                </a:spcBef>
                <a:spcAft>
                  <a:spcPts val="0"/>
                </a:spcAft>
                <a:buNone/>
              </a:pPr>
              <a:r>
                <a:t/>
              </a:r>
              <a:endParaRPr sz="1400">
                <a:solidFill>
                  <a:srgbClr val="1F45BC"/>
                </a:solidFill>
                <a:latin typeface="Arial"/>
                <a:ea typeface="Arial"/>
                <a:cs typeface="Arial"/>
                <a:sym typeface="Arial"/>
              </a:endParaRPr>
            </a:p>
          </p:txBody>
        </p:sp>
        <p:grpSp>
          <p:nvGrpSpPr>
            <p:cNvPr id="1178" name="Google Shape;1178;p53"/>
            <p:cNvGrpSpPr/>
            <p:nvPr/>
          </p:nvGrpSpPr>
          <p:grpSpPr>
            <a:xfrm>
              <a:off x="2822755" y="5078349"/>
              <a:ext cx="4529163" cy="522515"/>
              <a:chOff x="2822755" y="5078349"/>
              <a:chExt cx="4529163" cy="522515"/>
            </a:xfrm>
          </p:grpSpPr>
          <p:grpSp>
            <p:nvGrpSpPr>
              <p:cNvPr id="1179" name="Google Shape;1179;p53"/>
              <p:cNvGrpSpPr/>
              <p:nvPr/>
            </p:nvGrpSpPr>
            <p:grpSpPr>
              <a:xfrm>
                <a:off x="2822755" y="5078349"/>
                <a:ext cx="4529163" cy="522515"/>
                <a:chOff x="2822755" y="5078349"/>
                <a:chExt cx="4529163" cy="522515"/>
              </a:xfrm>
            </p:grpSpPr>
            <p:grpSp>
              <p:nvGrpSpPr>
                <p:cNvPr id="1180" name="Google Shape;1180;p53"/>
                <p:cNvGrpSpPr/>
                <p:nvPr/>
              </p:nvGrpSpPr>
              <p:grpSpPr>
                <a:xfrm>
                  <a:off x="4180771" y="5078349"/>
                  <a:ext cx="1839441" cy="522515"/>
                  <a:chOff x="4180771" y="5154549"/>
                  <a:chExt cx="1839441" cy="522515"/>
                </a:xfrm>
              </p:grpSpPr>
              <p:sp>
                <p:nvSpPr>
                  <p:cNvPr id="1181" name="Google Shape;1181;p53"/>
                  <p:cNvSpPr/>
                  <p:nvPr/>
                </p:nvSpPr>
                <p:spPr>
                  <a:xfrm rot="5400000">
                    <a:off x="4839234" y="4496086"/>
                    <a:ext cx="522515" cy="1839441"/>
                  </a:xfrm>
                  <a:prstGeom prst="can">
                    <a:avLst>
                      <a:gd fmla="val 25000" name="adj"/>
                    </a:avLst>
                  </a:prstGeom>
                  <a:solidFill>
                    <a:srgbClr val="1F45BC"/>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82" name="Google Shape;1182;p53"/>
                  <p:cNvSpPr/>
                  <p:nvPr/>
                </p:nvSpPr>
                <p:spPr>
                  <a:xfrm>
                    <a:off x="4801733" y="5275361"/>
                    <a:ext cx="5966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Kênh</a:t>
                    </a:r>
                    <a:endParaRPr sz="1400">
                      <a:solidFill>
                        <a:schemeClr val="lt1"/>
                      </a:solidFill>
                      <a:latin typeface="Arial"/>
                      <a:ea typeface="Arial"/>
                      <a:cs typeface="Arial"/>
                      <a:sym typeface="Arial"/>
                    </a:endParaRPr>
                  </a:p>
                </p:txBody>
              </p:sp>
            </p:grpSp>
            <p:grpSp>
              <p:nvGrpSpPr>
                <p:cNvPr id="1183" name="Google Shape;1183;p53"/>
                <p:cNvGrpSpPr/>
                <p:nvPr/>
              </p:nvGrpSpPr>
              <p:grpSpPr>
                <a:xfrm>
                  <a:off x="2822755" y="5078349"/>
                  <a:ext cx="812800" cy="522515"/>
                  <a:chOff x="2775130" y="5167085"/>
                  <a:chExt cx="812800" cy="522515"/>
                </a:xfrm>
              </p:grpSpPr>
              <p:sp>
                <p:nvSpPr>
                  <p:cNvPr id="1184" name="Google Shape;1184;p53"/>
                  <p:cNvSpPr/>
                  <p:nvPr/>
                </p:nvSpPr>
                <p:spPr>
                  <a:xfrm>
                    <a:off x="2775130"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85" name="Google Shape;1185;p53"/>
                  <p:cNvSpPr/>
                  <p:nvPr/>
                </p:nvSpPr>
                <p:spPr>
                  <a:xfrm>
                    <a:off x="2843073" y="5274453"/>
                    <a:ext cx="7152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Nguồn</a:t>
                    </a:r>
                    <a:endParaRPr sz="1400">
                      <a:solidFill>
                        <a:schemeClr val="lt1"/>
                      </a:solidFill>
                      <a:latin typeface="Arial"/>
                      <a:ea typeface="Arial"/>
                      <a:cs typeface="Arial"/>
                      <a:sym typeface="Arial"/>
                    </a:endParaRPr>
                  </a:p>
                </p:txBody>
              </p:sp>
            </p:grpSp>
            <p:grpSp>
              <p:nvGrpSpPr>
                <p:cNvPr id="1186" name="Google Shape;1186;p53"/>
                <p:cNvGrpSpPr/>
                <p:nvPr/>
              </p:nvGrpSpPr>
              <p:grpSpPr>
                <a:xfrm>
                  <a:off x="6539118" y="5078349"/>
                  <a:ext cx="812800" cy="522515"/>
                  <a:chOff x="2775130" y="5167085"/>
                  <a:chExt cx="812800" cy="522515"/>
                </a:xfrm>
              </p:grpSpPr>
              <p:sp>
                <p:nvSpPr>
                  <p:cNvPr id="1187" name="Google Shape;1187;p53"/>
                  <p:cNvSpPr/>
                  <p:nvPr/>
                </p:nvSpPr>
                <p:spPr>
                  <a:xfrm>
                    <a:off x="2775130"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88" name="Google Shape;1188;p53"/>
                  <p:cNvSpPr/>
                  <p:nvPr/>
                </p:nvSpPr>
                <p:spPr>
                  <a:xfrm>
                    <a:off x="2923223" y="5274453"/>
                    <a:ext cx="53251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Sink</a:t>
                    </a:r>
                    <a:endParaRPr/>
                  </a:p>
                </p:txBody>
              </p:sp>
            </p:grpSp>
          </p:grpSp>
          <p:grpSp>
            <p:nvGrpSpPr>
              <p:cNvPr id="1189" name="Google Shape;1189;p53"/>
              <p:cNvGrpSpPr/>
              <p:nvPr/>
            </p:nvGrpSpPr>
            <p:grpSpPr>
              <a:xfrm>
                <a:off x="3673655" y="5353050"/>
                <a:ext cx="2846413" cy="0"/>
                <a:chOff x="3673655" y="5353050"/>
                <a:chExt cx="2846413" cy="0"/>
              </a:xfrm>
            </p:grpSpPr>
            <p:cxnSp>
              <p:nvCxnSpPr>
                <p:cNvPr id="1190" name="Google Shape;1190;p53"/>
                <p:cNvCxnSpPr/>
                <p:nvPr/>
              </p:nvCxnSpPr>
              <p:spPr>
                <a:xfrm>
                  <a:off x="3673655" y="5353050"/>
                  <a:ext cx="476250" cy="0"/>
                </a:xfrm>
                <a:prstGeom prst="straightConnector1">
                  <a:avLst/>
                </a:prstGeom>
                <a:noFill/>
                <a:ln cap="flat" cmpd="sng" w="28575">
                  <a:solidFill>
                    <a:srgbClr val="1F45BC"/>
                  </a:solidFill>
                  <a:prstDash val="solid"/>
                  <a:miter lim="800000"/>
                  <a:headEnd len="sm" w="sm" type="none"/>
                  <a:tailEnd len="med" w="med" type="triangle"/>
                </a:ln>
              </p:spPr>
            </p:cxnSp>
            <p:cxnSp>
              <p:nvCxnSpPr>
                <p:cNvPr id="1191" name="Google Shape;1191;p53"/>
                <p:cNvCxnSpPr/>
                <p:nvPr/>
              </p:nvCxnSpPr>
              <p:spPr>
                <a:xfrm>
                  <a:off x="6043818" y="5353050"/>
                  <a:ext cx="476250" cy="0"/>
                </a:xfrm>
                <a:prstGeom prst="straightConnector1">
                  <a:avLst/>
                </a:prstGeom>
                <a:noFill/>
                <a:ln cap="flat" cmpd="sng" w="28575">
                  <a:solidFill>
                    <a:srgbClr val="1F45BC"/>
                  </a:solidFill>
                  <a:prstDash val="solid"/>
                  <a:miter lim="800000"/>
                  <a:headEnd len="sm" w="sm" type="none"/>
                  <a:tailEnd len="med" w="med" type="triangle"/>
                </a:ln>
              </p:spPr>
            </p:cxnSp>
          </p:gr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5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198" name="Google Shape;1198;p5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Flume – Luồng dữ liệu</a:t>
            </a:r>
            <a:endParaRPr/>
          </a:p>
        </p:txBody>
      </p:sp>
      <p:sp>
        <p:nvSpPr>
          <p:cNvPr id="1199" name="Google Shape;1199;p5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200" name="Google Shape;1200;p5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Apache Flume định nghĩa một luồng dữ liệu bằng cách xác định Nguồn, Kênh và Sink</a:t>
            </a:r>
            <a:endParaRPr/>
          </a:p>
          <a:p>
            <a:pPr indent="-182563" lvl="1" marL="360363" rtl="0" algn="l">
              <a:lnSpc>
                <a:spcPct val="138461"/>
              </a:lnSpc>
              <a:spcBef>
                <a:spcPts val="500"/>
              </a:spcBef>
              <a:spcAft>
                <a:spcPts val="0"/>
              </a:spcAft>
              <a:buClr>
                <a:srgbClr val="262626"/>
              </a:buClr>
              <a:buSzPts val="1040"/>
              <a:buChar char="•"/>
            </a:pPr>
            <a:r>
              <a:rPr lang="en-US"/>
              <a:t>Tệp cấu hình dựa trên văn bản</a:t>
            </a:r>
            <a:endParaRPr/>
          </a:p>
          <a:p>
            <a:pPr indent="-182563" lvl="1" marL="360363" rtl="0" algn="l">
              <a:lnSpc>
                <a:spcPct val="138461"/>
              </a:lnSpc>
              <a:spcBef>
                <a:spcPts val="500"/>
              </a:spcBef>
              <a:spcAft>
                <a:spcPts val="0"/>
              </a:spcAft>
              <a:buClr>
                <a:srgbClr val="262626"/>
              </a:buClr>
              <a:buSzPts val="1040"/>
              <a:buChar char="•"/>
            </a:pPr>
            <a:r>
              <a:rPr lang="en-US"/>
              <a:t>Mỗi Nguồn, Kênh và Sink được định cấu hình thêm với các tham số có liên quan</a:t>
            </a:r>
            <a:endParaRPr/>
          </a:p>
          <a:p>
            <a:pPr indent="-182563" lvl="1" marL="360363" rtl="0" algn="l">
              <a:lnSpc>
                <a:spcPct val="138461"/>
              </a:lnSpc>
              <a:spcBef>
                <a:spcPts val="500"/>
              </a:spcBef>
              <a:spcAft>
                <a:spcPts val="0"/>
              </a:spcAft>
              <a:buClr>
                <a:srgbClr val="262626"/>
              </a:buClr>
              <a:buSzPts val="1040"/>
              <a:buChar char="•"/>
            </a:pPr>
            <a:r>
              <a:rPr lang="en-US"/>
              <a:t>Tệp cấu hình được đọc bởi một Agent, sau đó lưu trữ từng thành phần để tạo luồng dữ liệu</a:t>
            </a:r>
            <a:endParaRPr/>
          </a:p>
        </p:txBody>
      </p:sp>
      <p:sp>
        <p:nvSpPr>
          <p:cNvPr id="1201" name="Google Shape;1201;p54"/>
          <p:cNvSpPr txBox="1"/>
          <p:nvPr/>
        </p:nvSpPr>
        <p:spPr>
          <a:xfrm>
            <a:off x="4847876" y="6056600"/>
            <a:ext cx="47211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https://flume.apache.org/releases/content/1.9.0/FlumeUserGuide.html</a:t>
            </a:r>
            <a:endParaRPr b="0" i="0" sz="1200" u="none" cap="none" strike="noStrike">
              <a:solidFill>
                <a:srgbClr val="000000"/>
              </a:solidFill>
              <a:latin typeface="Arial"/>
              <a:ea typeface="Arial"/>
              <a:cs typeface="Arial"/>
              <a:sym typeface="Arial"/>
            </a:endParaRPr>
          </a:p>
        </p:txBody>
      </p:sp>
      <p:grpSp>
        <p:nvGrpSpPr>
          <p:cNvPr id="1202" name="Google Shape;1202;p54"/>
          <p:cNvGrpSpPr/>
          <p:nvPr/>
        </p:nvGrpSpPr>
        <p:grpSpPr>
          <a:xfrm>
            <a:off x="1719929" y="3889057"/>
            <a:ext cx="6456726" cy="1595485"/>
            <a:chOff x="1748957" y="3932599"/>
            <a:chExt cx="6456726" cy="1595485"/>
          </a:xfrm>
        </p:grpSpPr>
        <p:sp>
          <p:nvSpPr>
            <p:cNvPr id="1203" name="Google Shape;1203;p54"/>
            <p:cNvSpPr/>
            <p:nvPr/>
          </p:nvSpPr>
          <p:spPr>
            <a:xfrm>
              <a:off x="2830286" y="4120242"/>
              <a:ext cx="4296229" cy="1407842"/>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204" name="Google Shape;1204;p54"/>
            <p:cNvGrpSpPr/>
            <p:nvPr/>
          </p:nvGrpSpPr>
          <p:grpSpPr>
            <a:xfrm>
              <a:off x="4058679" y="4551176"/>
              <a:ext cx="1839441" cy="522515"/>
              <a:chOff x="4199104" y="5080793"/>
              <a:chExt cx="1839441" cy="522515"/>
            </a:xfrm>
          </p:grpSpPr>
          <p:sp>
            <p:nvSpPr>
              <p:cNvPr id="1205" name="Google Shape;1205;p54"/>
              <p:cNvSpPr/>
              <p:nvPr/>
            </p:nvSpPr>
            <p:spPr>
              <a:xfrm rot="5400000">
                <a:off x="4857567" y="4422330"/>
                <a:ext cx="522515" cy="1839441"/>
              </a:xfrm>
              <a:prstGeom prst="can">
                <a:avLst>
                  <a:gd fmla="val 25000" name="adj"/>
                </a:avLst>
              </a:prstGeom>
              <a:solidFill>
                <a:srgbClr val="1F45BC"/>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06" name="Google Shape;1206;p54"/>
              <p:cNvSpPr/>
              <p:nvPr/>
            </p:nvSpPr>
            <p:spPr>
              <a:xfrm>
                <a:off x="4774250" y="5187779"/>
                <a:ext cx="596638" cy="307777"/>
              </a:xfrm>
              <a:prstGeom prst="rect">
                <a:avLst/>
              </a:prstGeom>
              <a:solidFill>
                <a:srgbClr val="1F45B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Kênh</a:t>
                </a:r>
                <a:endParaRPr sz="1400">
                  <a:solidFill>
                    <a:schemeClr val="lt1"/>
                  </a:solidFill>
                  <a:latin typeface="Arial"/>
                  <a:ea typeface="Arial"/>
                  <a:cs typeface="Arial"/>
                  <a:sym typeface="Arial"/>
                </a:endParaRPr>
              </a:p>
            </p:txBody>
          </p:sp>
        </p:grpSp>
        <p:grpSp>
          <p:nvGrpSpPr>
            <p:cNvPr id="1207" name="Google Shape;1207;p54"/>
            <p:cNvGrpSpPr/>
            <p:nvPr/>
          </p:nvGrpSpPr>
          <p:grpSpPr>
            <a:xfrm>
              <a:off x="3031855" y="4554353"/>
              <a:ext cx="812800" cy="522515"/>
              <a:chOff x="2749644" y="5601350"/>
              <a:chExt cx="812800" cy="522515"/>
            </a:xfrm>
          </p:grpSpPr>
          <p:sp>
            <p:nvSpPr>
              <p:cNvPr id="1208" name="Google Shape;1208;p54"/>
              <p:cNvSpPr/>
              <p:nvPr/>
            </p:nvSpPr>
            <p:spPr>
              <a:xfrm>
                <a:off x="2749644" y="5601350"/>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09" name="Google Shape;1209;p54"/>
              <p:cNvSpPr/>
              <p:nvPr/>
            </p:nvSpPr>
            <p:spPr>
              <a:xfrm>
                <a:off x="2808004" y="5700460"/>
                <a:ext cx="7152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Nguồn</a:t>
                </a:r>
                <a:endParaRPr sz="1400">
                  <a:solidFill>
                    <a:schemeClr val="lt1"/>
                  </a:solidFill>
                  <a:latin typeface="Arial"/>
                  <a:ea typeface="Arial"/>
                  <a:cs typeface="Arial"/>
                  <a:sym typeface="Arial"/>
                </a:endParaRPr>
              </a:p>
            </p:txBody>
          </p:sp>
        </p:grpSp>
        <p:grpSp>
          <p:nvGrpSpPr>
            <p:cNvPr id="1210" name="Google Shape;1210;p54"/>
            <p:cNvGrpSpPr/>
            <p:nvPr/>
          </p:nvGrpSpPr>
          <p:grpSpPr>
            <a:xfrm>
              <a:off x="6119403" y="4550795"/>
              <a:ext cx="812800" cy="522515"/>
              <a:chOff x="2808184" y="5597792"/>
              <a:chExt cx="812800" cy="522515"/>
            </a:xfrm>
          </p:grpSpPr>
          <p:sp>
            <p:nvSpPr>
              <p:cNvPr id="1211" name="Google Shape;1211;p54"/>
              <p:cNvSpPr/>
              <p:nvPr/>
            </p:nvSpPr>
            <p:spPr>
              <a:xfrm>
                <a:off x="2808184" y="5597792"/>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12" name="Google Shape;1212;p54"/>
              <p:cNvSpPr/>
              <p:nvPr/>
            </p:nvSpPr>
            <p:spPr>
              <a:xfrm>
                <a:off x="2948325" y="5705160"/>
                <a:ext cx="53251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Sink</a:t>
                </a:r>
                <a:endParaRPr/>
              </a:p>
            </p:txBody>
          </p:sp>
        </p:grpSp>
        <p:sp>
          <p:nvSpPr>
            <p:cNvPr id="1213" name="Google Shape;1213;p54"/>
            <p:cNvSpPr/>
            <p:nvPr/>
          </p:nvSpPr>
          <p:spPr>
            <a:xfrm>
              <a:off x="2944880" y="3932599"/>
              <a:ext cx="838153"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Agent</a:t>
              </a:r>
              <a:endParaRPr sz="1400">
                <a:solidFill>
                  <a:srgbClr val="193EB0"/>
                </a:solidFill>
                <a:latin typeface="Arial"/>
                <a:ea typeface="Arial"/>
                <a:cs typeface="Arial"/>
                <a:sym typeface="Arial"/>
              </a:endParaRPr>
            </a:p>
          </p:txBody>
        </p:sp>
        <p:grpSp>
          <p:nvGrpSpPr>
            <p:cNvPr id="1214" name="Google Shape;1214;p54"/>
            <p:cNvGrpSpPr/>
            <p:nvPr/>
          </p:nvGrpSpPr>
          <p:grpSpPr>
            <a:xfrm>
              <a:off x="7367530" y="4338284"/>
              <a:ext cx="838153" cy="938133"/>
              <a:chOff x="7679340" y="4536356"/>
              <a:chExt cx="838153" cy="938133"/>
            </a:xfrm>
          </p:grpSpPr>
          <p:sp>
            <p:nvSpPr>
              <p:cNvPr id="1215" name="Google Shape;1215;p54"/>
              <p:cNvSpPr/>
              <p:nvPr/>
            </p:nvSpPr>
            <p:spPr>
              <a:xfrm>
                <a:off x="7767427" y="4536356"/>
                <a:ext cx="667657" cy="938133"/>
              </a:xfrm>
              <a:prstGeom prst="can">
                <a:avLst>
                  <a:gd fmla="val 25000"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16" name="Google Shape;1216;p54"/>
              <p:cNvSpPr/>
              <p:nvPr/>
            </p:nvSpPr>
            <p:spPr>
              <a:xfrm>
                <a:off x="7679340" y="4879720"/>
                <a:ext cx="83815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HDFS</a:t>
                </a:r>
                <a:endParaRPr sz="1400">
                  <a:solidFill>
                    <a:srgbClr val="193EB0"/>
                  </a:solidFill>
                  <a:latin typeface="Arial"/>
                  <a:ea typeface="Arial"/>
                  <a:cs typeface="Arial"/>
                  <a:sym typeface="Arial"/>
                </a:endParaRPr>
              </a:p>
            </p:txBody>
          </p:sp>
        </p:grpSp>
        <p:grpSp>
          <p:nvGrpSpPr>
            <p:cNvPr id="1217" name="Google Shape;1217;p54"/>
            <p:cNvGrpSpPr/>
            <p:nvPr/>
          </p:nvGrpSpPr>
          <p:grpSpPr>
            <a:xfrm>
              <a:off x="1748957" y="4417287"/>
              <a:ext cx="838153" cy="790294"/>
              <a:chOff x="2010215" y="4485766"/>
              <a:chExt cx="838153" cy="790294"/>
            </a:xfrm>
          </p:grpSpPr>
          <p:sp>
            <p:nvSpPr>
              <p:cNvPr id="1218" name="Google Shape;1218;p54"/>
              <p:cNvSpPr/>
              <p:nvPr/>
            </p:nvSpPr>
            <p:spPr>
              <a:xfrm>
                <a:off x="2019631" y="4485766"/>
                <a:ext cx="790294" cy="790294"/>
              </a:xfrm>
              <a:prstGeom prst="ellipse">
                <a:avLst/>
              </a:prstGeom>
              <a:solidFill>
                <a:srgbClr val="E8E8E8"/>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19" name="Google Shape;1219;p54"/>
              <p:cNvSpPr/>
              <p:nvPr/>
            </p:nvSpPr>
            <p:spPr>
              <a:xfrm>
                <a:off x="2010215" y="4642406"/>
                <a:ext cx="83815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Máy chủ web</a:t>
                </a:r>
                <a:endParaRPr sz="1400">
                  <a:solidFill>
                    <a:srgbClr val="193EB0"/>
                  </a:solidFill>
                  <a:latin typeface="Arial"/>
                  <a:ea typeface="Arial"/>
                  <a:cs typeface="Arial"/>
                  <a:sym typeface="Arial"/>
                </a:endParaRPr>
              </a:p>
            </p:txBody>
          </p:sp>
        </p:grpSp>
        <p:grpSp>
          <p:nvGrpSpPr>
            <p:cNvPr id="1220" name="Google Shape;1220;p54"/>
            <p:cNvGrpSpPr/>
            <p:nvPr/>
          </p:nvGrpSpPr>
          <p:grpSpPr>
            <a:xfrm>
              <a:off x="2548667" y="4807252"/>
              <a:ext cx="4907036" cy="8481"/>
              <a:chOff x="2548667" y="4807253"/>
              <a:chExt cx="4907036" cy="8481"/>
            </a:xfrm>
          </p:grpSpPr>
          <p:cxnSp>
            <p:nvCxnSpPr>
              <p:cNvPr id="1221" name="Google Shape;1221;p54"/>
              <p:cNvCxnSpPr>
                <a:stCxn id="1218" idx="6"/>
                <a:endCxn id="1208" idx="2"/>
              </p:cNvCxnSpPr>
              <p:nvPr/>
            </p:nvCxnSpPr>
            <p:spPr>
              <a:xfrm>
                <a:off x="2548667" y="4812434"/>
                <a:ext cx="483300" cy="3300"/>
              </a:xfrm>
              <a:prstGeom prst="straightConnector1">
                <a:avLst/>
              </a:prstGeom>
              <a:noFill/>
              <a:ln cap="flat" cmpd="sng" w="28575">
                <a:solidFill>
                  <a:srgbClr val="1F45BC"/>
                </a:solidFill>
                <a:prstDash val="solid"/>
                <a:miter lim="800000"/>
                <a:headEnd len="sm" w="sm" type="none"/>
                <a:tailEnd len="med" w="med" type="triangle"/>
              </a:ln>
            </p:spPr>
          </p:cxnSp>
          <p:cxnSp>
            <p:nvCxnSpPr>
              <p:cNvPr id="1222" name="Google Shape;1222;p54"/>
              <p:cNvCxnSpPr>
                <a:stCxn id="1208" idx="6"/>
                <a:endCxn id="1205" idx="3"/>
              </p:cNvCxnSpPr>
              <p:nvPr/>
            </p:nvCxnSpPr>
            <p:spPr>
              <a:xfrm flipH="1" rot="10800000">
                <a:off x="3844655" y="4812311"/>
                <a:ext cx="213900" cy="3300"/>
              </a:xfrm>
              <a:prstGeom prst="straightConnector1">
                <a:avLst/>
              </a:prstGeom>
              <a:noFill/>
              <a:ln cap="flat" cmpd="sng" w="28575">
                <a:solidFill>
                  <a:srgbClr val="1F45BC"/>
                </a:solidFill>
                <a:prstDash val="solid"/>
                <a:miter lim="800000"/>
                <a:headEnd len="sm" w="sm" type="none"/>
                <a:tailEnd len="med" w="med" type="triangle"/>
              </a:ln>
            </p:spPr>
          </p:cxnSp>
          <p:cxnSp>
            <p:nvCxnSpPr>
              <p:cNvPr id="1223" name="Google Shape;1223;p54"/>
              <p:cNvCxnSpPr>
                <a:stCxn id="1205" idx="1"/>
                <a:endCxn id="1211" idx="2"/>
              </p:cNvCxnSpPr>
              <p:nvPr/>
            </p:nvCxnSpPr>
            <p:spPr>
              <a:xfrm flipH="1" rot="10800000">
                <a:off x="5898120" y="4812134"/>
                <a:ext cx="221400" cy="300"/>
              </a:xfrm>
              <a:prstGeom prst="straightConnector1">
                <a:avLst/>
              </a:prstGeom>
              <a:noFill/>
              <a:ln cap="flat" cmpd="sng" w="28575">
                <a:solidFill>
                  <a:srgbClr val="1F45BC"/>
                </a:solidFill>
                <a:prstDash val="solid"/>
                <a:miter lim="800000"/>
                <a:headEnd len="sm" w="sm" type="none"/>
                <a:tailEnd len="med" w="med" type="triangle"/>
              </a:ln>
            </p:spPr>
          </p:cxnSp>
          <p:cxnSp>
            <p:nvCxnSpPr>
              <p:cNvPr id="1224" name="Google Shape;1224;p54"/>
              <p:cNvCxnSpPr>
                <a:stCxn id="1211" idx="6"/>
                <a:endCxn id="1215" idx="2"/>
              </p:cNvCxnSpPr>
              <p:nvPr/>
            </p:nvCxnSpPr>
            <p:spPr>
              <a:xfrm flipH="1" rot="10800000">
                <a:off x="6932203" y="4807253"/>
                <a:ext cx="523500" cy="4800"/>
              </a:xfrm>
              <a:prstGeom prst="straightConnector1">
                <a:avLst/>
              </a:prstGeom>
              <a:noFill/>
              <a:ln cap="flat" cmpd="sng" w="28575">
                <a:solidFill>
                  <a:srgbClr val="1F45BC"/>
                </a:solidFill>
                <a:prstDash val="solid"/>
                <a:miter lim="800000"/>
                <a:headEnd len="sm" w="sm" type="none"/>
                <a:tailEnd len="med" w="med" type="triangle"/>
              </a:ln>
            </p:spPr>
          </p:cxn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5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231" name="Google Shape;1231;p5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Một ví dụ về luồng dữ liệu đơn giản</a:t>
            </a:r>
            <a:endParaRPr/>
          </a:p>
        </p:txBody>
      </p:sp>
      <p:sp>
        <p:nvSpPr>
          <p:cNvPr id="1232" name="Google Shape;1232;p5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233" name="Google Shape;1233;p5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Chụp dữ liệu nhật ký hệ thống (syslog) và lưu vào HDFS</a:t>
            </a:r>
            <a:endParaRPr/>
          </a:p>
          <a:p>
            <a:pPr indent="-182563" lvl="1" marL="360363" rtl="0" algn="l">
              <a:lnSpc>
                <a:spcPct val="138461"/>
              </a:lnSpc>
              <a:spcBef>
                <a:spcPts val="500"/>
              </a:spcBef>
              <a:spcAft>
                <a:spcPts val="0"/>
              </a:spcAft>
              <a:buClr>
                <a:srgbClr val="262626"/>
              </a:buClr>
              <a:buSzPts val="1040"/>
              <a:buChar char="•"/>
            </a:pPr>
            <a:r>
              <a:rPr lang="en-US"/>
              <a:t>Máy chủ đang chạy syslog daemon ghi lại các thông điệp</a:t>
            </a:r>
            <a:endParaRPr/>
          </a:p>
          <a:p>
            <a:pPr indent="-182563" lvl="1" marL="360363" rtl="0" algn="l">
              <a:lnSpc>
                <a:spcPct val="138461"/>
              </a:lnSpc>
              <a:spcBef>
                <a:spcPts val="500"/>
              </a:spcBef>
              <a:spcAft>
                <a:spcPts val="0"/>
              </a:spcAft>
              <a:buClr>
                <a:srgbClr val="262626"/>
              </a:buClr>
              <a:buSzPts val="1040"/>
              <a:buChar char="•"/>
            </a:pPr>
            <a:r>
              <a:rPr lang="en-US"/>
              <a:t>Tác nhân Flume được định cấu hình với nguồn Syslog ghi lại thông báo và lưu trữ dưới dạng sự kiện Flume</a:t>
            </a:r>
            <a:endParaRPr/>
          </a:p>
          <a:p>
            <a:pPr indent="-182563" lvl="1" marL="360363" rtl="0" algn="l">
              <a:lnSpc>
                <a:spcPct val="138461"/>
              </a:lnSpc>
              <a:spcBef>
                <a:spcPts val="500"/>
              </a:spcBef>
              <a:spcAft>
                <a:spcPts val="0"/>
              </a:spcAft>
              <a:buClr>
                <a:srgbClr val="262626"/>
              </a:buClr>
              <a:buSzPts val="1040"/>
              <a:buChar char="•"/>
            </a:pPr>
            <a:r>
              <a:rPr lang="en-US"/>
              <a:t>Nguồn nhật ký hệ thống đẩy sự kiện vào kênh bộ nhớ, nơi sự kiện được lưu vào bộ nhớ đệm</a:t>
            </a:r>
            <a:endParaRPr/>
          </a:p>
          <a:p>
            <a:pPr indent="-182563" lvl="1" marL="360363" rtl="0" algn="l">
              <a:lnSpc>
                <a:spcPct val="138461"/>
              </a:lnSpc>
              <a:spcBef>
                <a:spcPts val="500"/>
              </a:spcBef>
              <a:spcAft>
                <a:spcPts val="0"/>
              </a:spcAft>
              <a:buClr>
                <a:srgbClr val="262626"/>
              </a:buClr>
              <a:buSzPts val="1040"/>
              <a:buChar char="•"/>
            </a:pPr>
            <a:r>
              <a:rPr lang="en-US"/>
              <a:t>Tác nhân Flume được định cấu hình với phần chìm HDFS kéo sự kiện từ bộ nhớ đệm và ghi thông báo vào HDFS</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1234" name="Google Shape;1234;p55"/>
          <p:cNvGrpSpPr/>
          <p:nvPr/>
        </p:nvGrpSpPr>
        <p:grpSpPr>
          <a:xfrm>
            <a:off x="825866" y="4107086"/>
            <a:ext cx="8216714" cy="1698433"/>
            <a:chOff x="749666" y="4183286"/>
            <a:chExt cx="8216714" cy="1698433"/>
          </a:xfrm>
        </p:grpSpPr>
        <p:pic>
          <p:nvPicPr>
            <p:cNvPr id="1235" name="Google Shape;1235;p55"/>
            <p:cNvPicPr preferRelativeResize="0"/>
            <p:nvPr/>
          </p:nvPicPr>
          <p:blipFill rotWithShape="1">
            <a:blip r:embed="rId3">
              <a:alphaModFix/>
            </a:blip>
            <a:srcRect b="0" l="0" r="0" t="0"/>
            <a:stretch/>
          </p:blipFill>
          <p:spPr>
            <a:xfrm>
              <a:off x="1062025" y="4595198"/>
              <a:ext cx="521090" cy="875969"/>
            </a:xfrm>
            <a:prstGeom prst="rect">
              <a:avLst/>
            </a:prstGeom>
            <a:noFill/>
            <a:ln>
              <a:noFill/>
            </a:ln>
          </p:spPr>
        </p:pic>
        <p:sp>
          <p:nvSpPr>
            <p:cNvPr id="1236" name="Google Shape;1236;p55"/>
            <p:cNvSpPr/>
            <p:nvPr/>
          </p:nvSpPr>
          <p:spPr>
            <a:xfrm>
              <a:off x="749666" y="5548774"/>
              <a:ext cx="1145809" cy="332945"/>
            </a:xfrm>
            <a:prstGeom prst="roundRect">
              <a:avLst>
                <a:gd fmla="val 1859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Máy chủ nhật ký hệ thống</a:t>
              </a:r>
              <a:endParaRPr sz="1100">
                <a:solidFill>
                  <a:srgbClr val="0043B2"/>
                </a:solidFill>
                <a:latin typeface="Arial"/>
                <a:ea typeface="Arial"/>
                <a:cs typeface="Arial"/>
                <a:sym typeface="Arial"/>
              </a:endParaRPr>
            </a:p>
          </p:txBody>
        </p:sp>
        <p:grpSp>
          <p:nvGrpSpPr>
            <p:cNvPr id="1237" name="Google Shape;1237;p55"/>
            <p:cNvGrpSpPr/>
            <p:nvPr/>
          </p:nvGrpSpPr>
          <p:grpSpPr>
            <a:xfrm>
              <a:off x="2633013" y="4569113"/>
              <a:ext cx="3748737" cy="1155412"/>
              <a:chOff x="3090213" y="4616738"/>
              <a:chExt cx="4086225" cy="1155412"/>
            </a:xfrm>
          </p:grpSpPr>
          <p:sp>
            <p:nvSpPr>
              <p:cNvPr id="1238" name="Google Shape;1238;p55"/>
              <p:cNvSpPr/>
              <p:nvPr/>
            </p:nvSpPr>
            <p:spPr>
              <a:xfrm>
                <a:off x="3090213" y="4616738"/>
                <a:ext cx="4086225" cy="1155412"/>
              </a:xfrm>
              <a:prstGeom prst="roundRect">
                <a:avLst>
                  <a:gd fmla="val 16667" name="adj"/>
                </a:avLst>
              </a:prstGeom>
              <a:noFill/>
              <a:ln cap="flat" cmpd="sng" w="1905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V</a:t>
                </a:r>
                <a:endParaRPr sz="1800">
                  <a:solidFill>
                    <a:schemeClr val="lt1"/>
                  </a:solidFill>
                  <a:latin typeface="Arial"/>
                  <a:ea typeface="Arial"/>
                  <a:cs typeface="Arial"/>
                  <a:sym typeface="Arial"/>
                </a:endParaRPr>
              </a:p>
            </p:txBody>
          </p:sp>
          <p:grpSp>
            <p:nvGrpSpPr>
              <p:cNvPr id="1239" name="Google Shape;1239;p55"/>
              <p:cNvGrpSpPr/>
              <p:nvPr/>
            </p:nvGrpSpPr>
            <p:grpSpPr>
              <a:xfrm>
                <a:off x="3341977" y="4894390"/>
                <a:ext cx="3582698" cy="575197"/>
                <a:chOff x="3341977" y="4856290"/>
                <a:chExt cx="3582698" cy="575197"/>
              </a:xfrm>
            </p:grpSpPr>
            <p:sp>
              <p:nvSpPr>
                <p:cNvPr id="1240" name="Google Shape;1240;p55"/>
                <p:cNvSpPr/>
                <p:nvPr/>
              </p:nvSpPr>
              <p:spPr>
                <a:xfrm>
                  <a:off x="3341977" y="4856290"/>
                  <a:ext cx="896648" cy="575197"/>
                </a:xfrm>
                <a:prstGeom prst="roundRect">
                  <a:avLst>
                    <a:gd fmla="val 16820"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Nguồn</a:t>
                  </a:r>
                  <a:endParaRPr sz="1200">
                    <a:solidFill>
                      <a:srgbClr val="0043B2"/>
                    </a:solidFill>
                    <a:latin typeface="Arial"/>
                    <a:ea typeface="Arial"/>
                    <a:cs typeface="Arial"/>
                    <a:sym typeface="Arial"/>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(syslog)</a:t>
                  </a:r>
                  <a:endParaRPr/>
                </a:p>
              </p:txBody>
            </p:sp>
            <p:sp>
              <p:nvSpPr>
                <p:cNvPr id="1241" name="Google Shape;1241;p55"/>
                <p:cNvSpPr/>
                <p:nvPr/>
              </p:nvSpPr>
              <p:spPr>
                <a:xfrm>
                  <a:off x="4685002" y="4856290"/>
                  <a:ext cx="896648" cy="575197"/>
                </a:xfrm>
                <a:prstGeom prst="roundRect">
                  <a:avLst>
                    <a:gd fmla="val 16820"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Kênh</a:t>
                  </a:r>
                  <a:endParaRPr sz="1200">
                    <a:solidFill>
                      <a:srgbClr val="0043B2"/>
                    </a:solidFill>
                    <a:latin typeface="Arial"/>
                    <a:ea typeface="Arial"/>
                    <a:cs typeface="Arial"/>
                    <a:sym typeface="Arial"/>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(Bộ nhớ)</a:t>
                  </a:r>
                  <a:endParaRPr/>
                </a:p>
              </p:txBody>
            </p:sp>
            <p:sp>
              <p:nvSpPr>
                <p:cNvPr id="1242" name="Google Shape;1242;p55"/>
                <p:cNvSpPr/>
                <p:nvPr/>
              </p:nvSpPr>
              <p:spPr>
                <a:xfrm>
                  <a:off x="6028027" y="4856290"/>
                  <a:ext cx="896648" cy="575197"/>
                </a:xfrm>
                <a:prstGeom prst="roundRect">
                  <a:avLst>
                    <a:gd fmla="val 16820"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Sink</a:t>
                  </a:r>
                  <a:endParaRPr/>
                </a:p>
                <a:p>
                  <a:pPr indent="0" lvl="0" marL="0" marR="0" rtl="0" algn="ctr">
                    <a:spcBef>
                      <a:spcPts val="0"/>
                    </a:spcBef>
                    <a:spcAft>
                      <a:spcPts val="0"/>
                    </a:spcAft>
                    <a:buNone/>
                  </a:pPr>
                  <a:r>
                    <a:rPr lang="en-US" sz="1200">
                      <a:solidFill>
                        <a:srgbClr val="0043B2"/>
                      </a:solidFill>
                      <a:latin typeface="Arial"/>
                      <a:ea typeface="Arial"/>
                      <a:cs typeface="Arial"/>
                      <a:sym typeface="Arial"/>
                    </a:rPr>
                    <a:t>(HDFS)</a:t>
                  </a:r>
                  <a:endParaRPr/>
                </a:p>
              </p:txBody>
            </p:sp>
          </p:grpSp>
        </p:grpSp>
        <p:grpSp>
          <p:nvGrpSpPr>
            <p:cNvPr id="1243" name="Google Shape;1243;p55"/>
            <p:cNvGrpSpPr/>
            <p:nvPr/>
          </p:nvGrpSpPr>
          <p:grpSpPr>
            <a:xfrm>
              <a:off x="7524170" y="4409855"/>
              <a:ext cx="1442210" cy="1114637"/>
              <a:chOff x="7663240" y="4504608"/>
              <a:chExt cx="1442210" cy="1114637"/>
            </a:xfrm>
          </p:grpSpPr>
          <p:pic>
            <p:nvPicPr>
              <p:cNvPr id="1244" name="Google Shape;1244;p55"/>
              <p:cNvPicPr preferRelativeResize="0"/>
              <p:nvPr/>
            </p:nvPicPr>
            <p:blipFill rotWithShape="1">
              <a:blip r:embed="rId4">
                <a:alphaModFix/>
              </a:blip>
              <a:srcRect b="0" l="0" r="0" t="0"/>
              <a:stretch/>
            </p:blipFill>
            <p:spPr>
              <a:xfrm>
                <a:off x="7851415" y="4626308"/>
                <a:ext cx="1091261" cy="895519"/>
              </a:xfrm>
              <a:prstGeom prst="rect">
                <a:avLst/>
              </a:prstGeom>
              <a:noFill/>
              <a:ln>
                <a:noFill/>
              </a:ln>
            </p:spPr>
          </p:pic>
          <p:sp>
            <p:nvSpPr>
              <p:cNvPr id="1245" name="Google Shape;1245;p55"/>
              <p:cNvSpPr/>
              <p:nvPr/>
            </p:nvSpPr>
            <p:spPr>
              <a:xfrm>
                <a:off x="7663240" y="4504608"/>
                <a:ext cx="1442210" cy="1114637"/>
              </a:xfrm>
              <a:prstGeom prst="roundRect">
                <a:avLst>
                  <a:gd fmla="val 16667" name="adj"/>
                </a:avLst>
              </a:prstGeom>
              <a:noFill/>
              <a:ln cap="flat" cmpd="sng" w="1905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1246" name="Google Shape;1246;p55"/>
            <p:cNvSpPr/>
            <p:nvPr/>
          </p:nvSpPr>
          <p:spPr>
            <a:xfrm>
              <a:off x="7672370" y="5548774"/>
              <a:ext cx="1145809" cy="332945"/>
            </a:xfrm>
            <a:prstGeom prst="roundRect">
              <a:avLst>
                <a:gd fmla="val 1859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Hadoop Cluster</a:t>
              </a:r>
              <a:endParaRPr sz="1100">
                <a:solidFill>
                  <a:srgbClr val="0043B2"/>
                </a:solidFill>
                <a:latin typeface="Arial"/>
                <a:ea typeface="Arial"/>
                <a:cs typeface="Arial"/>
                <a:sym typeface="Arial"/>
              </a:endParaRPr>
            </a:p>
          </p:txBody>
        </p:sp>
        <p:cxnSp>
          <p:nvCxnSpPr>
            <p:cNvPr id="1247" name="Google Shape;1247;p55"/>
            <p:cNvCxnSpPr/>
            <p:nvPr/>
          </p:nvCxnSpPr>
          <p:spPr>
            <a:xfrm flipH="1" rot="10800000">
              <a:off x="1733550" y="5143187"/>
              <a:ext cx="809625" cy="7264"/>
            </a:xfrm>
            <a:prstGeom prst="straightConnector1">
              <a:avLst/>
            </a:prstGeom>
            <a:noFill/>
            <a:ln cap="flat" cmpd="sng" w="28575">
              <a:solidFill>
                <a:srgbClr val="1F45BC"/>
              </a:solidFill>
              <a:prstDash val="solid"/>
              <a:miter lim="800000"/>
              <a:headEnd len="sm" w="sm" type="none"/>
              <a:tailEnd len="med" w="med" type="triangle"/>
            </a:ln>
          </p:spPr>
        </p:cxnSp>
        <p:sp>
          <p:nvSpPr>
            <p:cNvPr id="1248" name="Google Shape;1248;p55"/>
            <p:cNvSpPr/>
            <p:nvPr/>
          </p:nvSpPr>
          <p:spPr>
            <a:xfrm>
              <a:off x="1539999" y="4628930"/>
              <a:ext cx="1145809" cy="490546"/>
            </a:xfrm>
            <a:prstGeom prst="roundRect">
              <a:avLst>
                <a:gd fmla="val 1859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Gửi tin nhắn nhật ký hệ thống</a:t>
              </a:r>
              <a:endParaRPr sz="1100">
                <a:solidFill>
                  <a:srgbClr val="0043B2"/>
                </a:solidFill>
                <a:latin typeface="Arial"/>
                <a:ea typeface="Arial"/>
                <a:cs typeface="Arial"/>
                <a:sym typeface="Arial"/>
              </a:endParaRPr>
            </a:p>
          </p:txBody>
        </p:sp>
        <p:cxnSp>
          <p:nvCxnSpPr>
            <p:cNvPr id="1249" name="Google Shape;1249;p55"/>
            <p:cNvCxnSpPr>
              <a:stCxn id="1238" idx="3"/>
            </p:cNvCxnSpPr>
            <p:nvPr/>
          </p:nvCxnSpPr>
          <p:spPr>
            <a:xfrm>
              <a:off x="6381750" y="5146819"/>
              <a:ext cx="1087800" cy="0"/>
            </a:xfrm>
            <a:prstGeom prst="straightConnector1">
              <a:avLst/>
            </a:prstGeom>
            <a:noFill/>
            <a:ln cap="flat" cmpd="sng" w="28575">
              <a:solidFill>
                <a:srgbClr val="1F45BC"/>
              </a:solidFill>
              <a:prstDash val="solid"/>
              <a:miter lim="800000"/>
              <a:headEnd len="sm" w="sm" type="none"/>
              <a:tailEnd len="med" w="med" type="triangle"/>
            </a:ln>
          </p:spPr>
        </p:cxnSp>
        <p:sp>
          <p:nvSpPr>
            <p:cNvPr id="1250" name="Google Shape;1250;p55"/>
            <p:cNvSpPr/>
            <p:nvPr/>
          </p:nvSpPr>
          <p:spPr>
            <a:xfrm>
              <a:off x="6352514" y="4619774"/>
              <a:ext cx="1145809" cy="490546"/>
            </a:xfrm>
            <a:prstGeom prst="roundRect">
              <a:avLst>
                <a:gd fmla="val 1859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0043B2"/>
                  </a:solidFill>
                  <a:latin typeface="Arial"/>
                  <a:ea typeface="Arial"/>
                  <a:cs typeface="Arial"/>
                  <a:sym typeface="Arial"/>
                </a:rPr>
                <a:t>Dữ liệu được ghi vào tệp trong HDFS</a:t>
              </a:r>
              <a:endParaRPr sz="1100">
                <a:solidFill>
                  <a:srgbClr val="0043B2"/>
                </a:solidFill>
                <a:latin typeface="Arial"/>
                <a:ea typeface="Arial"/>
                <a:cs typeface="Arial"/>
                <a:sym typeface="Arial"/>
              </a:endParaRPr>
            </a:p>
          </p:txBody>
        </p:sp>
        <p:grpSp>
          <p:nvGrpSpPr>
            <p:cNvPr id="1251" name="Google Shape;1251;p55"/>
            <p:cNvGrpSpPr/>
            <p:nvPr/>
          </p:nvGrpSpPr>
          <p:grpSpPr>
            <a:xfrm>
              <a:off x="2685808" y="4183286"/>
              <a:ext cx="3666706" cy="332945"/>
              <a:chOff x="2685808" y="4211861"/>
              <a:chExt cx="3666706" cy="332945"/>
            </a:xfrm>
          </p:grpSpPr>
          <p:cxnSp>
            <p:nvCxnSpPr>
              <p:cNvPr id="1252" name="Google Shape;1252;p55"/>
              <p:cNvCxnSpPr/>
              <p:nvPr/>
            </p:nvCxnSpPr>
            <p:spPr>
              <a:xfrm>
                <a:off x="2685808" y="4372074"/>
                <a:ext cx="3666706" cy="0"/>
              </a:xfrm>
              <a:prstGeom prst="straightConnector1">
                <a:avLst/>
              </a:prstGeom>
              <a:noFill/>
              <a:ln cap="flat" cmpd="sng" w="28575">
                <a:solidFill>
                  <a:srgbClr val="66A1FE"/>
                </a:solidFill>
                <a:prstDash val="solid"/>
                <a:miter lim="800000"/>
                <a:headEnd len="med" w="med" type="triangle"/>
                <a:tailEnd len="med" w="med" type="triangle"/>
              </a:ln>
            </p:spPr>
          </p:cxnSp>
          <p:sp>
            <p:nvSpPr>
              <p:cNvPr id="1253" name="Google Shape;1253;p55"/>
              <p:cNvSpPr/>
              <p:nvPr/>
            </p:nvSpPr>
            <p:spPr>
              <a:xfrm>
                <a:off x="3946257" y="4211861"/>
                <a:ext cx="1145809" cy="332945"/>
              </a:xfrm>
              <a:prstGeom prst="roundRect">
                <a:avLst>
                  <a:gd fmla="val 1859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66A1FE"/>
                    </a:solidFill>
                    <a:latin typeface="Arial"/>
                    <a:ea typeface="Arial"/>
                    <a:cs typeface="Arial"/>
                    <a:sym typeface="Arial"/>
                  </a:rPr>
                  <a:t>Flume Agent</a:t>
                </a:r>
                <a:endParaRPr sz="1100">
                  <a:solidFill>
                    <a:srgbClr val="66A1FE"/>
                  </a:solidFill>
                  <a:latin typeface="Arial"/>
                  <a:ea typeface="Arial"/>
                  <a:cs typeface="Arial"/>
                  <a:sym typeface="Arial"/>
                </a:endParaRPr>
              </a:p>
            </p:txBody>
          </p:sp>
        </p:grpSp>
        <p:cxnSp>
          <p:nvCxnSpPr>
            <p:cNvPr id="1254" name="Google Shape;1254;p55"/>
            <p:cNvCxnSpPr>
              <a:stCxn id="1240" idx="3"/>
              <a:endCxn id="1241" idx="1"/>
            </p:cNvCxnSpPr>
            <p:nvPr/>
          </p:nvCxnSpPr>
          <p:spPr>
            <a:xfrm>
              <a:off x="3686576" y="5134364"/>
              <a:ext cx="409500" cy="0"/>
            </a:xfrm>
            <a:prstGeom prst="straightConnector1">
              <a:avLst/>
            </a:prstGeom>
            <a:noFill/>
            <a:ln cap="flat" cmpd="sng" w="9525">
              <a:solidFill>
                <a:srgbClr val="1F45BC"/>
              </a:solidFill>
              <a:prstDash val="solid"/>
              <a:miter lim="800000"/>
              <a:headEnd len="sm" w="sm" type="none"/>
              <a:tailEnd len="med" w="med" type="triangle"/>
            </a:ln>
          </p:spPr>
        </p:cxnSp>
        <p:cxnSp>
          <p:nvCxnSpPr>
            <p:cNvPr id="1255" name="Google Shape;1255;p55"/>
            <p:cNvCxnSpPr>
              <a:stCxn id="1241" idx="3"/>
              <a:endCxn id="1242" idx="1"/>
            </p:cNvCxnSpPr>
            <p:nvPr/>
          </p:nvCxnSpPr>
          <p:spPr>
            <a:xfrm>
              <a:off x="4918678" y="5134364"/>
              <a:ext cx="409500" cy="0"/>
            </a:xfrm>
            <a:prstGeom prst="straightConnector1">
              <a:avLst/>
            </a:prstGeom>
            <a:noFill/>
            <a:ln cap="flat" cmpd="sng" w="9525">
              <a:solidFill>
                <a:srgbClr val="1F45BC"/>
              </a:solidFill>
              <a:prstDash val="solid"/>
              <a:miter lim="800000"/>
              <a:headEnd len="sm" w="sm" type="none"/>
              <a:tailEnd len="med" w="med" type="triangle"/>
            </a:ln>
          </p:spPr>
        </p:cxn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5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262" name="Google Shape;1262;p56"/>
          <p:cNvSpPr txBox="1"/>
          <p:nvPr>
            <p:ph idx="2" type="body"/>
          </p:nvPr>
        </p:nvSpPr>
        <p:spPr>
          <a:xfrm>
            <a:off x="535871" y="1523052"/>
            <a:ext cx="9021785"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Luồng dữ liệu phức tạp - Luồng đa Agent</a:t>
            </a:r>
            <a:endParaRPr/>
          </a:p>
        </p:txBody>
      </p:sp>
      <p:sp>
        <p:nvSpPr>
          <p:cNvPr id="1263" name="Google Shape;1263;p5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264" name="Google Shape;1264;p5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Apache Flume hỗ trợ các luồng multi-agent</a:t>
            </a:r>
            <a:endParaRPr/>
          </a:p>
          <a:p>
            <a:pPr indent="-182563" lvl="1" marL="360363" rtl="0" algn="l">
              <a:lnSpc>
                <a:spcPct val="138461"/>
              </a:lnSpc>
              <a:spcBef>
                <a:spcPts val="500"/>
              </a:spcBef>
              <a:spcAft>
                <a:spcPts val="0"/>
              </a:spcAft>
              <a:buClr>
                <a:srgbClr val="262626"/>
              </a:buClr>
              <a:buSzPts val="1040"/>
              <a:buChar char="•"/>
            </a:pPr>
            <a:r>
              <a:rPr lang="en-US"/>
              <a:t>Sink của agent trước đó và Nguồn của bước nhảy hiện tại phải là loại Avro</a:t>
            </a:r>
            <a:endParaRPr/>
          </a:p>
          <a:p>
            <a:pPr indent="-182563" lvl="1" marL="360363" rtl="0" algn="l">
              <a:lnSpc>
                <a:spcPct val="138461"/>
              </a:lnSpc>
              <a:spcBef>
                <a:spcPts val="500"/>
              </a:spcBef>
              <a:spcAft>
                <a:spcPts val="0"/>
              </a:spcAft>
              <a:buClr>
                <a:srgbClr val="262626"/>
              </a:buClr>
              <a:buSzPts val="1040"/>
              <a:buChar char="•"/>
            </a:pPr>
            <a:r>
              <a:rPr lang="en-US"/>
              <a:t>Sink từ agent trước trỏ đến tên máy chủ và cổng của agent đích</a:t>
            </a:r>
            <a:endParaRPr/>
          </a:p>
        </p:txBody>
      </p:sp>
      <p:grpSp>
        <p:nvGrpSpPr>
          <p:cNvPr id="1265" name="Google Shape;1265;p56"/>
          <p:cNvGrpSpPr/>
          <p:nvPr/>
        </p:nvGrpSpPr>
        <p:grpSpPr>
          <a:xfrm>
            <a:off x="800100" y="3526152"/>
            <a:ext cx="8390787" cy="2179845"/>
            <a:chOff x="800100" y="3526152"/>
            <a:chExt cx="8390787" cy="2179845"/>
          </a:xfrm>
        </p:grpSpPr>
        <p:grpSp>
          <p:nvGrpSpPr>
            <p:cNvPr id="1266" name="Google Shape;1266;p56"/>
            <p:cNvGrpSpPr/>
            <p:nvPr/>
          </p:nvGrpSpPr>
          <p:grpSpPr>
            <a:xfrm>
              <a:off x="800100" y="3531671"/>
              <a:ext cx="3730578" cy="2174326"/>
              <a:chOff x="800100" y="3531671"/>
              <a:chExt cx="3730578" cy="2174326"/>
            </a:xfrm>
          </p:grpSpPr>
          <p:sp>
            <p:nvSpPr>
              <p:cNvPr id="1267" name="Google Shape;1267;p56"/>
              <p:cNvSpPr/>
              <p:nvPr/>
            </p:nvSpPr>
            <p:spPr>
              <a:xfrm>
                <a:off x="800100" y="3703935"/>
                <a:ext cx="3730578" cy="2002062"/>
              </a:xfrm>
              <a:prstGeom prst="roundRect">
                <a:avLst>
                  <a:gd fmla="val 1286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268" name="Google Shape;1268;p56"/>
              <p:cNvGrpSpPr/>
              <p:nvPr/>
            </p:nvGrpSpPr>
            <p:grpSpPr>
              <a:xfrm>
                <a:off x="1965490" y="4834498"/>
                <a:ext cx="1416067" cy="575736"/>
                <a:chOff x="4527950" y="5154555"/>
                <a:chExt cx="1416067" cy="799337"/>
              </a:xfrm>
            </p:grpSpPr>
            <p:sp>
              <p:nvSpPr>
                <p:cNvPr id="1269" name="Google Shape;1269;p56"/>
                <p:cNvSpPr/>
                <p:nvPr/>
              </p:nvSpPr>
              <p:spPr>
                <a:xfrm rot="5400000">
                  <a:off x="4836315" y="4846190"/>
                  <a:ext cx="799337" cy="1416067"/>
                </a:xfrm>
                <a:prstGeom prst="can">
                  <a:avLst>
                    <a:gd fmla="val 49254" name="adj"/>
                  </a:avLst>
                </a:prstGeom>
                <a:solidFill>
                  <a:srgbClr val="1F45BC"/>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270" name="Google Shape;1270;p56"/>
                <p:cNvSpPr/>
                <p:nvPr/>
              </p:nvSpPr>
              <p:spPr>
                <a:xfrm>
                  <a:off x="4605344" y="5361934"/>
                  <a:ext cx="1049567" cy="3845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Kênh foo</a:t>
                  </a:r>
                  <a:endParaRPr sz="1200">
                    <a:solidFill>
                      <a:schemeClr val="lt1"/>
                    </a:solidFill>
                    <a:latin typeface="Arial"/>
                    <a:ea typeface="Arial"/>
                    <a:cs typeface="Arial"/>
                    <a:sym typeface="Arial"/>
                  </a:endParaRPr>
                </a:p>
              </p:txBody>
            </p:sp>
          </p:grpSp>
          <p:grpSp>
            <p:nvGrpSpPr>
              <p:cNvPr id="1271" name="Google Shape;1271;p56"/>
              <p:cNvGrpSpPr/>
              <p:nvPr/>
            </p:nvGrpSpPr>
            <p:grpSpPr>
              <a:xfrm>
                <a:off x="988644" y="3916017"/>
                <a:ext cx="1053040" cy="682503"/>
                <a:chOff x="2833948" y="5167085"/>
                <a:chExt cx="812800" cy="522515"/>
              </a:xfrm>
            </p:grpSpPr>
            <p:sp>
              <p:nvSpPr>
                <p:cNvPr id="1272" name="Google Shape;1272;p56"/>
                <p:cNvSpPr/>
                <p:nvPr/>
              </p:nvSpPr>
              <p:spPr>
                <a:xfrm>
                  <a:off x="2833948"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273" name="Google Shape;1273;p56"/>
                <p:cNvSpPr/>
                <p:nvPr/>
              </p:nvSpPr>
              <p:spPr>
                <a:xfrm>
                  <a:off x="2878647" y="5305559"/>
                  <a:ext cx="723401" cy="2120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Nguồn foo</a:t>
                  </a:r>
                  <a:endParaRPr sz="1200">
                    <a:solidFill>
                      <a:schemeClr val="lt1"/>
                    </a:solidFill>
                    <a:latin typeface="Arial"/>
                    <a:ea typeface="Arial"/>
                    <a:cs typeface="Arial"/>
                    <a:sym typeface="Arial"/>
                  </a:endParaRPr>
                </a:p>
              </p:txBody>
            </p:sp>
          </p:grpSp>
          <p:sp>
            <p:nvSpPr>
              <p:cNvPr id="1274" name="Google Shape;1274;p56"/>
              <p:cNvSpPr/>
              <p:nvPr/>
            </p:nvSpPr>
            <p:spPr>
              <a:xfrm>
                <a:off x="912450" y="3531671"/>
                <a:ext cx="105304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Agent foo</a:t>
                </a:r>
                <a:endParaRPr sz="1400">
                  <a:solidFill>
                    <a:srgbClr val="193EB0"/>
                  </a:solidFill>
                  <a:latin typeface="Arial"/>
                  <a:ea typeface="Arial"/>
                  <a:cs typeface="Arial"/>
                  <a:sym typeface="Arial"/>
                </a:endParaRPr>
              </a:p>
            </p:txBody>
          </p:sp>
          <p:grpSp>
            <p:nvGrpSpPr>
              <p:cNvPr id="1275" name="Google Shape;1275;p56"/>
              <p:cNvGrpSpPr/>
              <p:nvPr/>
            </p:nvGrpSpPr>
            <p:grpSpPr>
              <a:xfrm>
                <a:off x="3265735" y="3916018"/>
                <a:ext cx="1053040" cy="682502"/>
                <a:chOff x="2726115" y="5167085"/>
                <a:chExt cx="812800" cy="522515"/>
              </a:xfrm>
            </p:grpSpPr>
            <p:sp>
              <p:nvSpPr>
                <p:cNvPr id="1276" name="Google Shape;1276;p56"/>
                <p:cNvSpPr/>
                <p:nvPr/>
              </p:nvSpPr>
              <p:spPr>
                <a:xfrm>
                  <a:off x="2726115"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277" name="Google Shape;1277;p56"/>
                <p:cNvSpPr/>
                <p:nvPr/>
              </p:nvSpPr>
              <p:spPr>
                <a:xfrm>
                  <a:off x="2821370" y="5255726"/>
                  <a:ext cx="618973" cy="3534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Sink foo</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(Avro)</a:t>
                  </a:r>
                  <a:endParaRPr sz="1200">
                    <a:solidFill>
                      <a:schemeClr val="lt1"/>
                    </a:solidFill>
                    <a:latin typeface="Arial"/>
                    <a:ea typeface="Arial"/>
                    <a:cs typeface="Arial"/>
                    <a:sym typeface="Arial"/>
                  </a:endParaRPr>
                </a:p>
              </p:txBody>
            </p:sp>
          </p:grpSp>
          <p:grpSp>
            <p:nvGrpSpPr>
              <p:cNvPr id="1278" name="Google Shape;1278;p56"/>
              <p:cNvGrpSpPr/>
              <p:nvPr/>
            </p:nvGrpSpPr>
            <p:grpSpPr>
              <a:xfrm>
                <a:off x="1515164" y="4598520"/>
                <a:ext cx="2277093" cy="523846"/>
                <a:chOff x="1515164" y="4598520"/>
                <a:chExt cx="2277093" cy="523846"/>
              </a:xfrm>
            </p:grpSpPr>
            <p:cxnSp>
              <p:nvCxnSpPr>
                <p:cNvPr id="1279" name="Google Shape;1279;p56"/>
                <p:cNvCxnSpPr>
                  <a:stCxn id="1272" idx="4"/>
                  <a:endCxn id="1269" idx="3"/>
                </p:cNvCxnSpPr>
                <p:nvPr/>
              </p:nvCxnSpPr>
              <p:spPr>
                <a:xfrm>
                  <a:off x="1515164" y="4598520"/>
                  <a:ext cx="450300" cy="523800"/>
                </a:xfrm>
                <a:prstGeom prst="straightConnector1">
                  <a:avLst/>
                </a:prstGeom>
                <a:noFill/>
                <a:ln cap="flat" cmpd="sng" w="19050">
                  <a:solidFill>
                    <a:srgbClr val="1F45BC"/>
                  </a:solidFill>
                  <a:prstDash val="solid"/>
                  <a:miter lim="800000"/>
                  <a:headEnd len="sm" w="sm" type="none"/>
                  <a:tailEnd len="med" w="med" type="triangle"/>
                </a:ln>
              </p:spPr>
            </p:cxnSp>
            <p:cxnSp>
              <p:nvCxnSpPr>
                <p:cNvPr id="1280" name="Google Shape;1280;p56"/>
                <p:cNvCxnSpPr>
                  <a:stCxn id="1269" idx="1"/>
                  <a:endCxn id="1276" idx="4"/>
                </p:cNvCxnSpPr>
                <p:nvPr/>
              </p:nvCxnSpPr>
              <p:spPr>
                <a:xfrm flipH="1" rot="10800000">
                  <a:off x="3381557" y="4598566"/>
                  <a:ext cx="410700" cy="523800"/>
                </a:xfrm>
                <a:prstGeom prst="straightConnector1">
                  <a:avLst/>
                </a:prstGeom>
                <a:noFill/>
                <a:ln cap="flat" cmpd="sng" w="19050">
                  <a:solidFill>
                    <a:srgbClr val="1F45BC"/>
                  </a:solidFill>
                  <a:prstDash val="solid"/>
                  <a:miter lim="800000"/>
                  <a:headEnd len="sm" w="sm" type="none"/>
                  <a:tailEnd len="med" w="med" type="triangle"/>
                </a:ln>
              </p:spPr>
            </p:cxnSp>
          </p:grpSp>
        </p:grpSp>
        <p:grpSp>
          <p:nvGrpSpPr>
            <p:cNvPr id="1281" name="Google Shape;1281;p56"/>
            <p:cNvGrpSpPr/>
            <p:nvPr/>
          </p:nvGrpSpPr>
          <p:grpSpPr>
            <a:xfrm>
              <a:off x="5460309" y="3526152"/>
              <a:ext cx="3730578" cy="2179845"/>
              <a:chOff x="800100" y="3526152"/>
              <a:chExt cx="3730578" cy="2179845"/>
            </a:xfrm>
          </p:grpSpPr>
          <p:sp>
            <p:nvSpPr>
              <p:cNvPr id="1282" name="Google Shape;1282;p56"/>
              <p:cNvSpPr/>
              <p:nvPr/>
            </p:nvSpPr>
            <p:spPr>
              <a:xfrm>
                <a:off x="800100" y="3703935"/>
                <a:ext cx="3730578" cy="2002062"/>
              </a:xfrm>
              <a:prstGeom prst="roundRect">
                <a:avLst>
                  <a:gd fmla="val 12861"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283" name="Google Shape;1283;p56"/>
              <p:cNvGrpSpPr/>
              <p:nvPr/>
            </p:nvGrpSpPr>
            <p:grpSpPr>
              <a:xfrm>
                <a:off x="1965490" y="4834498"/>
                <a:ext cx="1416067" cy="575736"/>
                <a:chOff x="4527950" y="5154555"/>
                <a:chExt cx="1416067" cy="799337"/>
              </a:xfrm>
            </p:grpSpPr>
            <p:sp>
              <p:nvSpPr>
                <p:cNvPr id="1284" name="Google Shape;1284;p56"/>
                <p:cNvSpPr/>
                <p:nvPr/>
              </p:nvSpPr>
              <p:spPr>
                <a:xfrm rot="5400000">
                  <a:off x="4836315" y="4846190"/>
                  <a:ext cx="799337" cy="1416067"/>
                </a:xfrm>
                <a:prstGeom prst="can">
                  <a:avLst>
                    <a:gd fmla="val 49254" name="adj"/>
                  </a:avLst>
                </a:prstGeom>
                <a:solidFill>
                  <a:srgbClr val="1F45BC"/>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285" name="Google Shape;1285;p56"/>
                <p:cNvSpPr/>
                <p:nvPr/>
              </p:nvSpPr>
              <p:spPr>
                <a:xfrm>
                  <a:off x="4735006" y="5361932"/>
                  <a:ext cx="797014" cy="3845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Kênh bar</a:t>
                  </a:r>
                  <a:endParaRPr sz="1200">
                    <a:solidFill>
                      <a:schemeClr val="lt1"/>
                    </a:solidFill>
                    <a:latin typeface="Arial"/>
                    <a:ea typeface="Arial"/>
                    <a:cs typeface="Arial"/>
                    <a:sym typeface="Arial"/>
                  </a:endParaRPr>
                </a:p>
              </p:txBody>
            </p:sp>
          </p:grpSp>
          <p:grpSp>
            <p:nvGrpSpPr>
              <p:cNvPr id="1286" name="Google Shape;1286;p56"/>
              <p:cNvGrpSpPr/>
              <p:nvPr/>
            </p:nvGrpSpPr>
            <p:grpSpPr>
              <a:xfrm>
                <a:off x="988644" y="3916018"/>
                <a:ext cx="1053040" cy="682503"/>
                <a:chOff x="2833948" y="5167085"/>
                <a:chExt cx="812800" cy="522515"/>
              </a:xfrm>
            </p:grpSpPr>
            <p:sp>
              <p:nvSpPr>
                <p:cNvPr id="1287" name="Google Shape;1287;p56"/>
                <p:cNvSpPr/>
                <p:nvPr/>
              </p:nvSpPr>
              <p:spPr>
                <a:xfrm>
                  <a:off x="2833948"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288" name="Google Shape;1288;p56"/>
                <p:cNvSpPr/>
                <p:nvPr/>
              </p:nvSpPr>
              <p:spPr>
                <a:xfrm>
                  <a:off x="2901998" y="5251618"/>
                  <a:ext cx="694370" cy="353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Nguồn bar</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(Avro)</a:t>
                  </a:r>
                  <a:endParaRPr sz="1200">
                    <a:solidFill>
                      <a:schemeClr val="lt1"/>
                    </a:solidFill>
                    <a:latin typeface="Arial"/>
                    <a:ea typeface="Arial"/>
                    <a:cs typeface="Arial"/>
                    <a:sym typeface="Arial"/>
                  </a:endParaRPr>
                </a:p>
              </p:txBody>
            </p:sp>
          </p:grpSp>
          <p:sp>
            <p:nvSpPr>
              <p:cNvPr id="1289" name="Google Shape;1289;p56"/>
              <p:cNvSpPr/>
              <p:nvPr/>
            </p:nvSpPr>
            <p:spPr>
              <a:xfrm>
                <a:off x="930863" y="3526152"/>
                <a:ext cx="105304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Agent bar</a:t>
                </a:r>
                <a:endParaRPr sz="1400">
                  <a:solidFill>
                    <a:srgbClr val="193EB0"/>
                  </a:solidFill>
                  <a:latin typeface="Arial"/>
                  <a:ea typeface="Arial"/>
                  <a:cs typeface="Arial"/>
                  <a:sym typeface="Arial"/>
                </a:endParaRPr>
              </a:p>
            </p:txBody>
          </p:sp>
          <p:grpSp>
            <p:nvGrpSpPr>
              <p:cNvPr id="1290" name="Google Shape;1290;p56"/>
              <p:cNvGrpSpPr/>
              <p:nvPr/>
            </p:nvGrpSpPr>
            <p:grpSpPr>
              <a:xfrm>
                <a:off x="3265735" y="3916018"/>
                <a:ext cx="1053040" cy="682502"/>
                <a:chOff x="2726115" y="5167085"/>
                <a:chExt cx="812800" cy="522515"/>
              </a:xfrm>
            </p:grpSpPr>
            <p:sp>
              <p:nvSpPr>
                <p:cNvPr id="1291" name="Google Shape;1291;p56"/>
                <p:cNvSpPr/>
                <p:nvPr/>
              </p:nvSpPr>
              <p:spPr>
                <a:xfrm>
                  <a:off x="2726115"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292" name="Google Shape;1292;p56"/>
                <p:cNvSpPr/>
                <p:nvPr/>
              </p:nvSpPr>
              <p:spPr>
                <a:xfrm>
                  <a:off x="2863806" y="5322306"/>
                  <a:ext cx="573116" cy="2120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Sink bar</a:t>
                  </a:r>
                  <a:endParaRPr/>
                </a:p>
              </p:txBody>
            </p:sp>
          </p:grpSp>
          <p:grpSp>
            <p:nvGrpSpPr>
              <p:cNvPr id="1293" name="Google Shape;1293;p56"/>
              <p:cNvGrpSpPr/>
              <p:nvPr/>
            </p:nvGrpSpPr>
            <p:grpSpPr>
              <a:xfrm>
                <a:off x="1515164" y="4598521"/>
                <a:ext cx="2277093" cy="523845"/>
                <a:chOff x="1515164" y="4598521"/>
                <a:chExt cx="2277093" cy="523845"/>
              </a:xfrm>
            </p:grpSpPr>
            <p:cxnSp>
              <p:nvCxnSpPr>
                <p:cNvPr id="1294" name="Google Shape;1294;p56"/>
                <p:cNvCxnSpPr>
                  <a:stCxn id="1287" idx="4"/>
                  <a:endCxn id="1284" idx="3"/>
                </p:cNvCxnSpPr>
                <p:nvPr/>
              </p:nvCxnSpPr>
              <p:spPr>
                <a:xfrm>
                  <a:off x="1515164" y="4598521"/>
                  <a:ext cx="450300" cy="523800"/>
                </a:xfrm>
                <a:prstGeom prst="straightConnector1">
                  <a:avLst/>
                </a:prstGeom>
                <a:noFill/>
                <a:ln cap="flat" cmpd="sng" w="19050">
                  <a:solidFill>
                    <a:srgbClr val="1F45BC"/>
                  </a:solidFill>
                  <a:prstDash val="solid"/>
                  <a:miter lim="800000"/>
                  <a:headEnd len="sm" w="sm" type="none"/>
                  <a:tailEnd len="med" w="med" type="triangle"/>
                </a:ln>
              </p:spPr>
            </p:cxnSp>
            <p:cxnSp>
              <p:nvCxnSpPr>
                <p:cNvPr id="1295" name="Google Shape;1295;p56"/>
                <p:cNvCxnSpPr>
                  <a:stCxn id="1284" idx="1"/>
                  <a:endCxn id="1291" idx="4"/>
                </p:cNvCxnSpPr>
                <p:nvPr/>
              </p:nvCxnSpPr>
              <p:spPr>
                <a:xfrm flipH="1" rot="10800000">
                  <a:off x="3381557" y="4598566"/>
                  <a:ext cx="410700" cy="523800"/>
                </a:xfrm>
                <a:prstGeom prst="straightConnector1">
                  <a:avLst/>
                </a:prstGeom>
                <a:noFill/>
                <a:ln cap="flat" cmpd="sng" w="19050">
                  <a:solidFill>
                    <a:srgbClr val="1F45BC"/>
                  </a:solidFill>
                  <a:prstDash val="solid"/>
                  <a:miter lim="800000"/>
                  <a:headEnd len="sm" w="sm" type="none"/>
                  <a:tailEnd len="med" w="med" type="triangle"/>
                </a:ln>
              </p:spPr>
            </p:cxnSp>
          </p:grpSp>
        </p:grpSp>
        <p:cxnSp>
          <p:nvCxnSpPr>
            <p:cNvPr id="1296" name="Google Shape;1296;p56"/>
            <p:cNvCxnSpPr>
              <a:stCxn id="1276" idx="6"/>
              <a:endCxn id="1287" idx="2"/>
            </p:cNvCxnSpPr>
            <p:nvPr/>
          </p:nvCxnSpPr>
          <p:spPr>
            <a:xfrm>
              <a:off x="4318775" y="4257269"/>
              <a:ext cx="1330200" cy="0"/>
            </a:xfrm>
            <a:prstGeom prst="straightConnector1">
              <a:avLst/>
            </a:prstGeom>
            <a:noFill/>
            <a:ln cap="flat" cmpd="sng" w="28575">
              <a:solidFill>
                <a:srgbClr val="1F45BC"/>
              </a:solidFill>
              <a:prstDash val="solid"/>
              <a:miter lim="800000"/>
              <a:headEnd len="sm" w="sm" type="none"/>
              <a:tailEnd len="med" w="med" type="triangle"/>
            </a:ln>
          </p:spPr>
        </p:cxnSp>
        <p:sp>
          <p:nvSpPr>
            <p:cNvPr id="1297" name="Google Shape;1297;p56"/>
            <p:cNvSpPr/>
            <p:nvPr/>
          </p:nvSpPr>
          <p:spPr>
            <a:xfrm>
              <a:off x="4595173" y="3775766"/>
              <a:ext cx="83815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AVRO</a:t>
              </a:r>
              <a:endParaRPr/>
            </a:p>
            <a:p>
              <a:pPr indent="0" lvl="0" marL="0" marR="0" rtl="0" algn="ctr">
                <a:spcBef>
                  <a:spcPts val="0"/>
                </a:spcBef>
                <a:spcAft>
                  <a:spcPts val="0"/>
                </a:spcAft>
                <a:buNone/>
              </a:pPr>
              <a:r>
                <a:rPr lang="en-US" sz="1400">
                  <a:solidFill>
                    <a:srgbClr val="193EB0"/>
                  </a:solidFill>
                  <a:latin typeface="Arial"/>
                  <a:ea typeface="Arial"/>
                  <a:cs typeface="Arial"/>
                  <a:sym typeface="Arial"/>
                </a:rPr>
                <a:t>RPC</a:t>
              </a:r>
              <a:endParaRPr sz="1400">
                <a:solidFill>
                  <a:srgbClr val="193EB0"/>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5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304" name="Google Shape;1304;p5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Luồng dữ liệu phức tạp - Luồng ghép kênh</a:t>
            </a:r>
            <a:endParaRPr sz="3000"/>
          </a:p>
        </p:txBody>
      </p:sp>
      <p:sp>
        <p:nvSpPr>
          <p:cNvPr id="1305" name="Google Shape;1305;p5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306" name="Google Shape;1306;p5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Apache Flume hỗ trợ ghép kênh luồng sự kiện tới một hoặc nhiều đích</a:t>
            </a:r>
            <a:endParaRPr/>
          </a:p>
        </p:txBody>
      </p:sp>
      <p:grpSp>
        <p:nvGrpSpPr>
          <p:cNvPr id="1307" name="Google Shape;1307;p57"/>
          <p:cNvGrpSpPr/>
          <p:nvPr/>
        </p:nvGrpSpPr>
        <p:grpSpPr>
          <a:xfrm>
            <a:off x="1251420" y="2720543"/>
            <a:ext cx="7351321" cy="3192536"/>
            <a:chOff x="932105" y="2662487"/>
            <a:chExt cx="7351321" cy="3192536"/>
          </a:xfrm>
        </p:grpSpPr>
        <p:grpSp>
          <p:nvGrpSpPr>
            <p:cNvPr id="1308" name="Google Shape;1308;p57"/>
            <p:cNvGrpSpPr/>
            <p:nvPr/>
          </p:nvGrpSpPr>
          <p:grpSpPr>
            <a:xfrm>
              <a:off x="932105" y="2662487"/>
              <a:ext cx="4412042" cy="1708787"/>
              <a:chOff x="1269327" y="2689549"/>
              <a:chExt cx="4412042" cy="1708787"/>
            </a:xfrm>
          </p:grpSpPr>
          <p:grpSp>
            <p:nvGrpSpPr>
              <p:cNvPr id="1309" name="Google Shape;1309;p57"/>
              <p:cNvGrpSpPr/>
              <p:nvPr/>
            </p:nvGrpSpPr>
            <p:grpSpPr>
              <a:xfrm>
                <a:off x="4994036" y="2896622"/>
                <a:ext cx="667657" cy="441454"/>
                <a:chOff x="7841167" y="4798077"/>
                <a:chExt cx="667657" cy="938133"/>
              </a:xfrm>
            </p:grpSpPr>
            <p:sp>
              <p:nvSpPr>
                <p:cNvPr id="1310" name="Google Shape;1310;p57"/>
                <p:cNvSpPr/>
                <p:nvPr/>
              </p:nvSpPr>
              <p:spPr>
                <a:xfrm>
                  <a:off x="7841167" y="4798077"/>
                  <a:ext cx="667657" cy="938133"/>
                </a:xfrm>
                <a:prstGeom prst="can">
                  <a:avLst>
                    <a:gd fmla="val 25000" name="adj"/>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11" name="Google Shape;1311;p57"/>
                <p:cNvSpPr/>
                <p:nvPr/>
              </p:nvSpPr>
              <p:spPr>
                <a:xfrm>
                  <a:off x="7857608" y="5083061"/>
                  <a:ext cx="633483" cy="5886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HDFS</a:t>
                  </a:r>
                  <a:endParaRPr sz="1400">
                    <a:solidFill>
                      <a:srgbClr val="193EB0"/>
                    </a:solidFill>
                    <a:latin typeface="Arial"/>
                    <a:ea typeface="Arial"/>
                    <a:cs typeface="Arial"/>
                    <a:sym typeface="Arial"/>
                  </a:endParaRPr>
                </a:p>
              </p:txBody>
            </p:sp>
          </p:grpSp>
          <p:grpSp>
            <p:nvGrpSpPr>
              <p:cNvPr id="1312" name="Google Shape;1312;p57"/>
              <p:cNvGrpSpPr/>
              <p:nvPr/>
            </p:nvGrpSpPr>
            <p:grpSpPr>
              <a:xfrm>
                <a:off x="5013713" y="3454964"/>
                <a:ext cx="667656" cy="498067"/>
                <a:chOff x="2033204" y="4330028"/>
                <a:chExt cx="1059383" cy="790294"/>
              </a:xfrm>
            </p:grpSpPr>
            <p:sp>
              <p:nvSpPr>
                <p:cNvPr id="1313" name="Google Shape;1313;p57"/>
                <p:cNvSpPr/>
                <p:nvPr/>
              </p:nvSpPr>
              <p:spPr>
                <a:xfrm>
                  <a:off x="2033204" y="4330028"/>
                  <a:ext cx="1059383" cy="790294"/>
                </a:xfrm>
                <a:prstGeom prst="cloud">
                  <a:avLst/>
                </a:prstGeom>
                <a:solidFill>
                  <a:srgbClr val="E8E8E8"/>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1314" name="Google Shape;1314;p57"/>
                <p:cNvSpPr/>
                <p:nvPr/>
              </p:nvSpPr>
              <p:spPr>
                <a:xfrm>
                  <a:off x="2143819" y="4545180"/>
                  <a:ext cx="838153" cy="4395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JMS</a:t>
                  </a:r>
                  <a:endParaRPr sz="1200">
                    <a:solidFill>
                      <a:srgbClr val="193EB0"/>
                    </a:solidFill>
                    <a:latin typeface="Arial"/>
                    <a:ea typeface="Arial"/>
                    <a:cs typeface="Arial"/>
                    <a:sym typeface="Arial"/>
                  </a:endParaRPr>
                </a:p>
              </p:txBody>
            </p:sp>
          </p:grpSp>
          <p:grpSp>
            <p:nvGrpSpPr>
              <p:cNvPr id="1315" name="Google Shape;1315;p57"/>
              <p:cNvGrpSpPr/>
              <p:nvPr/>
            </p:nvGrpSpPr>
            <p:grpSpPr>
              <a:xfrm>
                <a:off x="1269327" y="2689549"/>
                <a:ext cx="3435550" cy="1708787"/>
                <a:chOff x="1269327" y="2689549"/>
                <a:chExt cx="3435550" cy="1708787"/>
              </a:xfrm>
            </p:grpSpPr>
            <p:sp>
              <p:nvSpPr>
                <p:cNvPr id="1316" name="Google Shape;1316;p57"/>
                <p:cNvSpPr/>
                <p:nvPr/>
              </p:nvSpPr>
              <p:spPr>
                <a:xfrm>
                  <a:off x="1269327" y="2834668"/>
                  <a:ext cx="3435550" cy="1563668"/>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317" name="Google Shape;1317;p57"/>
                <p:cNvGrpSpPr/>
                <p:nvPr/>
              </p:nvGrpSpPr>
              <p:grpSpPr>
                <a:xfrm>
                  <a:off x="1381502" y="3407356"/>
                  <a:ext cx="704177" cy="426237"/>
                  <a:chOff x="2775130" y="5167085"/>
                  <a:chExt cx="704177" cy="426237"/>
                </a:xfrm>
              </p:grpSpPr>
              <p:sp>
                <p:nvSpPr>
                  <p:cNvPr id="1318" name="Google Shape;1318;p57"/>
                  <p:cNvSpPr/>
                  <p:nvPr/>
                </p:nvSpPr>
                <p:spPr>
                  <a:xfrm>
                    <a:off x="2775130" y="5167085"/>
                    <a:ext cx="704177" cy="426237"/>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1319" name="Google Shape;1319;p57"/>
                  <p:cNvSpPr/>
                  <p:nvPr/>
                </p:nvSpPr>
                <p:spPr>
                  <a:xfrm>
                    <a:off x="2833548" y="5245878"/>
                    <a:ext cx="6399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Nguồn</a:t>
                    </a:r>
                    <a:endParaRPr sz="1200">
                      <a:solidFill>
                        <a:schemeClr val="lt1"/>
                      </a:solidFill>
                      <a:latin typeface="Arial"/>
                      <a:ea typeface="Arial"/>
                      <a:cs typeface="Arial"/>
                      <a:sym typeface="Arial"/>
                    </a:endParaRPr>
                  </a:p>
                </p:txBody>
              </p:sp>
            </p:grpSp>
            <p:sp>
              <p:nvSpPr>
                <p:cNvPr id="1320" name="Google Shape;1320;p57"/>
                <p:cNvSpPr/>
                <p:nvPr/>
              </p:nvSpPr>
              <p:spPr>
                <a:xfrm>
                  <a:off x="1381502" y="2689549"/>
                  <a:ext cx="922144"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Agent foo</a:t>
                  </a:r>
                  <a:endParaRPr sz="1100">
                    <a:solidFill>
                      <a:srgbClr val="193EB0"/>
                    </a:solidFill>
                    <a:latin typeface="Arial"/>
                    <a:ea typeface="Arial"/>
                    <a:cs typeface="Arial"/>
                    <a:sym typeface="Arial"/>
                  </a:endParaRPr>
                </a:p>
              </p:txBody>
            </p:sp>
            <p:grpSp>
              <p:nvGrpSpPr>
                <p:cNvPr id="1321" name="Google Shape;1321;p57"/>
                <p:cNvGrpSpPr/>
                <p:nvPr/>
              </p:nvGrpSpPr>
              <p:grpSpPr>
                <a:xfrm>
                  <a:off x="2387454" y="2989426"/>
                  <a:ext cx="2166815" cy="363183"/>
                  <a:chOff x="2190750" y="2838694"/>
                  <a:chExt cx="2166815" cy="363183"/>
                </a:xfrm>
              </p:grpSpPr>
              <p:grpSp>
                <p:nvGrpSpPr>
                  <p:cNvPr id="1322" name="Google Shape;1322;p57"/>
                  <p:cNvGrpSpPr/>
                  <p:nvPr/>
                </p:nvGrpSpPr>
                <p:grpSpPr>
                  <a:xfrm>
                    <a:off x="2190750" y="2849023"/>
                    <a:ext cx="1270001" cy="342527"/>
                    <a:chOff x="4331638" y="5154551"/>
                    <a:chExt cx="1688574" cy="522515"/>
                  </a:xfrm>
                </p:grpSpPr>
                <p:sp>
                  <p:nvSpPr>
                    <p:cNvPr id="1323" name="Google Shape;1323;p57"/>
                    <p:cNvSpPr/>
                    <p:nvPr/>
                  </p:nvSpPr>
                  <p:spPr>
                    <a:xfrm rot="5400000">
                      <a:off x="4914667" y="4571521"/>
                      <a:ext cx="522515" cy="1688574"/>
                    </a:xfrm>
                    <a:prstGeom prst="can">
                      <a:avLst>
                        <a:gd fmla="val 25000" name="adj"/>
                      </a:avLst>
                    </a:prstGeom>
                    <a:solidFill>
                      <a:srgbClr val="1F45BC"/>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1324" name="Google Shape;1324;p57"/>
                    <p:cNvSpPr/>
                    <p:nvPr/>
                  </p:nvSpPr>
                  <p:spPr>
                    <a:xfrm>
                      <a:off x="4719377" y="5209598"/>
                      <a:ext cx="850827" cy="422554"/>
                    </a:xfrm>
                    <a:prstGeom prst="rect">
                      <a:avLst/>
                    </a:prstGeom>
                    <a:solidFill>
                      <a:srgbClr val="1F45B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Kênh 1</a:t>
                      </a:r>
                      <a:endParaRPr sz="1200">
                        <a:solidFill>
                          <a:schemeClr val="lt1"/>
                        </a:solidFill>
                        <a:latin typeface="Arial"/>
                        <a:ea typeface="Arial"/>
                        <a:cs typeface="Arial"/>
                        <a:sym typeface="Arial"/>
                      </a:endParaRPr>
                    </a:p>
                  </p:txBody>
                </p:sp>
              </p:grpSp>
              <p:grpSp>
                <p:nvGrpSpPr>
                  <p:cNvPr id="1325" name="Google Shape;1325;p57"/>
                  <p:cNvGrpSpPr/>
                  <p:nvPr/>
                </p:nvGrpSpPr>
                <p:grpSpPr>
                  <a:xfrm>
                    <a:off x="3741361" y="2838694"/>
                    <a:ext cx="616204" cy="363183"/>
                    <a:chOff x="2775130" y="5167085"/>
                    <a:chExt cx="812800" cy="522515"/>
                  </a:xfrm>
                </p:grpSpPr>
                <p:sp>
                  <p:nvSpPr>
                    <p:cNvPr id="1326" name="Google Shape;1326;p57"/>
                    <p:cNvSpPr/>
                    <p:nvPr/>
                  </p:nvSpPr>
                  <p:spPr>
                    <a:xfrm>
                      <a:off x="2775130"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27" name="Google Shape;1327;p57"/>
                    <p:cNvSpPr/>
                    <p:nvPr/>
                  </p:nvSpPr>
                  <p:spPr>
                    <a:xfrm>
                      <a:off x="2803388" y="5241564"/>
                      <a:ext cx="772192" cy="3985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Sink 1</a:t>
                      </a:r>
                      <a:endParaRPr sz="1200">
                        <a:solidFill>
                          <a:schemeClr val="lt1"/>
                        </a:solidFill>
                        <a:latin typeface="Arial"/>
                        <a:ea typeface="Arial"/>
                        <a:cs typeface="Arial"/>
                        <a:sym typeface="Arial"/>
                      </a:endParaRPr>
                    </a:p>
                  </p:txBody>
                </p:sp>
              </p:grpSp>
              <p:cxnSp>
                <p:nvCxnSpPr>
                  <p:cNvPr id="1328" name="Google Shape;1328;p57"/>
                  <p:cNvCxnSpPr>
                    <a:stCxn id="1323" idx="1"/>
                    <a:endCxn id="1326" idx="2"/>
                  </p:cNvCxnSpPr>
                  <p:nvPr/>
                </p:nvCxnSpPr>
                <p:spPr>
                  <a:xfrm>
                    <a:off x="3460751" y="3020287"/>
                    <a:ext cx="280500" cy="0"/>
                  </a:xfrm>
                  <a:prstGeom prst="straightConnector1">
                    <a:avLst/>
                  </a:prstGeom>
                  <a:noFill/>
                  <a:ln cap="flat" cmpd="sng" w="12700">
                    <a:solidFill>
                      <a:srgbClr val="1F45BC"/>
                    </a:solidFill>
                    <a:prstDash val="solid"/>
                    <a:miter lim="800000"/>
                    <a:headEnd len="sm" w="sm" type="none"/>
                    <a:tailEnd len="med" w="med" type="triangle"/>
                  </a:ln>
                </p:spPr>
              </p:cxnSp>
            </p:grpSp>
            <p:grpSp>
              <p:nvGrpSpPr>
                <p:cNvPr id="1329" name="Google Shape;1329;p57"/>
                <p:cNvGrpSpPr/>
                <p:nvPr/>
              </p:nvGrpSpPr>
              <p:grpSpPr>
                <a:xfrm>
                  <a:off x="2387454" y="3439734"/>
                  <a:ext cx="2166815" cy="363183"/>
                  <a:chOff x="2190750" y="2838694"/>
                  <a:chExt cx="2166815" cy="363183"/>
                </a:xfrm>
              </p:grpSpPr>
              <p:grpSp>
                <p:nvGrpSpPr>
                  <p:cNvPr id="1330" name="Google Shape;1330;p57"/>
                  <p:cNvGrpSpPr/>
                  <p:nvPr/>
                </p:nvGrpSpPr>
                <p:grpSpPr>
                  <a:xfrm>
                    <a:off x="2190750" y="2849023"/>
                    <a:ext cx="1270001" cy="342527"/>
                    <a:chOff x="4331638" y="5154551"/>
                    <a:chExt cx="1688574" cy="522515"/>
                  </a:xfrm>
                </p:grpSpPr>
                <p:sp>
                  <p:nvSpPr>
                    <p:cNvPr id="1331" name="Google Shape;1331;p57"/>
                    <p:cNvSpPr/>
                    <p:nvPr/>
                  </p:nvSpPr>
                  <p:spPr>
                    <a:xfrm rot="5400000">
                      <a:off x="4914667" y="4571521"/>
                      <a:ext cx="522515" cy="1688574"/>
                    </a:xfrm>
                    <a:prstGeom prst="can">
                      <a:avLst>
                        <a:gd fmla="val 25000" name="adj"/>
                      </a:avLst>
                    </a:prstGeom>
                    <a:solidFill>
                      <a:srgbClr val="1F45BC"/>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1332" name="Google Shape;1332;p57"/>
                    <p:cNvSpPr/>
                    <p:nvPr/>
                  </p:nvSpPr>
                  <p:spPr>
                    <a:xfrm>
                      <a:off x="4719377" y="5209598"/>
                      <a:ext cx="863615" cy="422554"/>
                    </a:xfrm>
                    <a:prstGeom prst="rect">
                      <a:avLst/>
                    </a:prstGeom>
                    <a:solidFill>
                      <a:srgbClr val="1F45B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Kênh 2</a:t>
                      </a:r>
                      <a:endParaRPr sz="1200">
                        <a:solidFill>
                          <a:schemeClr val="lt1"/>
                        </a:solidFill>
                        <a:latin typeface="Arial"/>
                        <a:ea typeface="Arial"/>
                        <a:cs typeface="Arial"/>
                        <a:sym typeface="Arial"/>
                      </a:endParaRPr>
                    </a:p>
                  </p:txBody>
                </p:sp>
              </p:grpSp>
              <p:grpSp>
                <p:nvGrpSpPr>
                  <p:cNvPr id="1333" name="Google Shape;1333;p57"/>
                  <p:cNvGrpSpPr/>
                  <p:nvPr/>
                </p:nvGrpSpPr>
                <p:grpSpPr>
                  <a:xfrm>
                    <a:off x="3741361" y="2838694"/>
                    <a:ext cx="616204" cy="363183"/>
                    <a:chOff x="2775130" y="5167085"/>
                    <a:chExt cx="812800" cy="522515"/>
                  </a:xfrm>
                </p:grpSpPr>
                <p:sp>
                  <p:nvSpPr>
                    <p:cNvPr id="1334" name="Google Shape;1334;p57"/>
                    <p:cNvSpPr/>
                    <p:nvPr/>
                  </p:nvSpPr>
                  <p:spPr>
                    <a:xfrm>
                      <a:off x="2775130"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35" name="Google Shape;1335;p57"/>
                    <p:cNvSpPr/>
                    <p:nvPr/>
                  </p:nvSpPr>
                  <p:spPr>
                    <a:xfrm>
                      <a:off x="2797043" y="5241564"/>
                      <a:ext cx="784878" cy="3985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Sink 2</a:t>
                      </a:r>
                      <a:endParaRPr sz="1200">
                        <a:solidFill>
                          <a:schemeClr val="lt1"/>
                        </a:solidFill>
                        <a:latin typeface="Arial"/>
                        <a:ea typeface="Arial"/>
                        <a:cs typeface="Arial"/>
                        <a:sym typeface="Arial"/>
                      </a:endParaRPr>
                    </a:p>
                  </p:txBody>
                </p:sp>
              </p:grpSp>
              <p:cxnSp>
                <p:nvCxnSpPr>
                  <p:cNvPr id="1336" name="Google Shape;1336;p57"/>
                  <p:cNvCxnSpPr>
                    <a:stCxn id="1331" idx="1"/>
                    <a:endCxn id="1334" idx="2"/>
                  </p:cNvCxnSpPr>
                  <p:nvPr/>
                </p:nvCxnSpPr>
                <p:spPr>
                  <a:xfrm>
                    <a:off x="3460751" y="3020287"/>
                    <a:ext cx="280500" cy="0"/>
                  </a:xfrm>
                  <a:prstGeom prst="straightConnector1">
                    <a:avLst/>
                  </a:prstGeom>
                  <a:noFill/>
                  <a:ln cap="flat" cmpd="sng" w="12700">
                    <a:solidFill>
                      <a:srgbClr val="1F45BC"/>
                    </a:solidFill>
                    <a:prstDash val="solid"/>
                    <a:miter lim="800000"/>
                    <a:headEnd len="sm" w="sm" type="none"/>
                    <a:tailEnd len="med" w="med" type="triangle"/>
                  </a:ln>
                </p:spPr>
              </p:cxnSp>
            </p:grpSp>
            <p:grpSp>
              <p:nvGrpSpPr>
                <p:cNvPr id="1337" name="Google Shape;1337;p57"/>
                <p:cNvGrpSpPr/>
                <p:nvPr/>
              </p:nvGrpSpPr>
              <p:grpSpPr>
                <a:xfrm>
                  <a:off x="2387454" y="3880170"/>
                  <a:ext cx="2166815" cy="363183"/>
                  <a:chOff x="2190750" y="2838694"/>
                  <a:chExt cx="2166815" cy="363183"/>
                </a:xfrm>
              </p:grpSpPr>
              <p:grpSp>
                <p:nvGrpSpPr>
                  <p:cNvPr id="1338" name="Google Shape;1338;p57"/>
                  <p:cNvGrpSpPr/>
                  <p:nvPr/>
                </p:nvGrpSpPr>
                <p:grpSpPr>
                  <a:xfrm>
                    <a:off x="2190750" y="2849023"/>
                    <a:ext cx="1270001" cy="342527"/>
                    <a:chOff x="4331638" y="5154551"/>
                    <a:chExt cx="1688574" cy="522515"/>
                  </a:xfrm>
                </p:grpSpPr>
                <p:sp>
                  <p:nvSpPr>
                    <p:cNvPr id="1339" name="Google Shape;1339;p57"/>
                    <p:cNvSpPr/>
                    <p:nvPr/>
                  </p:nvSpPr>
                  <p:spPr>
                    <a:xfrm rot="5400000">
                      <a:off x="4914667" y="4571521"/>
                      <a:ext cx="522515" cy="1688574"/>
                    </a:xfrm>
                    <a:prstGeom prst="can">
                      <a:avLst>
                        <a:gd fmla="val 25000" name="adj"/>
                      </a:avLst>
                    </a:prstGeom>
                    <a:solidFill>
                      <a:srgbClr val="1F45BC"/>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1340" name="Google Shape;1340;p57"/>
                    <p:cNvSpPr/>
                    <p:nvPr/>
                  </p:nvSpPr>
                  <p:spPr>
                    <a:xfrm>
                      <a:off x="4719377" y="5209598"/>
                      <a:ext cx="870008" cy="422554"/>
                    </a:xfrm>
                    <a:prstGeom prst="rect">
                      <a:avLst/>
                    </a:prstGeom>
                    <a:solidFill>
                      <a:srgbClr val="1F45B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Kênh 3</a:t>
                      </a:r>
                      <a:endParaRPr sz="1200">
                        <a:solidFill>
                          <a:schemeClr val="lt1"/>
                        </a:solidFill>
                        <a:latin typeface="Arial"/>
                        <a:ea typeface="Arial"/>
                        <a:cs typeface="Arial"/>
                        <a:sym typeface="Arial"/>
                      </a:endParaRPr>
                    </a:p>
                  </p:txBody>
                </p:sp>
              </p:grpSp>
              <p:grpSp>
                <p:nvGrpSpPr>
                  <p:cNvPr id="1341" name="Google Shape;1341;p57"/>
                  <p:cNvGrpSpPr/>
                  <p:nvPr/>
                </p:nvGrpSpPr>
                <p:grpSpPr>
                  <a:xfrm>
                    <a:off x="3741361" y="2838694"/>
                    <a:ext cx="616204" cy="363183"/>
                    <a:chOff x="2775130" y="5167085"/>
                    <a:chExt cx="812800" cy="522515"/>
                  </a:xfrm>
                </p:grpSpPr>
                <p:sp>
                  <p:nvSpPr>
                    <p:cNvPr id="1342" name="Google Shape;1342;p57"/>
                    <p:cNvSpPr/>
                    <p:nvPr/>
                  </p:nvSpPr>
                  <p:spPr>
                    <a:xfrm>
                      <a:off x="2775130"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43" name="Google Shape;1343;p57"/>
                    <p:cNvSpPr/>
                    <p:nvPr/>
                  </p:nvSpPr>
                  <p:spPr>
                    <a:xfrm>
                      <a:off x="2793872" y="5241564"/>
                      <a:ext cx="791220" cy="3985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Sink 3</a:t>
                      </a:r>
                      <a:endParaRPr sz="1200">
                        <a:solidFill>
                          <a:schemeClr val="lt1"/>
                        </a:solidFill>
                        <a:latin typeface="Arial"/>
                        <a:ea typeface="Arial"/>
                        <a:cs typeface="Arial"/>
                        <a:sym typeface="Arial"/>
                      </a:endParaRPr>
                    </a:p>
                  </p:txBody>
                </p:sp>
              </p:grpSp>
              <p:cxnSp>
                <p:nvCxnSpPr>
                  <p:cNvPr id="1344" name="Google Shape;1344;p57"/>
                  <p:cNvCxnSpPr>
                    <a:stCxn id="1339" idx="1"/>
                    <a:endCxn id="1342" idx="2"/>
                  </p:cNvCxnSpPr>
                  <p:nvPr/>
                </p:nvCxnSpPr>
                <p:spPr>
                  <a:xfrm>
                    <a:off x="3460751" y="3020287"/>
                    <a:ext cx="280500" cy="0"/>
                  </a:xfrm>
                  <a:prstGeom prst="straightConnector1">
                    <a:avLst/>
                  </a:prstGeom>
                  <a:noFill/>
                  <a:ln cap="flat" cmpd="sng" w="12700">
                    <a:solidFill>
                      <a:srgbClr val="1F45BC"/>
                    </a:solidFill>
                    <a:prstDash val="solid"/>
                    <a:miter lim="800000"/>
                    <a:headEnd len="sm" w="sm" type="none"/>
                    <a:tailEnd len="med" w="med" type="triangle"/>
                  </a:ln>
                </p:spPr>
              </p:cxnSp>
            </p:grpSp>
            <p:grpSp>
              <p:nvGrpSpPr>
                <p:cNvPr id="1345" name="Google Shape;1345;p57"/>
                <p:cNvGrpSpPr/>
                <p:nvPr/>
              </p:nvGrpSpPr>
              <p:grpSpPr>
                <a:xfrm>
                  <a:off x="2085679" y="3171074"/>
                  <a:ext cx="301800" cy="890700"/>
                  <a:chOff x="2083214" y="3172550"/>
                  <a:chExt cx="301800" cy="890700"/>
                </a:xfrm>
              </p:grpSpPr>
              <p:cxnSp>
                <p:nvCxnSpPr>
                  <p:cNvPr id="1346" name="Google Shape;1346;p57"/>
                  <p:cNvCxnSpPr>
                    <a:stCxn id="1318" idx="6"/>
                    <a:endCxn id="1323" idx="3"/>
                  </p:cNvCxnSpPr>
                  <p:nvPr/>
                </p:nvCxnSpPr>
                <p:spPr>
                  <a:xfrm flipH="1" rot="10800000">
                    <a:off x="2083214" y="3172550"/>
                    <a:ext cx="301800" cy="449400"/>
                  </a:xfrm>
                  <a:prstGeom prst="straightConnector1">
                    <a:avLst/>
                  </a:prstGeom>
                  <a:noFill/>
                  <a:ln cap="flat" cmpd="sng" w="12700">
                    <a:solidFill>
                      <a:srgbClr val="1F45BC"/>
                    </a:solidFill>
                    <a:prstDash val="solid"/>
                    <a:miter lim="800000"/>
                    <a:headEnd len="sm" w="sm" type="none"/>
                    <a:tailEnd len="med" w="med" type="triangle"/>
                  </a:ln>
                </p:spPr>
              </p:cxnSp>
              <p:cxnSp>
                <p:nvCxnSpPr>
                  <p:cNvPr id="1347" name="Google Shape;1347;p57"/>
                  <p:cNvCxnSpPr>
                    <a:stCxn id="1318" idx="6"/>
                    <a:endCxn id="1339" idx="3"/>
                  </p:cNvCxnSpPr>
                  <p:nvPr/>
                </p:nvCxnSpPr>
                <p:spPr>
                  <a:xfrm>
                    <a:off x="2083214" y="3621950"/>
                    <a:ext cx="301800" cy="441300"/>
                  </a:xfrm>
                  <a:prstGeom prst="straightConnector1">
                    <a:avLst/>
                  </a:prstGeom>
                  <a:noFill/>
                  <a:ln cap="flat" cmpd="sng" w="12700">
                    <a:solidFill>
                      <a:srgbClr val="1F45BC"/>
                    </a:solidFill>
                    <a:prstDash val="solid"/>
                    <a:miter lim="800000"/>
                    <a:headEnd len="sm" w="sm" type="none"/>
                    <a:tailEnd len="med" w="med" type="triangle"/>
                  </a:ln>
                </p:spPr>
              </p:cxnSp>
              <p:cxnSp>
                <p:nvCxnSpPr>
                  <p:cNvPr id="1348" name="Google Shape;1348;p57"/>
                  <p:cNvCxnSpPr>
                    <a:stCxn id="1318" idx="6"/>
                    <a:endCxn id="1331" idx="3"/>
                  </p:cNvCxnSpPr>
                  <p:nvPr/>
                </p:nvCxnSpPr>
                <p:spPr>
                  <a:xfrm>
                    <a:off x="2083214" y="3621950"/>
                    <a:ext cx="301800" cy="900"/>
                  </a:xfrm>
                  <a:prstGeom prst="straightConnector1">
                    <a:avLst/>
                  </a:prstGeom>
                  <a:noFill/>
                  <a:ln cap="flat" cmpd="sng" w="12700">
                    <a:solidFill>
                      <a:srgbClr val="1F45BC"/>
                    </a:solidFill>
                    <a:prstDash val="solid"/>
                    <a:miter lim="800000"/>
                    <a:headEnd len="sm" w="sm" type="none"/>
                    <a:tailEnd len="med" w="med" type="triangle"/>
                  </a:ln>
                </p:spPr>
              </p:cxnSp>
            </p:grpSp>
          </p:grpSp>
          <p:cxnSp>
            <p:nvCxnSpPr>
              <p:cNvPr id="1349" name="Google Shape;1349;p57"/>
              <p:cNvCxnSpPr>
                <a:stCxn id="1334" idx="6"/>
              </p:cNvCxnSpPr>
              <p:nvPr/>
            </p:nvCxnSpPr>
            <p:spPr>
              <a:xfrm>
                <a:off x="4554269" y="3621325"/>
                <a:ext cx="466200" cy="82800"/>
              </a:xfrm>
              <a:prstGeom prst="straightConnector1">
                <a:avLst/>
              </a:prstGeom>
              <a:noFill/>
              <a:ln cap="flat" cmpd="sng" w="12700">
                <a:solidFill>
                  <a:srgbClr val="1F45BC"/>
                </a:solidFill>
                <a:prstDash val="solid"/>
                <a:miter lim="800000"/>
                <a:headEnd len="sm" w="sm" type="none"/>
                <a:tailEnd len="med" w="med" type="triangle"/>
              </a:ln>
            </p:spPr>
          </p:cxnSp>
          <p:cxnSp>
            <p:nvCxnSpPr>
              <p:cNvPr id="1350" name="Google Shape;1350;p57"/>
              <p:cNvCxnSpPr>
                <a:stCxn id="1326" idx="6"/>
                <a:endCxn id="1311" idx="1"/>
              </p:cNvCxnSpPr>
              <p:nvPr/>
            </p:nvCxnSpPr>
            <p:spPr>
              <a:xfrm flipH="1" rot="10800000">
                <a:off x="4554269" y="3169218"/>
                <a:ext cx="456300" cy="1800"/>
              </a:xfrm>
              <a:prstGeom prst="straightConnector1">
                <a:avLst/>
              </a:prstGeom>
              <a:noFill/>
              <a:ln cap="flat" cmpd="sng" w="12700">
                <a:solidFill>
                  <a:srgbClr val="1F45BC"/>
                </a:solidFill>
                <a:prstDash val="solid"/>
                <a:miter lim="800000"/>
                <a:headEnd len="sm" w="sm" type="none"/>
                <a:tailEnd len="med" w="med" type="triangle"/>
              </a:ln>
            </p:spPr>
          </p:cxnSp>
        </p:grpSp>
        <p:sp>
          <p:nvSpPr>
            <p:cNvPr id="1351" name="Google Shape;1351;p57"/>
            <p:cNvSpPr/>
            <p:nvPr/>
          </p:nvSpPr>
          <p:spPr>
            <a:xfrm>
              <a:off x="4847876" y="4291355"/>
              <a:ext cx="3435550" cy="1563668"/>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352" name="Google Shape;1352;p57"/>
            <p:cNvGrpSpPr/>
            <p:nvPr/>
          </p:nvGrpSpPr>
          <p:grpSpPr>
            <a:xfrm>
              <a:off x="5048951" y="4864043"/>
              <a:ext cx="704177" cy="426237"/>
              <a:chOff x="2775130" y="5167085"/>
              <a:chExt cx="704177" cy="426237"/>
            </a:xfrm>
          </p:grpSpPr>
          <p:sp>
            <p:nvSpPr>
              <p:cNvPr id="1353" name="Google Shape;1353;p57"/>
              <p:cNvSpPr/>
              <p:nvPr/>
            </p:nvSpPr>
            <p:spPr>
              <a:xfrm>
                <a:off x="2775130" y="5167085"/>
                <a:ext cx="704177" cy="426237"/>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1354" name="Google Shape;1354;p57"/>
              <p:cNvSpPr/>
              <p:nvPr/>
            </p:nvSpPr>
            <p:spPr>
              <a:xfrm>
                <a:off x="2811648" y="5248345"/>
                <a:ext cx="6399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Nguồn</a:t>
                </a:r>
                <a:endParaRPr sz="1200">
                  <a:solidFill>
                    <a:schemeClr val="lt1"/>
                  </a:solidFill>
                  <a:latin typeface="Arial"/>
                  <a:ea typeface="Arial"/>
                  <a:cs typeface="Arial"/>
                  <a:sym typeface="Arial"/>
                </a:endParaRPr>
              </a:p>
            </p:txBody>
          </p:sp>
        </p:grpSp>
        <p:sp>
          <p:nvSpPr>
            <p:cNvPr id="1355" name="Google Shape;1355;p57"/>
            <p:cNvSpPr/>
            <p:nvPr/>
          </p:nvSpPr>
          <p:spPr>
            <a:xfrm>
              <a:off x="4970884" y="4177623"/>
              <a:ext cx="836006"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Agent bar</a:t>
              </a:r>
              <a:endParaRPr sz="1100">
                <a:solidFill>
                  <a:srgbClr val="193EB0"/>
                </a:solidFill>
                <a:latin typeface="Arial"/>
                <a:ea typeface="Arial"/>
                <a:cs typeface="Arial"/>
                <a:sym typeface="Arial"/>
              </a:endParaRPr>
            </a:p>
          </p:txBody>
        </p:sp>
        <p:grpSp>
          <p:nvGrpSpPr>
            <p:cNvPr id="1356" name="Google Shape;1356;p57"/>
            <p:cNvGrpSpPr/>
            <p:nvPr/>
          </p:nvGrpSpPr>
          <p:grpSpPr>
            <a:xfrm>
              <a:off x="5972588" y="4895570"/>
              <a:ext cx="2166815" cy="363183"/>
              <a:chOff x="2190750" y="2838694"/>
              <a:chExt cx="2166815" cy="363183"/>
            </a:xfrm>
          </p:grpSpPr>
          <p:grpSp>
            <p:nvGrpSpPr>
              <p:cNvPr id="1357" name="Google Shape;1357;p57"/>
              <p:cNvGrpSpPr/>
              <p:nvPr/>
            </p:nvGrpSpPr>
            <p:grpSpPr>
              <a:xfrm>
                <a:off x="2190750" y="2849022"/>
                <a:ext cx="1270001" cy="342527"/>
                <a:chOff x="4331638" y="5154549"/>
                <a:chExt cx="1688574" cy="522515"/>
              </a:xfrm>
            </p:grpSpPr>
            <p:sp>
              <p:nvSpPr>
                <p:cNvPr id="1358" name="Google Shape;1358;p57"/>
                <p:cNvSpPr/>
                <p:nvPr/>
              </p:nvSpPr>
              <p:spPr>
                <a:xfrm rot="5400000">
                  <a:off x="4914668" y="4571520"/>
                  <a:ext cx="522515" cy="1688574"/>
                </a:xfrm>
                <a:prstGeom prst="can">
                  <a:avLst>
                    <a:gd fmla="val 25000" name="adj"/>
                  </a:avLst>
                </a:prstGeom>
                <a:solidFill>
                  <a:srgbClr val="1F45BC"/>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1359" name="Google Shape;1359;p57"/>
                <p:cNvSpPr/>
                <p:nvPr/>
              </p:nvSpPr>
              <p:spPr>
                <a:xfrm>
                  <a:off x="4699225" y="5198469"/>
                  <a:ext cx="874271" cy="422554"/>
                </a:xfrm>
                <a:prstGeom prst="rect">
                  <a:avLst/>
                </a:prstGeom>
                <a:solidFill>
                  <a:srgbClr val="1F45B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Kênh 4</a:t>
                  </a:r>
                  <a:endParaRPr sz="1200">
                    <a:solidFill>
                      <a:schemeClr val="lt1"/>
                    </a:solidFill>
                    <a:latin typeface="Arial"/>
                    <a:ea typeface="Arial"/>
                    <a:cs typeface="Arial"/>
                    <a:sym typeface="Arial"/>
                  </a:endParaRPr>
                </a:p>
              </p:txBody>
            </p:sp>
          </p:grpSp>
          <p:grpSp>
            <p:nvGrpSpPr>
              <p:cNvPr id="1360" name="Google Shape;1360;p57"/>
              <p:cNvGrpSpPr/>
              <p:nvPr/>
            </p:nvGrpSpPr>
            <p:grpSpPr>
              <a:xfrm>
                <a:off x="3741361" y="2838694"/>
                <a:ext cx="616204" cy="363183"/>
                <a:chOff x="2775130" y="5167085"/>
                <a:chExt cx="812800" cy="522515"/>
              </a:xfrm>
            </p:grpSpPr>
            <p:sp>
              <p:nvSpPr>
                <p:cNvPr id="1361" name="Google Shape;1361;p57"/>
                <p:cNvSpPr/>
                <p:nvPr/>
              </p:nvSpPr>
              <p:spPr>
                <a:xfrm>
                  <a:off x="2775130" y="5167085"/>
                  <a:ext cx="812800" cy="522515"/>
                </a:xfrm>
                <a:prstGeom prst="ellipse">
                  <a:avLst/>
                </a:prstGeom>
                <a:solidFill>
                  <a:srgbClr val="66A1F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62" name="Google Shape;1362;p57"/>
                <p:cNvSpPr/>
                <p:nvPr/>
              </p:nvSpPr>
              <p:spPr>
                <a:xfrm>
                  <a:off x="2871050" y="5241564"/>
                  <a:ext cx="636866" cy="3985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Sink</a:t>
                  </a:r>
                  <a:endParaRPr/>
                </a:p>
              </p:txBody>
            </p:sp>
          </p:grpSp>
          <p:cxnSp>
            <p:nvCxnSpPr>
              <p:cNvPr id="1363" name="Google Shape;1363;p57"/>
              <p:cNvCxnSpPr>
                <a:stCxn id="1358" idx="1"/>
                <a:endCxn id="1361" idx="2"/>
              </p:cNvCxnSpPr>
              <p:nvPr/>
            </p:nvCxnSpPr>
            <p:spPr>
              <a:xfrm>
                <a:off x="3460751" y="3020286"/>
                <a:ext cx="280500" cy="0"/>
              </a:xfrm>
              <a:prstGeom prst="straightConnector1">
                <a:avLst/>
              </a:prstGeom>
              <a:noFill/>
              <a:ln cap="flat" cmpd="sng" w="12700">
                <a:solidFill>
                  <a:srgbClr val="1F45BC"/>
                </a:solidFill>
                <a:prstDash val="solid"/>
                <a:miter lim="800000"/>
                <a:headEnd len="sm" w="sm" type="none"/>
                <a:tailEnd len="med" w="med" type="triangle"/>
              </a:ln>
            </p:spPr>
          </p:cxnSp>
        </p:grpSp>
        <p:cxnSp>
          <p:nvCxnSpPr>
            <p:cNvPr id="1364" name="Google Shape;1364;p57"/>
            <p:cNvCxnSpPr>
              <a:stCxn id="1342" idx="5"/>
              <a:endCxn id="1353" idx="2"/>
            </p:cNvCxnSpPr>
            <p:nvPr/>
          </p:nvCxnSpPr>
          <p:spPr>
            <a:xfrm>
              <a:off x="4126806" y="4163104"/>
              <a:ext cx="922200" cy="914100"/>
            </a:xfrm>
            <a:prstGeom prst="straightConnector1">
              <a:avLst/>
            </a:prstGeom>
            <a:noFill/>
            <a:ln cap="flat" cmpd="sng" w="12700">
              <a:solidFill>
                <a:srgbClr val="1F45BC"/>
              </a:solidFill>
              <a:prstDash val="solid"/>
              <a:miter lim="800000"/>
              <a:headEnd len="sm" w="sm" type="none"/>
              <a:tailEnd len="med" w="med" type="triangle"/>
            </a:ln>
          </p:spPr>
        </p:cxnSp>
        <p:cxnSp>
          <p:nvCxnSpPr>
            <p:cNvPr id="1365" name="Google Shape;1365;p57"/>
            <p:cNvCxnSpPr>
              <a:stCxn id="1353" idx="6"/>
              <a:endCxn id="1358" idx="3"/>
            </p:cNvCxnSpPr>
            <p:nvPr/>
          </p:nvCxnSpPr>
          <p:spPr>
            <a:xfrm>
              <a:off x="5753128" y="5077162"/>
              <a:ext cx="219600" cy="0"/>
            </a:xfrm>
            <a:prstGeom prst="straightConnector1">
              <a:avLst/>
            </a:prstGeom>
            <a:noFill/>
            <a:ln cap="flat" cmpd="sng" w="12700">
              <a:solidFill>
                <a:srgbClr val="1F45BC"/>
              </a:solidFill>
              <a:prstDash val="solid"/>
              <a:miter lim="800000"/>
              <a:headEnd len="sm" w="sm" type="none"/>
              <a:tailEnd len="med" w="med" type="triangl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5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372" name="Google Shape;1372;p5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Flume vs Sqoop</a:t>
            </a:r>
            <a:endParaRPr/>
          </a:p>
        </p:txBody>
      </p:sp>
      <p:sp>
        <p:nvSpPr>
          <p:cNvPr id="1373" name="Google Shape;1373;p5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374" name="Google Shape;1374;p5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Cái nào tốt hơn?</a:t>
            </a:r>
            <a:endParaRPr/>
          </a:p>
        </p:txBody>
      </p:sp>
      <p:sp>
        <p:nvSpPr>
          <p:cNvPr id="1375" name="Google Shape;1375;p58"/>
          <p:cNvSpPr txBox="1"/>
          <p:nvPr/>
        </p:nvSpPr>
        <p:spPr>
          <a:xfrm>
            <a:off x="7413635" y="1918199"/>
            <a:ext cx="1918765"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262626"/>
                </a:solidFill>
                <a:latin typeface="Arial"/>
                <a:ea typeface="Arial"/>
                <a:cs typeface="Arial"/>
                <a:sym typeface="Arial"/>
              </a:rPr>
              <a:t>[Thảo luận]</a:t>
            </a:r>
            <a:endParaRPr sz="1600">
              <a:solidFill>
                <a:srgbClr val="262626"/>
              </a:solidFill>
              <a:latin typeface="Arial"/>
              <a:ea typeface="Arial"/>
              <a:cs typeface="Arial"/>
              <a:sym typeface="Arial"/>
            </a:endParaRPr>
          </a:p>
        </p:txBody>
      </p:sp>
      <p:pic>
        <p:nvPicPr>
          <p:cNvPr id="1376" name="Google Shape;1376;p58"/>
          <p:cNvPicPr preferRelativeResize="0"/>
          <p:nvPr/>
        </p:nvPicPr>
        <p:blipFill rotWithShape="1">
          <a:blip r:embed="rId3">
            <a:alphaModFix/>
          </a:blip>
          <a:srcRect b="0" l="0" r="0" t="0"/>
          <a:stretch/>
        </p:blipFill>
        <p:spPr>
          <a:xfrm>
            <a:off x="1988053" y="2533791"/>
            <a:ext cx="5888258" cy="373034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5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383" name="Google Shape;1383;p5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Thiết lập đại lý</a:t>
            </a:r>
            <a:endParaRPr/>
          </a:p>
        </p:txBody>
      </p:sp>
      <p:sp>
        <p:nvSpPr>
          <p:cNvPr id="1384" name="Google Shape;1384;p5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385" name="Google Shape;1385;p5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Định cấu hình Flume Agents thông qua tệp cấu hình cục bộ</a:t>
            </a:r>
            <a:endParaRPr/>
          </a:p>
          <a:p>
            <a:pPr indent="-182563" lvl="1" marL="360363" rtl="0" algn="l">
              <a:lnSpc>
                <a:spcPct val="138461"/>
              </a:lnSpc>
              <a:spcBef>
                <a:spcPts val="500"/>
              </a:spcBef>
              <a:spcAft>
                <a:spcPts val="0"/>
              </a:spcAft>
              <a:buClr>
                <a:srgbClr val="262626"/>
              </a:buClr>
              <a:buSzPts val="1040"/>
              <a:buChar char="•"/>
            </a:pPr>
            <a:r>
              <a:rPr lang="en-US"/>
              <a:t>Tệp văn bản tuân theo định dạng tệp thuộc tính Java</a:t>
            </a:r>
            <a:endParaRPr/>
          </a:p>
          <a:p>
            <a:pPr indent="-182563" lvl="1" marL="360363" rtl="0" algn="l">
              <a:lnSpc>
                <a:spcPct val="138461"/>
              </a:lnSpc>
              <a:spcBef>
                <a:spcPts val="500"/>
              </a:spcBef>
              <a:spcAft>
                <a:spcPts val="0"/>
              </a:spcAft>
              <a:buClr>
                <a:srgbClr val="262626"/>
              </a:buClr>
              <a:buSzPts val="1040"/>
              <a:buChar char="•"/>
            </a:pPr>
            <a:r>
              <a:rPr lang="en-US"/>
              <a:t>Tệp cấu hình bao gồm các thuộc tính của từng Nguồn, Kênh và Sink</a:t>
            </a:r>
            <a:endParaRPr/>
          </a:p>
          <a:p>
            <a:pPr indent="-182563" lvl="1" marL="360363" rtl="0" algn="l">
              <a:lnSpc>
                <a:spcPct val="138461"/>
              </a:lnSpc>
              <a:spcBef>
                <a:spcPts val="500"/>
              </a:spcBef>
              <a:spcAft>
                <a:spcPts val="0"/>
              </a:spcAft>
              <a:buClr>
                <a:srgbClr val="262626"/>
              </a:buClr>
              <a:buSzPts val="1040"/>
              <a:buChar char="•"/>
            </a:pPr>
            <a:r>
              <a:rPr lang="en-US"/>
              <a:t>Bao gồm cách chúng được kết nối với nhau để tạo thành luồng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Định dạng tệp thuộc tính Java</a:t>
            </a:r>
            <a:endParaRPr/>
          </a:p>
          <a:p>
            <a:pPr indent="-182563" lvl="1" marL="360363" rtl="0" algn="l">
              <a:lnSpc>
                <a:spcPct val="138461"/>
              </a:lnSpc>
              <a:spcBef>
                <a:spcPts val="500"/>
              </a:spcBef>
              <a:spcAft>
                <a:spcPts val="0"/>
              </a:spcAft>
              <a:buClr>
                <a:srgbClr val="262626"/>
              </a:buClr>
              <a:buSzPts val="1040"/>
              <a:buChar char="•"/>
            </a:pPr>
            <a:r>
              <a:rPr lang="en-US"/>
              <a:t># Comment line</a:t>
            </a:r>
            <a:endParaRPr/>
          </a:p>
          <a:p>
            <a:pPr indent="-182563" lvl="1" marL="360363" rtl="0" algn="l">
              <a:lnSpc>
                <a:spcPct val="138461"/>
              </a:lnSpc>
              <a:spcBef>
                <a:spcPts val="500"/>
              </a:spcBef>
              <a:spcAft>
                <a:spcPts val="0"/>
              </a:spcAft>
              <a:buClr>
                <a:srgbClr val="262626"/>
              </a:buClr>
              <a:buSzPts val="1040"/>
              <a:buChar char="•"/>
            </a:pPr>
            <a:r>
              <a:rPr lang="en-US"/>
              <a:t>key1 = value1</a:t>
            </a:r>
            <a:endParaRPr/>
          </a:p>
          <a:p>
            <a:pPr indent="-182563" lvl="1" marL="360363" rtl="0" algn="l">
              <a:lnSpc>
                <a:spcPct val="138461"/>
              </a:lnSpc>
              <a:spcBef>
                <a:spcPts val="500"/>
              </a:spcBef>
              <a:spcAft>
                <a:spcPts val="0"/>
              </a:spcAft>
              <a:buClr>
                <a:srgbClr val="262626"/>
              </a:buClr>
              <a:buSzPts val="1040"/>
              <a:buChar char="•"/>
            </a:pPr>
            <a:r>
              <a:rPr lang="en-US"/>
              <a:t>key2 = multi-line \</a:t>
            </a:r>
            <a:br>
              <a:rPr lang="en-US"/>
            </a:br>
            <a:r>
              <a:rPr lang="en-US"/>
              <a:t>	            value</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1386" name="Google Shape;1386;p59"/>
          <p:cNvSpPr/>
          <p:nvPr/>
        </p:nvSpPr>
        <p:spPr>
          <a:xfrm>
            <a:off x="4020588" y="4129091"/>
            <a:ext cx="2146853" cy="1712190"/>
          </a:xfrm>
          <a:prstGeom prst="roundRect">
            <a:avLst>
              <a:gd fmla="val 11052" name="adj"/>
            </a:avLst>
          </a:prstGeom>
          <a:solidFill>
            <a:schemeClr val="lt1">
              <a:alpha val="53725"/>
            </a:schemeClr>
          </a:solidFill>
          <a:ln cap="flat" cmpd="sng" w="1905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87" name="Google Shape;1387;p59"/>
          <p:cNvSpPr/>
          <p:nvPr/>
        </p:nvSpPr>
        <p:spPr>
          <a:xfrm>
            <a:off x="4500332" y="4548654"/>
            <a:ext cx="1176123" cy="1022162"/>
          </a:xfrm>
          <a:prstGeom prst="roundRect">
            <a:avLst>
              <a:gd fmla="val 10991"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Flume Agent</a:t>
            </a:r>
            <a:endParaRPr/>
          </a:p>
        </p:txBody>
      </p:sp>
      <p:sp>
        <p:nvSpPr>
          <p:cNvPr id="1388" name="Google Shape;1388;p59"/>
          <p:cNvSpPr/>
          <p:nvPr/>
        </p:nvSpPr>
        <p:spPr>
          <a:xfrm>
            <a:off x="6949028" y="4592329"/>
            <a:ext cx="1855236" cy="937380"/>
          </a:xfrm>
          <a:prstGeom prst="rect">
            <a:avLst/>
          </a:prstGeom>
          <a:solidFill>
            <a:srgbClr val="D5DBE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500">
                <a:solidFill>
                  <a:schemeClr val="dk1"/>
                </a:solidFill>
                <a:latin typeface="Arial"/>
                <a:ea typeface="Arial"/>
                <a:cs typeface="Arial"/>
                <a:sym typeface="Arial"/>
              </a:rPr>
              <a:t># Define sources, sinks, and channels for agent a1</a:t>
            </a:r>
            <a:endParaRPr/>
          </a:p>
          <a:p>
            <a:pPr indent="0" lvl="0" marL="0" marR="0" rtl="0" algn="l">
              <a:spcBef>
                <a:spcPts val="0"/>
              </a:spcBef>
              <a:spcAft>
                <a:spcPts val="0"/>
              </a:spcAft>
              <a:buNone/>
            </a:pPr>
            <a:r>
              <a:rPr lang="en-US" sz="500">
                <a:solidFill>
                  <a:srgbClr val="0070C0"/>
                </a:solidFill>
                <a:latin typeface="Arial"/>
                <a:ea typeface="Arial"/>
                <a:cs typeface="Arial"/>
                <a:sym typeface="Arial"/>
              </a:rPr>
              <a:t>a1.sources </a:t>
            </a:r>
            <a:r>
              <a:rPr lang="en-US" sz="500">
                <a:solidFill>
                  <a:schemeClr val="dk1"/>
                </a:solidFill>
                <a:latin typeface="Arial"/>
                <a:ea typeface="Arial"/>
                <a:cs typeface="Arial"/>
                <a:sym typeface="Arial"/>
              </a:rPr>
              <a:t>= </a:t>
            </a:r>
            <a:r>
              <a:rPr lang="en-US" sz="500">
                <a:solidFill>
                  <a:srgbClr val="C00000"/>
                </a:solidFill>
                <a:latin typeface="Arial"/>
                <a:ea typeface="Arial"/>
                <a:cs typeface="Arial"/>
                <a:sym typeface="Arial"/>
              </a:rPr>
              <a:t>mySource</a:t>
            </a:r>
            <a:endParaRPr/>
          </a:p>
          <a:p>
            <a:pPr indent="0" lvl="0" marL="0" marR="0" rtl="0" algn="l">
              <a:spcBef>
                <a:spcPts val="0"/>
              </a:spcBef>
              <a:spcAft>
                <a:spcPts val="0"/>
              </a:spcAft>
              <a:buNone/>
            </a:pPr>
            <a:r>
              <a:rPr lang="en-US" sz="500">
                <a:solidFill>
                  <a:srgbClr val="0070C0"/>
                </a:solidFill>
                <a:latin typeface="Arial"/>
                <a:ea typeface="Arial"/>
                <a:cs typeface="Arial"/>
                <a:sym typeface="Arial"/>
              </a:rPr>
              <a:t>a1.sinks </a:t>
            </a:r>
            <a:r>
              <a:rPr lang="en-US" sz="500">
                <a:solidFill>
                  <a:schemeClr val="dk1"/>
                </a:solidFill>
                <a:latin typeface="Arial"/>
                <a:ea typeface="Arial"/>
                <a:cs typeface="Arial"/>
                <a:sym typeface="Arial"/>
              </a:rPr>
              <a:t>= </a:t>
            </a:r>
            <a:r>
              <a:rPr lang="en-US" sz="500">
                <a:solidFill>
                  <a:srgbClr val="C00000"/>
                </a:solidFill>
                <a:latin typeface="Arial"/>
                <a:ea typeface="Arial"/>
                <a:cs typeface="Arial"/>
                <a:sym typeface="Arial"/>
              </a:rPr>
              <a:t>mySink</a:t>
            </a:r>
            <a:endParaRPr/>
          </a:p>
          <a:p>
            <a:pPr indent="0" lvl="0" marL="0" marR="0" rtl="0" algn="l">
              <a:spcBef>
                <a:spcPts val="0"/>
              </a:spcBef>
              <a:spcAft>
                <a:spcPts val="0"/>
              </a:spcAft>
              <a:buNone/>
            </a:pPr>
            <a:r>
              <a:rPr lang="en-US" sz="500">
                <a:solidFill>
                  <a:srgbClr val="0070C0"/>
                </a:solidFill>
                <a:latin typeface="Arial"/>
                <a:ea typeface="Arial"/>
                <a:cs typeface="Arial"/>
                <a:sym typeface="Arial"/>
              </a:rPr>
              <a:t>a1.channels </a:t>
            </a:r>
            <a:r>
              <a:rPr lang="en-US" sz="500">
                <a:solidFill>
                  <a:schemeClr val="dk1"/>
                </a:solidFill>
                <a:latin typeface="Arial"/>
                <a:ea typeface="Arial"/>
                <a:cs typeface="Arial"/>
                <a:sym typeface="Arial"/>
              </a:rPr>
              <a:t>= </a:t>
            </a:r>
            <a:r>
              <a:rPr lang="en-US" sz="500">
                <a:solidFill>
                  <a:srgbClr val="C00000"/>
                </a:solidFill>
                <a:latin typeface="Arial"/>
                <a:ea typeface="Arial"/>
                <a:cs typeface="Arial"/>
                <a:sym typeface="Arial"/>
              </a:rPr>
              <a:t>myChannel</a:t>
            </a:r>
            <a:endParaRPr/>
          </a:p>
          <a:p>
            <a:pPr indent="0" lvl="0" marL="0" marR="0" rtl="0" algn="ctr">
              <a:spcBef>
                <a:spcPts val="0"/>
              </a:spcBef>
              <a:spcAft>
                <a:spcPts val="0"/>
              </a:spcAft>
              <a:buNone/>
            </a:pPr>
            <a:r>
              <a:t/>
            </a:r>
            <a:endParaRPr sz="700">
              <a:solidFill>
                <a:schemeClr val="dk1"/>
              </a:solidFill>
              <a:latin typeface="Arial"/>
              <a:ea typeface="Arial"/>
              <a:cs typeface="Arial"/>
              <a:sym typeface="Arial"/>
            </a:endParaRPr>
          </a:p>
          <a:p>
            <a:pPr indent="0" lvl="0" marL="0" marR="0" rtl="0" algn="l">
              <a:spcBef>
                <a:spcPts val="0"/>
              </a:spcBef>
              <a:spcAft>
                <a:spcPts val="0"/>
              </a:spcAft>
              <a:buNone/>
            </a:pPr>
            <a:r>
              <a:rPr lang="en-US" sz="500">
                <a:solidFill>
                  <a:schemeClr val="dk1"/>
                </a:solidFill>
                <a:latin typeface="Arial"/>
                <a:ea typeface="Arial"/>
                <a:cs typeface="Arial"/>
                <a:sym typeface="Arial"/>
              </a:rPr>
              <a:t># Set a property “foo” for the source associated with agent a1</a:t>
            </a:r>
            <a:endParaRPr/>
          </a:p>
          <a:p>
            <a:pPr indent="0" lvl="0" marL="0" marR="0" rtl="0" algn="l">
              <a:spcBef>
                <a:spcPts val="0"/>
              </a:spcBef>
              <a:spcAft>
                <a:spcPts val="0"/>
              </a:spcAft>
              <a:buNone/>
            </a:pPr>
            <a:r>
              <a:rPr lang="en-US" sz="500">
                <a:solidFill>
                  <a:srgbClr val="0070C0"/>
                </a:solidFill>
                <a:latin typeface="Arial"/>
                <a:ea typeface="Arial"/>
                <a:cs typeface="Arial"/>
                <a:sym typeface="Arial"/>
              </a:rPr>
              <a:t>a1.sources.mySource.foo </a:t>
            </a:r>
            <a:r>
              <a:rPr lang="en-US" sz="500">
                <a:solidFill>
                  <a:schemeClr val="dk1"/>
                </a:solidFill>
                <a:latin typeface="Arial"/>
                <a:ea typeface="Arial"/>
                <a:cs typeface="Arial"/>
                <a:sym typeface="Arial"/>
              </a:rPr>
              <a:t>= </a:t>
            </a:r>
            <a:r>
              <a:rPr lang="en-US" sz="500">
                <a:solidFill>
                  <a:srgbClr val="C00000"/>
                </a:solidFill>
                <a:latin typeface="Arial"/>
                <a:ea typeface="Arial"/>
                <a:cs typeface="Arial"/>
                <a:sym typeface="Arial"/>
              </a:rPr>
              <a:t>bar</a:t>
            </a:r>
            <a:endParaRPr/>
          </a:p>
          <a:p>
            <a:pPr indent="0" lvl="0" marL="0" marR="0" rtl="0" algn="l">
              <a:spcBef>
                <a:spcPts val="0"/>
              </a:spcBef>
              <a:spcAft>
                <a:spcPts val="0"/>
              </a:spcAft>
              <a:buNone/>
            </a:pPr>
            <a:r>
              <a:t/>
            </a:r>
            <a:endParaRPr sz="500">
              <a:solidFill>
                <a:schemeClr val="dk1"/>
              </a:solidFill>
              <a:latin typeface="Arial"/>
              <a:ea typeface="Arial"/>
              <a:cs typeface="Arial"/>
              <a:sym typeface="Arial"/>
            </a:endParaRPr>
          </a:p>
          <a:p>
            <a:pPr indent="0" lvl="0" marL="0" marR="0" rtl="0" algn="l">
              <a:spcBef>
                <a:spcPts val="0"/>
              </a:spcBef>
              <a:spcAft>
                <a:spcPts val="0"/>
              </a:spcAft>
              <a:buNone/>
            </a:pPr>
            <a:r>
              <a:rPr lang="en-US" sz="500">
                <a:solidFill>
                  <a:schemeClr val="dk1"/>
                </a:solidFill>
                <a:latin typeface="Arial"/>
                <a:ea typeface="Arial"/>
                <a:cs typeface="Arial"/>
                <a:sym typeface="Arial"/>
              </a:rPr>
              <a:t># Set a property “bar” for the sink associated with agent a1</a:t>
            </a:r>
            <a:endParaRPr/>
          </a:p>
          <a:p>
            <a:pPr indent="0" lvl="0" marL="0" marR="0" rtl="0" algn="l">
              <a:spcBef>
                <a:spcPts val="0"/>
              </a:spcBef>
              <a:spcAft>
                <a:spcPts val="0"/>
              </a:spcAft>
              <a:buNone/>
            </a:pPr>
            <a:r>
              <a:rPr lang="en-US" sz="500">
                <a:solidFill>
                  <a:srgbClr val="0070C0"/>
                </a:solidFill>
                <a:latin typeface="Arial"/>
                <a:ea typeface="Arial"/>
                <a:cs typeface="Arial"/>
                <a:sym typeface="Arial"/>
              </a:rPr>
              <a:t>a1.sinks.mySink.bar </a:t>
            </a:r>
            <a:r>
              <a:rPr lang="en-US" sz="500">
                <a:solidFill>
                  <a:schemeClr val="dk1"/>
                </a:solidFill>
                <a:latin typeface="Arial"/>
                <a:ea typeface="Arial"/>
                <a:cs typeface="Arial"/>
                <a:sym typeface="Arial"/>
              </a:rPr>
              <a:t>= </a:t>
            </a:r>
            <a:r>
              <a:rPr lang="en-US" sz="500">
                <a:solidFill>
                  <a:srgbClr val="C00000"/>
                </a:solidFill>
                <a:latin typeface="Arial"/>
                <a:ea typeface="Arial"/>
                <a:cs typeface="Arial"/>
                <a:sym typeface="Arial"/>
              </a:rPr>
              <a:t>foo</a:t>
            </a:r>
            <a:endParaRPr/>
          </a:p>
          <a:p>
            <a:pPr indent="0" lvl="0" marL="0" marR="0" rtl="0" algn="l">
              <a:spcBef>
                <a:spcPts val="0"/>
              </a:spcBef>
              <a:spcAft>
                <a:spcPts val="0"/>
              </a:spcAft>
              <a:buNone/>
            </a:pPr>
            <a:r>
              <a:t/>
            </a:r>
            <a:endParaRPr sz="300">
              <a:solidFill>
                <a:schemeClr val="dk1"/>
              </a:solidFill>
              <a:latin typeface="Arial"/>
              <a:ea typeface="Arial"/>
              <a:cs typeface="Arial"/>
              <a:sym typeface="Arial"/>
            </a:endParaRPr>
          </a:p>
        </p:txBody>
      </p:sp>
      <p:cxnSp>
        <p:nvCxnSpPr>
          <p:cNvPr id="1389" name="Google Shape;1389;p59"/>
          <p:cNvCxnSpPr>
            <a:stCxn id="1388" idx="1"/>
          </p:cNvCxnSpPr>
          <p:nvPr/>
        </p:nvCxnSpPr>
        <p:spPr>
          <a:xfrm rot="10800000">
            <a:off x="5703428" y="5058619"/>
            <a:ext cx="1245600" cy="2400"/>
          </a:xfrm>
          <a:prstGeom prst="straightConnector1">
            <a:avLst/>
          </a:prstGeom>
          <a:noFill/>
          <a:ln cap="flat" cmpd="sng" w="28575">
            <a:solidFill>
              <a:srgbClr val="66A1FE"/>
            </a:solidFill>
            <a:prstDash val="solid"/>
            <a:miter lim="800000"/>
            <a:headEnd len="sm" w="sm" type="none"/>
            <a:tailEnd len="lg" w="lg" type="triangle"/>
          </a:ln>
        </p:spPr>
      </p:cxnSp>
      <p:sp>
        <p:nvSpPr>
          <p:cNvPr id="1390" name="Google Shape;1390;p59"/>
          <p:cNvSpPr/>
          <p:nvPr/>
        </p:nvSpPr>
        <p:spPr>
          <a:xfrm>
            <a:off x="4301148" y="4001062"/>
            <a:ext cx="1585732" cy="301868"/>
          </a:xfrm>
          <a:prstGeom prst="roundRect">
            <a:avLst>
              <a:gd fmla="val 16667" name="adj"/>
            </a:avLst>
          </a:prstGeom>
          <a:solidFill>
            <a:schemeClr val="lt1"/>
          </a:solidFill>
          <a:ln cap="flat" cmpd="sng" w="1905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JVM Heap</a:t>
            </a:r>
            <a:endParaRPr/>
          </a:p>
        </p:txBody>
      </p:sp>
      <p:sp>
        <p:nvSpPr>
          <p:cNvPr id="1391" name="Google Shape;1391;p59"/>
          <p:cNvSpPr/>
          <p:nvPr/>
        </p:nvSpPr>
        <p:spPr>
          <a:xfrm>
            <a:off x="6949028" y="4592329"/>
            <a:ext cx="1855236" cy="937380"/>
          </a:xfrm>
          <a:prstGeom prst="rect">
            <a:avLst/>
          </a:prstGeom>
          <a:solidFill>
            <a:srgbClr val="F2F2F2">
              <a:alpha val="80000"/>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00">
              <a:solidFill>
                <a:schemeClr val="dk1"/>
              </a:solidFill>
              <a:latin typeface="Arial"/>
              <a:ea typeface="Arial"/>
              <a:cs typeface="Arial"/>
              <a:sym typeface="Arial"/>
            </a:endParaRPr>
          </a:p>
        </p:txBody>
      </p:sp>
      <p:pic>
        <p:nvPicPr>
          <p:cNvPr id="1392" name="Google Shape;1392;p59"/>
          <p:cNvPicPr preferRelativeResize="0"/>
          <p:nvPr/>
        </p:nvPicPr>
        <p:blipFill rotWithShape="1">
          <a:blip r:embed="rId3">
            <a:alphaModFix/>
          </a:blip>
          <a:srcRect b="0" l="0" r="0" t="0"/>
          <a:stretch/>
        </p:blipFill>
        <p:spPr>
          <a:xfrm>
            <a:off x="7585495" y="4680999"/>
            <a:ext cx="582303" cy="582303"/>
          </a:xfrm>
          <a:prstGeom prst="rect">
            <a:avLst/>
          </a:prstGeom>
          <a:noFill/>
          <a:ln>
            <a:noFill/>
          </a:ln>
        </p:spPr>
      </p:pic>
      <p:sp>
        <p:nvSpPr>
          <p:cNvPr id="1393" name="Google Shape;1393;p59"/>
          <p:cNvSpPr/>
          <p:nvPr/>
        </p:nvSpPr>
        <p:spPr>
          <a:xfrm>
            <a:off x="6949028" y="5234658"/>
            <a:ext cx="1855236" cy="2870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Tập tin cấu hình</a:t>
            </a:r>
            <a:endParaRPr sz="1200">
              <a:solidFill>
                <a:srgbClr val="193EB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Kiến trúc Apache Sqoop</a:t>
            </a:r>
            <a:endParaRPr>
              <a:solidFill>
                <a:schemeClr val="lt1"/>
              </a:solidFill>
            </a:endParaRPr>
          </a:p>
        </p:txBody>
      </p:sp>
      <p:sp>
        <p:nvSpPr>
          <p:cNvPr id="164" name="Google Shape;164;p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Chuyển đổi dữ liệu từ RDBMS</a:t>
            </a:r>
            <a:endParaRPr/>
          </a:p>
        </p:txBody>
      </p:sp>
      <p:sp>
        <p:nvSpPr>
          <p:cNvPr id="165" name="Google Shape;165;p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166" name="Google Shape;166;p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trong những dự án nhập dữ liệu phổ biến nhất liên quan đến Big Data là di chuyển dữ liệu EDW sang Hadoop</a:t>
            </a:r>
            <a:endParaRPr/>
          </a:p>
          <a:p>
            <a:pPr indent="-182563" lvl="1" marL="360363" rtl="0" algn="l">
              <a:lnSpc>
                <a:spcPct val="138461"/>
              </a:lnSpc>
              <a:spcBef>
                <a:spcPts val="500"/>
              </a:spcBef>
              <a:spcAft>
                <a:spcPts val="0"/>
              </a:spcAft>
              <a:buClr>
                <a:srgbClr val="262626"/>
              </a:buClr>
              <a:buSzPts val="1040"/>
              <a:buChar char="•"/>
            </a:pPr>
            <a:r>
              <a:rPr lang="en-US"/>
              <a:t>Thông thường, dữ liệu EDW không được lưu lâu dài</a:t>
            </a:r>
            <a:endParaRPr/>
          </a:p>
          <a:p>
            <a:pPr indent="-182563" lvl="1" marL="360363" rtl="0" algn="l">
              <a:lnSpc>
                <a:spcPct val="138461"/>
              </a:lnSpc>
              <a:spcBef>
                <a:spcPts val="500"/>
              </a:spcBef>
              <a:spcAft>
                <a:spcPts val="0"/>
              </a:spcAft>
              <a:buClr>
                <a:srgbClr val="262626"/>
              </a:buClr>
              <a:buSzPts val="1040"/>
              <a:buChar char="•"/>
            </a:pPr>
            <a:r>
              <a:rPr lang="en-US"/>
              <a:t>Doanh nghiệp sẽ xóa dữ liệu cũ nhường chỗ cho dữ liệu mới “hot” hơn</a:t>
            </a:r>
            <a:endParaRPr/>
          </a:p>
          <a:p>
            <a:pPr indent="-182563" lvl="1" marL="360363" rtl="0" algn="l">
              <a:lnSpc>
                <a:spcPct val="138461"/>
              </a:lnSpc>
              <a:spcBef>
                <a:spcPts val="500"/>
              </a:spcBef>
              <a:spcAft>
                <a:spcPts val="0"/>
              </a:spcAft>
              <a:buClr>
                <a:srgbClr val="262626"/>
              </a:buClr>
              <a:buSzPts val="1040"/>
              <a:buChar char="•"/>
            </a:pPr>
            <a:r>
              <a:rPr lang="en-US"/>
              <a:t>Di chuyển dữ liệu sang Hadoop cho phép Doanh nghiệp lưu giữ và phân tích dữ liệu cũ hơn cũng như kết hợp với dữ liệu bán cấu trúc hoặc phi cấu trúc khác</a:t>
            </a:r>
            <a:endParaRPr/>
          </a:p>
        </p:txBody>
      </p:sp>
      <p:grpSp>
        <p:nvGrpSpPr>
          <p:cNvPr id="167" name="Google Shape;167;p6"/>
          <p:cNvGrpSpPr/>
          <p:nvPr/>
        </p:nvGrpSpPr>
        <p:grpSpPr>
          <a:xfrm>
            <a:off x="1614523" y="3698122"/>
            <a:ext cx="6324308" cy="2396664"/>
            <a:chOff x="1614523" y="3736222"/>
            <a:chExt cx="6324308" cy="2396664"/>
          </a:xfrm>
        </p:grpSpPr>
        <p:sp>
          <p:nvSpPr>
            <p:cNvPr id="168" name="Google Shape;168;p6"/>
            <p:cNvSpPr/>
            <p:nvPr/>
          </p:nvSpPr>
          <p:spPr>
            <a:xfrm>
              <a:off x="3574282" y="4331984"/>
              <a:ext cx="3044086" cy="1767443"/>
            </a:xfrm>
            <a:prstGeom prst="roundRect">
              <a:avLst>
                <a:gd fmla="val 9122" name="adj"/>
              </a:avLst>
            </a:prstGeom>
            <a:noFill/>
            <a:ln cap="flat" cmpd="sng" w="57150">
              <a:solidFill>
                <a:srgbClr val="E9E9E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 name="Google Shape;169;p6"/>
            <p:cNvSpPr/>
            <p:nvPr/>
          </p:nvSpPr>
          <p:spPr>
            <a:xfrm>
              <a:off x="1614523" y="5120380"/>
              <a:ext cx="727453" cy="707706"/>
            </a:xfrm>
            <a:prstGeom prst="can">
              <a:avLst>
                <a:gd fmla="val 25000" name="adj"/>
              </a:avLst>
            </a:prstGeom>
            <a:solidFill>
              <a:srgbClr val="779FD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 name="Google Shape;170;p6"/>
            <p:cNvSpPr/>
            <p:nvPr/>
          </p:nvSpPr>
          <p:spPr>
            <a:xfrm>
              <a:off x="1766923" y="5272780"/>
              <a:ext cx="727453" cy="707706"/>
            </a:xfrm>
            <a:prstGeom prst="can">
              <a:avLst>
                <a:gd fmla="val 25000" name="adj"/>
              </a:avLst>
            </a:prstGeom>
            <a:solidFill>
              <a:srgbClr val="779FD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6"/>
            <p:cNvSpPr/>
            <p:nvPr/>
          </p:nvSpPr>
          <p:spPr>
            <a:xfrm>
              <a:off x="1919323" y="5425180"/>
              <a:ext cx="727453" cy="707706"/>
            </a:xfrm>
            <a:prstGeom prst="can">
              <a:avLst>
                <a:gd fmla="val 25000" name="adj"/>
              </a:avLst>
            </a:prstGeom>
            <a:solidFill>
              <a:srgbClr val="779FD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6"/>
            <p:cNvSpPr/>
            <p:nvPr/>
          </p:nvSpPr>
          <p:spPr>
            <a:xfrm>
              <a:off x="7211378" y="4509603"/>
              <a:ext cx="727453" cy="1370557"/>
            </a:xfrm>
            <a:prstGeom prst="can">
              <a:avLst>
                <a:gd fmla="val 25000" name="adj"/>
              </a:avLst>
            </a:prstGeom>
            <a:solidFill>
              <a:srgbClr val="193EB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6"/>
            <p:cNvSpPr/>
            <p:nvPr/>
          </p:nvSpPr>
          <p:spPr>
            <a:xfrm>
              <a:off x="1624270" y="3978131"/>
              <a:ext cx="727453" cy="707706"/>
            </a:xfrm>
            <a:prstGeom prst="can">
              <a:avLst>
                <a:gd fmla="val 25000" name="adj"/>
              </a:avLst>
            </a:prstGeom>
            <a:solidFill>
              <a:srgbClr val="779FD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6"/>
            <p:cNvSpPr/>
            <p:nvPr/>
          </p:nvSpPr>
          <p:spPr>
            <a:xfrm>
              <a:off x="1776670" y="4130531"/>
              <a:ext cx="727453" cy="707706"/>
            </a:xfrm>
            <a:prstGeom prst="can">
              <a:avLst>
                <a:gd fmla="val 25000" name="adj"/>
              </a:avLst>
            </a:prstGeom>
            <a:solidFill>
              <a:srgbClr val="779FD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 name="Google Shape;175;p6"/>
            <p:cNvSpPr/>
            <p:nvPr/>
          </p:nvSpPr>
          <p:spPr>
            <a:xfrm>
              <a:off x="1929070" y="4282931"/>
              <a:ext cx="727453" cy="707706"/>
            </a:xfrm>
            <a:prstGeom prst="can">
              <a:avLst>
                <a:gd fmla="val 25000" name="adj"/>
              </a:avLst>
            </a:prstGeom>
            <a:solidFill>
              <a:srgbClr val="779FD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p6"/>
            <p:cNvSpPr txBox="1"/>
            <p:nvPr/>
          </p:nvSpPr>
          <p:spPr>
            <a:xfrm>
              <a:off x="1954401" y="4476315"/>
              <a:ext cx="676788" cy="5078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Hệ thống </a:t>
              </a:r>
              <a:endParaRPr/>
            </a:p>
            <a:p>
              <a:pPr indent="0" lvl="0" marL="0" marR="0" rtl="0" algn="ctr">
                <a:spcBef>
                  <a:spcPts val="0"/>
                </a:spcBef>
                <a:spcAft>
                  <a:spcPts val="0"/>
                </a:spcAft>
                <a:buNone/>
              </a:pPr>
              <a:r>
                <a:rPr lang="en-US" sz="900">
                  <a:solidFill>
                    <a:schemeClr val="lt1"/>
                  </a:solidFill>
                  <a:latin typeface="Arial"/>
                  <a:ea typeface="Arial"/>
                  <a:cs typeface="Arial"/>
                  <a:sym typeface="Arial"/>
                </a:rPr>
                <a:t>nguồn </a:t>
              </a:r>
              <a:endParaRPr/>
            </a:p>
            <a:p>
              <a:pPr indent="0" lvl="0" marL="0" marR="0" rtl="0" algn="ctr">
                <a:spcBef>
                  <a:spcPts val="0"/>
                </a:spcBef>
                <a:spcAft>
                  <a:spcPts val="0"/>
                </a:spcAft>
                <a:buNone/>
              </a:pPr>
              <a:r>
                <a:rPr lang="en-US" sz="900">
                  <a:solidFill>
                    <a:schemeClr val="lt1"/>
                  </a:solidFill>
                  <a:latin typeface="Arial"/>
                  <a:ea typeface="Arial"/>
                  <a:cs typeface="Arial"/>
                  <a:sym typeface="Arial"/>
                </a:rPr>
                <a:t>vận hành</a:t>
              </a:r>
              <a:endParaRPr sz="900">
                <a:solidFill>
                  <a:schemeClr val="lt1"/>
                </a:solidFill>
                <a:latin typeface="Arial"/>
                <a:ea typeface="Arial"/>
                <a:cs typeface="Arial"/>
                <a:sym typeface="Arial"/>
              </a:endParaRPr>
            </a:p>
          </p:txBody>
        </p:sp>
        <p:sp>
          <p:nvSpPr>
            <p:cNvPr id="177" name="Google Shape;177;p6"/>
            <p:cNvSpPr txBox="1"/>
            <p:nvPr/>
          </p:nvSpPr>
          <p:spPr>
            <a:xfrm>
              <a:off x="1879455" y="5727284"/>
              <a:ext cx="811441"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Nhật ký, v.v.</a:t>
              </a:r>
              <a:endParaRPr sz="900">
                <a:solidFill>
                  <a:schemeClr val="lt1"/>
                </a:solidFill>
                <a:latin typeface="Arial"/>
                <a:ea typeface="Arial"/>
                <a:cs typeface="Arial"/>
                <a:sym typeface="Arial"/>
              </a:endParaRPr>
            </a:p>
          </p:txBody>
        </p:sp>
        <p:cxnSp>
          <p:nvCxnSpPr>
            <p:cNvPr id="178" name="Google Shape;178;p6"/>
            <p:cNvCxnSpPr/>
            <p:nvPr/>
          </p:nvCxnSpPr>
          <p:spPr>
            <a:xfrm>
              <a:off x="2654283" y="4704413"/>
              <a:ext cx="919536" cy="0"/>
            </a:xfrm>
            <a:prstGeom prst="straightConnector1">
              <a:avLst/>
            </a:prstGeom>
            <a:noFill/>
            <a:ln cap="flat" cmpd="sng" w="19050">
              <a:solidFill>
                <a:srgbClr val="1F45BC"/>
              </a:solidFill>
              <a:prstDash val="solid"/>
              <a:miter lim="800000"/>
              <a:headEnd len="sm" w="sm" type="none"/>
              <a:tailEnd len="med" w="med" type="triangle"/>
            </a:ln>
          </p:spPr>
        </p:cxnSp>
        <p:sp>
          <p:nvSpPr>
            <p:cNvPr id="179" name="Google Shape;179;p6"/>
            <p:cNvSpPr txBox="1"/>
            <p:nvPr/>
          </p:nvSpPr>
          <p:spPr>
            <a:xfrm>
              <a:off x="6604742" y="4920147"/>
              <a:ext cx="575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Sqoop</a:t>
              </a:r>
              <a:endParaRPr sz="1100">
                <a:solidFill>
                  <a:srgbClr val="1F45BC"/>
                </a:solidFill>
                <a:latin typeface="Arial"/>
                <a:ea typeface="Arial"/>
                <a:cs typeface="Arial"/>
                <a:sym typeface="Arial"/>
              </a:endParaRPr>
            </a:p>
          </p:txBody>
        </p:sp>
        <p:cxnSp>
          <p:nvCxnSpPr>
            <p:cNvPr id="180" name="Google Shape;180;p6"/>
            <p:cNvCxnSpPr/>
            <p:nvPr/>
          </p:nvCxnSpPr>
          <p:spPr>
            <a:xfrm>
              <a:off x="2656523" y="5789136"/>
              <a:ext cx="919536" cy="0"/>
            </a:xfrm>
            <a:prstGeom prst="straightConnector1">
              <a:avLst/>
            </a:prstGeom>
            <a:noFill/>
            <a:ln cap="flat" cmpd="sng" w="19050">
              <a:solidFill>
                <a:srgbClr val="1F45BC"/>
              </a:solidFill>
              <a:prstDash val="solid"/>
              <a:miter lim="800000"/>
              <a:headEnd len="sm" w="sm" type="none"/>
              <a:tailEnd len="med" w="med" type="triangle"/>
            </a:ln>
          </p:spPr>
        </p:cxnSp>
        <p:sp>
          <p:nvSpPr>
            <p:cNvPr id="181" name="Google Shape;181;p6"/>
            <p:cNvSpPr txBox="1"/>
            <p:nvPr/>
          </p:nvSpPr>
          <p:spPr>
            <a:xfrm>
              <a:off x="2632382" y="5502500"/>
              <a:ext cx="10054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1F45BC"/>
                  </a:solidFill>
                  <a:latin typeface="Arial"/>
                  <a:ea typeface="Arial"/>
                  <a:cs typeface="Arial"/>
                  <a:sym typeface="Arial"/>
                </a:rPr>
                <a:t>Flume/Kafka</a:t>
              </a:r>
              <a:endParaRPr sz="1100">
                <a:solidFill>
                  <a:srgbClr val="1F45BC"/>
                </a:solidFill>
                <a:latin typeface="Arial"/>
                <a:ea typeface="Arial"/>
                <a:cs typeface="Arial"/>
                <a:sym typeface="Arial"/>
              </a:endParaRPr>
            </a:p>
          </p:txBody>
        </p:sp>
        <p:cxnSp>
          <p:nvCxnSpPr>
            <p:cNvPr id="182" name="Google Shape;182;p6"/>
            <p:cNvCxnSpPr/>
            <p:nvPr/>
          </p:nvCxnSpPr>
          <p:spPr>
            <a:xfrm>
              <a:off x="4544079" y="5198872"/>
              <a:ext cx="1112639" cy="0"/>
            </a:xfrm>
            <a:prstGeom prst="straightConnector1">
              <a:avLst/>
            </a:prstGeom>
            <a:noFill/>
            <a:ln cap="flat" cmpd="sng" w="19050">
              <a:solidFill>
                <a:srgbClr val="1F45BC"/>
              </a:solidFill>
              <a:prstDash val="solid"/>
              <a:miter lim="800000"/>
              <a:headEnd len="sm" w="sm" type="none"/>
              <a:tailEnd len="med" w="med" type="triangle"/>
            </a:ln>
          </p:spPr>
        </p:cxnSp>
        <p:sp>
          <p:nvSpPr>
            <p:cNvPr id="183" name="Google Shape;183;p6"/>
            <p:cNvSpPr txBox="1"/>
            <p:nvPr/>
          </p:nvSpPr>
          <p:spPr>
            <a:xfrm>
              <a:off x="4656113" y="4859832"/>
              <a:ext cx="88197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Chuyển đổi</a:t>
              </a:r>
              <a:endParaRPr sz="1100">
                <a:solidFill>
                  <a:srgbClr val="1F45BC"/>
                </a:solidFill>
                <a:latin typeface="Arial"/>
                <a:ea typeface="Arial"/>
                <a:cs typeface="Arial"/>
                <a:sym typeface="Arial"/>
              </a:endParaRPr>
            </a:p>
          </p:txBody>
        </p:sp>
        <p:cxnSp>
          <p:nvCxnSpPr>
            <p:cNvPr id="184" name="Google Shape;184;p6"/>
            <p:cNvCxnSpPr/>
            <p:nvPr/>
          </p:nvCxnSpPr>
          <p:spPr>
            <a:xfrm>
              <a:off x="6430171" y="5198872"/>
              <a:ext cx="781207" cy="0"/>
            </a:xfrm>
            <a:prstGeom prst="straightConnector1">
              <a:avLst/>
            </a:prstGeom>
            <a:noFill/>
            <a:ln cap="flat" cmpd="sng" w="19050">
              <a:solidFill>
                <a:srgbClr val="1F45BC"/>
              </a:solidFill>
              <a:prstDash val="solid"/>
              <a:miter lim="800000"/>
              <a:headEnd len="med" w="med" type="triangle"/>
              <a:tailEnd len="med" w="med" type="triangle"/>
            </a:ln>
          </p:spPr>
        </p:cxnSp>
        <p:sp>
          <p:nvSpPr>
            <p:cNvPr id="185" name="Google Shape;185;p6"/>
            <p:cNvSpPr txBox="1"/>
            <p:nvPr/>
          </p:nvSpPr>
          <p:spPr>
            <a:xfrm>
              <a:off x="2818797" y="4425130"/>
              <a:ext cx="575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Sqoop</a:t>
              </a:r>
              <a:endParaRPr sz="1100">
                <a:solidFill>
                  <a:srgbClr val="1F45BC"/>
                </a:solidFill>
                <a:latin typeface="Arial"/>
                <a:ea typeface="Arial"/>
                <a:cs typeface="Arial"/>
                <a:sym typeface="Arial"/>
              </a:endParaRPr>
            </a:p>
          </p:txBody>
        </p:sp>
        <p:cxnSp>
          <p:nvCxnSpPr>
            <p:cNvPr id="186" name="Google Shape;186;p6"/>
            <p:cNvCxnSpPr/>
            <p:nvPr/>
          </p:nvCxnSpPr>
          <p:spPr>
            <a:xfrm>
              <a:off x="6057140" y="4099758"/>
              <a:ext cx="0" cy="368937"/>
            </a:xfrm>
            <a:prstGeom prst="straightConnector1">
              <a:avLst/>
            </a:prstGeom>
            <a:noFill/>
            <a:ln cap="flat" cmpd="sng" w="19050">
              <a:solidFill>
                <a:srgbClr val="1F45BC"/>
              </a:solidFill>
              <a:prstDash val="solid"/>
              <a:miter lim="800000"/>
              <a:headEnd len="sm" w="sm" type="none"/>
              <a:tailEnd len="med" w="med" type="triangle"/>
            </a:ln>
          </p:spPr>
        </p:cxnSp>
        <p:cxnSp>
          <p:nvCxnSpPr>
            <p:cNvPr id="187" name="Google Shape;187;p6"/>
            <p:cNvCxnSpPr/>
            <p:nvPr/>
          </p:nvCxnSpPr>
          <p:spPr>
            <a:xfrm>
              <a:off x="7576551" y="4099758"/>
              <a:ext cx="0" cy="368937"/>
            </a:xfrm>
            <a:prstGeom prst="straightConnector1">
              <a:avLst/>
            </a:prstGeom>
            <a:noFill/>
            <a:ln cap="flat" cmpd="sng" w="19050">
              <a:solidFill>
                <a:srgbClr val="1F45BC"/>
              </a:solidFill>
              <a:prstDash val="solid"/>
              <a:miter lim="800000"/>
              <a:headEnd len="sm" w="sm" type="none"/>
              <a:tailEnd len="med" w="med" type="triangle"/>
            </a:ln>
          </p:spPr>
        </p:cxnSp>
        <p:sp>
          <p:nvSpPr>
            <p:cNvPr id="188" name="Google Shape;188;p6"/>
            <p:cNvSpPr txBox="1"/>
            <p:nvPr/>
          </p:nvSpPr>
          <p:spPr>
            <a:xfrm>
              <a:off x="7315730" y="5022788"/>
              <a:ext cx="4812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EDW</a:t>
              </a:r>
              <a:endParaRPr sz="1100">
                <a:solidFill>
                  <a:schemeClr val="lt1"/>
                </a:solidFill>
                <a:latin typeface="Arial"/>
                <a:ea typeface="Arial"/>
                <a:cs typeface="Arial"/>
                <a:sym typeface="Arial"/>
              </a:endParaRPr>
            </a:p>
          </p:txBody>
        </p:sp>
        <p:sp>
          <p:nvSpPr>
            <p:cNvPr id="189" name="Google Shape;189;p6"/>
            <p:cNvSpPr/>
            <p:nvPr/>
          </p:nvSpPr>
          <p:spPr>
            <a:xfrm>
              <a:off x="3772350" y="4509603"/>
              <a:ext cx="787893" cy="1397817"/>
            </a:xfrm>
            <a:prstGeom prst="roundRect">
              <a:avLst>
                <a:gd fmla="val 16667" name="adj"/>
              </a:avLst>
            </a:prstGeom>
            <a:solidFill>
              <a:srgbClr val="F2F2F2"/>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HDFS</a:t>
              </a:r>
              <a:endParaRPr sz="1200">
                <a:solidFill>
                  <a:srgbClr val="193EB0"/>
                </a:solidFill>
                <a:latin typeface="Arial"/>
                <a:ea typeface="Arial"/>
                <a:cs typeface="Arial"/>
                <a:sym typeface="Arial"/>
              </a:endParaRPr>
            </a:p>
          </p:txBody>
        </p:sp>
        <p:sp>
          <p:nvSpPr>
            <p:cNvPr id="190" name="Google Shape;190;p6"/>
            <p:cNvSpPr/>
            <p:nvPr/>
          </p:nvSpPr>
          <p:spPr>
            <a:xfrm>
              <a:off x="5645164" y="4491614"/>
              <a:ext cx="787893" cy="1397817"/>
            </a:xfrm>
            <a:prstGeom prst="roundRect">
              <a:avLst>
                <a:gd fmla="val 16667" name="adj"/>
              </a:avLst>
            </a:prstGeom>
            <a:solidFill>
              <a:srgbClr val="F2F2F2"/>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Hive/</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Impala/</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Spark/</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Hbase/</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Etc.</a:t>
              </a:r>
              <a:endParaRPr sz="1200">
                <a:solidFill>
                  <a:srgbClr val="193EB0"/>
                </a:solidFill>
                <a:latin typeface="Arial"/>
                <a:ea typeface="Arial"/>
                <a:cs typeface="Arial"/>
                <a:sym typeface="Arial"/>
              </a:endParaRPr>
            </a:p>
          </p:txBody>
        </p:sp>
        <p:sp>
          <p:nvSpPr>
            <p:cNvPr id="191" name="Google Shape;191;p6"/>
            <p:cNvSpPr/>
            <p:nvPr/>
          </p:nvSpPr>
          <p:spPr>
            <a:xfrm>
              <a:off x="5705474" y="3736222"/>
              <a:ext cx="2197339" cy="381056"/>
            </a:xfrm>
            <a:prstGeom prst="roundRect">
              <a:avLst>
                <a:gd fmla="val 16667" name="adj"/>
              </a:avLst>
            </a:prstGeom>
            <a:solidFill>
              <a:srgbClr val="F2F2F2"/>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Công cụ phân tích</a:t>
              </a:r>
              <a:endParaRPr sz="1200">
                <a:solidFill>
                  <a:srgbClr val="193EB0"/>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6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400" name="Google Shape;1400;p6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Tệp cấu hình Apache Flume</a:t>
            </a:r>
            <a:endParaRPr/>
          </a:p>
        </p:txBody>
      </p:sp>
      <p:sp>
        <p:nvSpPr>
          <p:cNvPr id="1401" name="Google Shape;1401;p6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402" name="Google Shape;1402;p6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Mỗi thành phần trong luồng được đặt tên, loại và tập hợp các thuộc tính dành riêng cho loại đã chọn</a:t>
            </a:r>
            <a:endParaRPr/>
          </a:p>
          <a:p>
            <a:pPr indent="-177800" lvl="0" marL="177800" rtl="0" algn="l">
              <a:lnSpc>
                <a:spcPct val="128571"/>
              </a:lnSpc>
              <a:spcBef>
                <a:spcPts val="1000"/>
              </a:spcBef>
              <a:spcAft>
                <a:spcPts val="0"/>
              </a:spcAft>
              <a:buClr>
                <a:srgbClr val="262626"/>
              </a:buClr>
              <a:buSzPts val="1400"/>
              <a:buFont typeface="Arial"/>
              <a:buChar char="•"/>
            </a:pPr>
            <a:r>
              <a:rPr lang="en-US"/>
              <a:t>Cấu hình dựa trên tên phân cấp</a:t>
            </a:r>
            <a:endParaRPr/>
          </a:p>
          <a:p>
            <a:pPr indent="-182563" lvl="1" marL="360363" rtl="0" algn="l">
              <a:lnSpc>
                <a:spcPct val="138461"/>
              </a:lnSpc>
              <a:spcBef>
                <a:spcPts val="500"/>
              </a:spcBef>
              <a:spcAft>
                <a:spcPts val="0"/>
              </a:spcAft>
              <a:buClr>
                <a:srgbClr val="262626"/>
              </a:buClr>
              <a:buSzPts val="1040"/>
              <a:buChar char="•"/>
            </a:pPr>
            <a:r>
              <a:rPr lang="en-US"/>
              <a:t>agent1.channels.myChannel.type = FILE</a:t>
            </a:r>
            <a:endParaRPr/>
          </a:p>
          <a:p>
            <a:pPr indent="-182563" lvl="1" marL="360363" rtl="0" algn="l">
              <a:lnSpc>
                <a:spcPct val="138461"/>
              </a:lnSpc>
              <a:spcBef>
                <a:spcPts val="500"/>
              </a:spcBef>
              <a:spcAft>
                <a:spcPts val="0"/>
              </a:spcAft>
              <a:buClr>
                <a:srgbClr val="262626"/>
              </a:buClr>
              <a:buSzPts val="1040"/>
              <a:buChar char="•"/>
            </a:pPr>
            <a:r>
              <a:rPr lang="en-US"/>
              <a:t>agent1.source.mySource.type = netcat</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1403" name="Google Shape;1403;p60"/>
          <p:cNvSpPr/>
          <p:nvPr/>
        </p:nvSpPr>
        <p:spPr>
          <a:xfrm>
            <a:off x="4477174" y="2683042"/>
            <a:ext cx="4855226" cy="2587799"/>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 Define sources, sinks, and channels for agent a1</a:t>
            </a:r>
            <a:endParaRPr/>
          </a:p>
          <a:p>
            <a:pPr indent="0" lvl="0" marL="0" marR="0" rtl="0" algn="l">
              <a:spcBef>
                <a:spcPts val="0"/>
              </a:spcBef>
              <a:spcAft>
                <a:spcPts val="0"/>
              </a:spcAft>
              <a:buNone/>
            </a:pPr>
            <a:r>
              <a:rPr lang="en-US" sz="1400">
                <a:solidFill>
                  <a:srgbClr val="0070C0"/>
                </a:solidFill>
                <a:latin typeface="Arial"/>
                <a:ea typeface="Arial"/>
                <a:cs typeface="Arial"/>
                <a:sym typeface="Arial"/>
              </a:rPr>
              <a:t>a1.sources </a:t>
            </a:r>
            <a:r>
              <a:rPr lang="en-US" sz="1400">
                <a:solidFill>
                  <a:schemeClr val="dk1"/>
                </a:solidFill>
                <a:latin typeface="Arial"/>
                <a:ea typeface="Arial"/>
                <a:cs typeface="Arial"/>
                <a:sym typeface="Arial"/>
              </a:rPr>
              <a:t>= </a:t>
            </a:r>
            <a:r>
              <a:rPr lang="en-US" sz="1400">
                <a:solidFill>
                  <a:srgbClr val="C00000"/>
                </a:solidFill>
                <a:latin typeface="Arial"/>
                <a:ea typeface="Arial"/>
                <a:cs typeface="Arial"/>
                <a:sym typeface="Arial"/>
              </a:rPr>
              <a:t>mySource</a:t>
            </a:r>
            <a:endParaRPr/>
          </a:p>
          <a:p>
            <a:pPr indent="0" lvl="0" marL="0" marR="0" rtl="0" algn="l">
              <a:spcBef>
                <a:spcPts val="0"/>
              </a:spcBef>
              <a:spcAft>
                <a:spcPts val="0"/>
              </a:spcAft>
              <a:buNone/>
            </a:pPr>
            <a:r>
              <a:rPr lang="en-US" sz="1400">
                <a:solidFill>
                  <a:srgbClr val="0070C0"/>
                </a:solidFill>
                <a:latin typeface="Arial"/>
                <a:ea typeface="Arial"/>
                <a:cs typeface="Arial"/>
                <a:sym typeface="Arial"/>
              </a:rPr>
              <a:t>a1.sinks </a:t>
            </a:r>
            <a:r>
              <a:rPr lang="en-US" sz="1400">
                <a:solidFill>
                  <a:schemeClr val="dk1"/>
                </a:solidFill>
                <a:latin typeface="Arial"/>
                <a:ea typeface="Arial"/>
                <a:cs typeface="Arial"/>
                <a:sym typeface="Arial"/>
              </a:rPr>
              <a:t>= </a:t>
            </a:r>
            <a:r>
              <a:rPr lang="en-US" sz="1400">
                <a:solidFill>
                  <a:srgbClr val="C00000"/>
                </a:solidFill>
                <a:latin typeface="Arial"/>
                <a:ea typeface="Arial"/>
                <a:cs typeface="Arial"/>
                <a:sym typeface="Arial"/>
              </a:rPr>
              <a:t>mySink</a:t>
            </a:r>
            <a:endParaRPr/>
          </a:p>
          <a:p>
            <a:pPr indent="0" lvl="0" marL="0" marR="0" rtl="0" algn="l">
              <a:spcBef>
                <a:spcPts val="0"/>
              </a:spcBef>
              <a:spcAft>
                <a:spcPts val="0"/>
              </a:spcAft>
              <a:buNone/>
            </a:pPr>
            <a:r>
              <a:rPr lang="en-US" sz="1400">
                <a:solidFill>
                  <a:srgbClr val="0070C0"/>
                </a:solidFill>
                <a:latin typeface="Arial"/>
                <a:ea typeface="Arial"/>
                <a:cs typeface="Arial"/>
                <a:sym typeface="Arial"/>
              </a:rPr>
              <a:t>a1.channels </a:t>
            </a:r>
            <a:r>
              <a:rPr lang="en-US" sz="1400">
                <a:solidFill>
                  <a:schemeClr val="dk1"/>
                </a:solidFill>
                <a:latin typeface="Arial"/>
                <a:ea typeface="Arial"/>
                <a:cs typeface="Arial"/>
                <a:sym typeface="Arial"/>
              </a:rPr>
              <a:t>= </a:t>
            </a:r>
            <a:r>
              <a:rPr lang="en-US" sz="1400">
                <a:solidFill>
                  <a:srgbClr val="C00000"/>
                </a:solidFill>
                <a:latin typeface="Arial"/>
                <a:ea typeface="Arial"/>
                <a:cs typeface="Arial"/>
                <a:sym typeface="Arial"/>
              </a:rPr>
              <a:t>myChannel</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Set a property “foo” for the source associated with agent a1</a:t>
            </a:r>
            <a:endParaRPr/>
          </a:p>
          <a:p>
            <a:pPr indent="0" lvl="0" marL="0" marR="0" rtl="0" algn="l">
              <a:spcBef>
                <a:spcPts val="0"/>
              </a:spcBef>
              <a:spcAft>
                <a:spcPts val="0"/>
              </a:spcAft>
              <a:buNone/>
            </a:pPr>
            <a:r>
              <a:rPr lang="en-US" sz="1400">
                <a:solidFill>
                  <a:srgbClr val="0070C0"/>
                </a:solidFill>
                <a:latin typeface="Arial"/>
                <a:ea typeface="Arial"/>
                <a:cs typeface="Arial"/>
                <a:sym typeface="Arial"/>
              </a:rPr>
              <a:t>a1.sources.mySource.foo </a:t>
            </a:r>
            <a:r>
              <a:rPr lang="en-US" sz="1400">
                <a:solidFill>
                  <a:schemeClr val="dk1"/>
                </a:solidFill>
                <a:latin typeface="Arial"/>
                <a:ea typeface="Arial"/>
                <a:cs typeface="Arial"/>
                <a:sym typeface="Arial"/>
              </a:rPr>
              <a:t>= </a:t>
            </a:r>
            <a:r>
              <a:rPr lang="en-US" sz="1400">
                <a:solidFill>
                  <a:srgbClr val="C00000"/>
                </a:solidFill>
                <a:latin typeface="Arial"/>
                <a:ea typeface="Arial"/>
                <a:cs typeface="Arial"/>
                <a:sym typeface="Arial"/>
              </a:rPr>
              <a:t>bar</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Set a property “bar” for the sink associated with agent a1</a:t>
            </a:r>
            <a:endParaRPr/>
          </a:p>
          <a:p>
            <a:pPr indent="0" lvl="0" marL="0" marR="0" rtl="0" algn="l">
              <a:spcBef>
                <a:spcPts val="0"/>
              </a:spcBef>
              <a:spcAft>
                <a:spcPts val="0"/>
              </a:spcAft>
              <a:buNone/>
            </a:pPr>
            <a:r>
              <a:rPr lang="en-US" sz="1400">
                <a:solidFill>
                  <a:srgbClr val="0070C0"/>
                </a:solidFill>
                <a:latin typeface="Arial"/>
                <a:ea typeface="Arial"/>
                <a:cs typeface="Arial"/>
                <a:sym typeface="Arial"/>
              </a:rPr>
              <a:t>a1.sinks.mySink.bar </a:t>
            </a:r>
            <a:r>
              <a:rPr lang="en-US" sz="1400">
                <a:solidFill>
                  <a:schemeClr val="dk1"/>
                </a:solidFill>
                <a:latin typeface="Arial"/>
                <a:ea typeface="Arial"/>
                <a:cs typeface="Arial"/>
                <a:sym typeface="Arial"/>
              </a:rPr>
              <a:t>= </a:t>
            </a:r>
            <a:r>
              <a:rPr lang="en-US" sz="1400">
                <a:solidFill>
                  <a:srgbClr val="C00000"/>
                </a:solidFill>
                <a:latin typeface="Arial"/>
                <a:ea typeface="Arial"/>
                <a:cs typeface="Arial"/>
                <a:sym typeface="Arial"/>
              </a:rPr>
              <a:t>foo</a:t>
            </a:r>
            <a:endParaRPr/>
          </a:p>
          <a:p>
            <a:pPr indent="0" lvl="0" marL="0" marR="0" rtl="0" algn="l">
              <a:spcBef>
                <a:spcPts val="0"/>
              </a:spcBef>
              <a:spcAft>
                <a:spcPts val="0"/>
              </a:spcAft>
              <a:buNone/>
            </a:pPr>
            <a:r>
              <a:t/>
            </a:r>
            <a:endParaRPr sz="1050">
              <a:solidFill>
                <a:schemeClr val="dk1"/>
              </a:solidFill>
              <a:latin typeface="Arial"/>
              <a:ea typeface="Arial"/>
              <a:cs typeface="Arial"/>
              <a:sym typeface="Arial"/>
            </a:endParaRPr>
          </a:p>
        </p:txBody>
      </p:sp>
      <p:sp>
        <p:nvSpPr>
          <p:cNvPr id="1404" name="Google Shape;1404;p60"/>
          <p:cNvSpPr/>
          <p:nvPr/>
        </p:nvSpPr>
        <p:spPr>
          <a:xfrm>
            <a:off x="5386225" y="3517777"/>
            <a:ext cx="189885" cy="1412172"/>
          </a:xfrm>
          <a:prstGeom prst="downArrow">
            <a:avLst>
              <a:gd fmla="val 50000" name="adj1"/>
              <a:gd fmla="val 121581" name="adj2"/>
            </a:avLst>
          </a:prstGeom>
          <a:solidFill>
            <a:srgbClr val="66A1FE">
              <a:alpha val="49803"/>
            </a:srgbClr>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05" name="Google Shape;1405;p60"/>
          <p:cNvSpPr/>
          <p:nvPr/>
        </p:nvSpPr>
        <p:spPr>
          <a:xfrm flipH="1">
            <a:off x="5682932" y="3295604"/>
            <a:ext cx="213052" cy="984078"/>
          </a:xfrm>
          <a:prstGeom prst="downArrow">
            <a:avLst>
              <a:gd fmla="val 50000" name="adj1"/>
              <a:gd fmla="val 92531" name="adj2"/>
            </a:avLst>
          </a:prstGeom>
          <a:solidFill>
            <a:srgbClr val="66A1FE">
              <a:alpha val="49803"/>
            </a:srgbClr>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6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412" name="Google Shape;1412;p6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Tệp cấu hình ví dụ</a:t>
            </a:r>
            <a:endParaRPr/>
          </a:p>
        </p:txBody>
      </p:sp>
      <p:sp>
        <p:nvSpPr>
          <p:cNvPr id="1413" name="Google Shape;1413;p6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414" name="Google Shape;1414;p61"/>
          <p:cNvSpPr txBox="1"/>
          <p:nvPr>
            <p:ph idx="4" type="body"/>
          </p:nvPr>
        </p:nvSpPr>
        <p:spPr>
          <a:xfrm>
            <a:off x="535872" y="2226568"/>
            <a:ext cx="4608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Tên của tệp cấu hình là example.conf</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Agent đơn → a1</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a1 có nguồn nghe dữ liệu trên cổng 44444</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Một Sink ghi dữ liệu sự kiện và cũng xuất ra bảng điều khiển</a:t>
            </a:r>
            <a:endParaRPr/>
          </a:p>
          <a:p>
            <a:pPr indent="-177800" lvl="0" marL="177800" rtl="0" algn="l">
              <a:lnSpc>
                <a:spcPct val="128571"/>
              </a:lnSpc>
              <a:spcBef>
                <a:spcPts val="1000"/>
              </a:spcBef>
              <a:spcAft>
                <a:spcPts val="0"/>
              </a:spcAft>
              <a:buClr>
                <a:srgbClr val="262626"/>
              </a:buClr>
              <a:buSzPts val="1400"/>
              <a:buFont typeface="Arial"/>
              <a:buChar char="•"/>
            </a:pPr>
            <a:r>
              <a:rPr lang="en-US"/>
              <a:t>Một kênh đệm dữ liệu sự kiện trong bộ nhớ</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Xác định luồng dữ liệu từ Nguồn đến Sink qua Kênh bộ nhớ</a:t>
            </a:r>
            <a:endParaRPr/>
          </a:p>
        </p:txBody>
      </p:sp>
      <p:sp>
        <p:nvSpPr>
          <p:cNvPr id="1415" name="Google Shape;1415;p61"/>
          <p:cNvSpPr/>
          <p:nvPr/>
        </p:nvSpPr>
        <p:spPr>
          <a:xfrm>
            <a:off x="5713348" y="2016828"/>
            <a:ext cx="3501881" cy="4230258"/>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 example.conf: A single-node Flume configuration</a:t>
            </a:r>
            <a:endParaRPr/>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 Name the components on this agent</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a1.sources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mySource</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a1.sinks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mySink</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a1.channels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myChannel</a:t>
            </a:r>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 Describe/configure the source</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a1.sources.mySource.type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netcat</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a1.sources.mySource.bind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localhost</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a1.sources.mySource.port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44444</a:t>
            </a:r>
            <a:endParaRPr/>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 Describe the sink</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a1.sinks.mySink.type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logger</a:t>
            </a:r>
            <a:endParaRPr/>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 Use a channel which buffers events in memory</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a1.channels.myChannel.type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memory</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a1.channels.myChannel.capacity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1000</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a1.channels.myChannel.transactionCapacity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100</a:t>
            </a:r>
            <a:endParaRPr/>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 Bind the source and sink to the channel</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a1.sources.mySource.channels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myChannel</a:t>
            </a:r>
            <a:endParaRPr/>
          </a:p>
          <a:p>
            <a:pPr indent="0" lvl="0" marL="0" marR="0" rtl="0" algn="l">
              <a:spcBef>
                <a:spcPts val="0"/>
              </a:spcBef>
              <a:spcAft>
                <a:spcPts val="0"/>
              </a:spcAft>
              <a:buNone/>
            </a:pPr>
            <a:r>
              <a:rPr lang="en-US" sz="1100">
                <a:solidFill>
                  <a:srgbClr val="0070C0"/>
                </a:solidFill>
                <a:latin typeface="Arial"/>
                <a:ea typeface="Arial"/>
                <a:cs typeface="Arial"/>
                <a:sym typeface="Arial"/>
              </a:rPr>
              <a:t>a1.sinks.mySink.channel </a:t>
            </a:r>
            <a:r>
              <a:rPr lang="en-US" sz="1100">
                <a:solidFill>
                  <a:schemeClr val="dk1"/>
                </a:solidFill>
                <a:latin typeface="Arial"/>
                <a:ea typeface="Arial"/>
                <a:cs typeface="Arial"/>
                <a:sym typeface="Arial"/>
              </a:rPr>
              <a:t>= </a:t>
            </a:r>
            <a:r>
              <a:rPr lang="en-US" sz="1100">
                <a:solidFill>
                  <a:srgbClr val="C00000"/>
                </a:solidFill>
                <a:latin typeface="Arial"/>
                <a:ea typeface="Arial"/>
                <a:cs typeface="Arial"/>
                <a:sym typeface="Arial"/>
              </a:rPr>
              <a:t>myChannel</a:t>
            </a:r>
            <a:endParaRPr/>
          </a:p>
        </p:txBody>
      </p:sp>
      <p:cxnSp>
        <p:nvCxnSpPr>
          <p:cNvPr id="1416" name="Google Shape;1416;p61"/>
          <p:cNvCxnSpPr/>
          <p:nvPr/>
        </p:nvCxnSpPr>
        <p:spPr>
          <a:xfrm>
            <a:off x="4450724" y="2394284"/>
            <a:ext cx="126262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17" name="Google Shape;1417;p61"/>
          <p:cNvCxnSpPr/>
          <p:nvPr/>
        </p:nvCxnSpPr>
        <p:spPr>
          <a:xfrm flipH="1" rot="10800000">
            <a:off x="2477545" y="3140241"/>
            <a:ext cx="3235803" cy="1"/>
          </a:xfrm>
          <a:prstGeom prst="straightConnector1">
            <a:avLst/>
          </a:prstGeom>
          <a:noFill/>
          <a:ln cap="flat" cmpd="sng" w="9525">
            <a:solidFill>
              <a:schemeClr val="accent1"/>
            </a:solidFill>
            <a:prstDash val="solid"/>
            <a:miter lim="800000"/>
            <a:headEnd len="sm" w="sm" type="none"/>
            <a:tailEnd len="med" w="med" type="triangle"/>
          </a:ln>
        </p:spPr>
      </p:cxnSp>
      <p:cxnSp>
        <p:nvCxnSpPr>
          <p:cNvPr id="1418" name="Google Shape;1418;p61"/>
          <p:cNvCxnSpPr/>
          <p:nvPr/>
        </p:nvCxnSpPr>
        <p:spPr>
          <a:xfrm>
            <a:off x="4944019" y="3814011"/>
            <a:ext cx="769329" cy="1"/>
          </a:xfrm>
          <a:prstGeom prst="straightConnector1">
            <a:avLst/>
          </a:prstGeom>
          <a:noFill/>
          <a:ln cap="flat" cmpd="sng" w="9525">
            <a:solidFill>
              <a:schemeClr val="accent1"/>
            </a:solidFill>
            <a:prstDash val="solid"/>
            <a:miter lim="800000"/>
            <a:headEnd len="sm" w="sm" type="none"/>
            <a:tailEnd len="med" w="med" type="triangle"/>
          </a:ln>
        </p:spPr>
      </p:cxnSp>
      <p:cxnSp>
        <p:nvCxnSpPr>
          <p:cNvPr id="1419" name="Google Shape;1419;p61"/>
          <p:cNvCxnSpPr/>
          <p:nvPr/>
        </p:nvCxnSpPr>
        <p:spPr>
          <a:xfrm>
            <a:off x="4992145" y="4559968"/>
            <a:ext cx="721203"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20" name="Google Shape;1420;p61"/>
          <p:cNvCxnSpPr/>
          <p:nvPr/>
        </p:nvCxnSpPr>
        <p:spPr>
          <a:xfrm>
            <a:off x="4546977" y="4985280"/>
            <a:ext cx="1166371"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21" name="Google Shape;1421;p61"/>
          <p:cNvCxnSpPr/>
          <p:nvPr/>
        </p:nvCxnSpPr>
        <p:spPr>
          <a:xfrm>
            <a:off x="5328683" y="5831305"/>
            <a:ext cx="384665" cy="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6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2.2. Apache Flume</a:t>
            </a:r>
            <a:endParaRPr/>
          </a:p>
        </p:txBody>
      </p:sp>
      <p:sp>
        <p:nvSpPr>
          <p:cNvPr id="1428" name="Google Shape;1428;p6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Khởi động một Flume Agent</a:t>
            </a:r>
            <a:endParaRPr/>
          </a:p>
        </p:txBody>
      </p:sp>
      <p:sp>
        <p:nvSpPr>
          <p:cNvPr id="1429" name="Google Shape;1429;p6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02</a:t>
            </a:r>
            <a:endParaRPr/>
          </a:p>
        </p:txBody>
      </p:sp>
      <p:sp>
        <p:nvSpPr>
          <p:cNvPr id="1430" name="Google Shape;1430;p62"/>
          <p:cNvSpPr txBox="1"/>
          <p:nvPr>
            <p:ph idx="4" type="body"/>
          </p:nvPr>
        </p:nvSpPr>
        <p:spPr>
          <a:xfrm>
            <a:off x="535872" y="2226567"/>
            <a:ext cx="8796528" cy="200910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agent được bắt đầu sử dụng tập lệnh shell có tên là flume-ng</a:t>
            </a:r>
            <a:endParaRPr/>
          </a:p>
          <a:p>
            <a:pPr indent="-177800" lvl="0" marL="177800" rtl="0" algn="l">
              <a:lnSpc>
                <a:spcPct val="128571"/>
              </a:lnSpc>
              <a:spcBef>
                <a:spcPts val="1000"/>
              </a:spcBef>
              <a:spcAft>
                <a:spcPts val="0"/>
              </a:spcAft>
              <a:buClr>
                <a:srgbClr val="262626"/>
              </a:buClr>
              <a:buSzPts val="1400"/>
              <a:buFont typeface="Arial"/>
              <a:buChar char="•"/>
            </a:pPr>
            <a:r>
              <a:rPr lang="en-US"/>
              <a:t>Cần chỉ rõ:</a:t>
            </a:r>
            <a:endParaRPr/>
          </a:p>
          <a:p>
            <a:pPr indent="-182563" lvl="1" marL="360363" rtl="0" algn="l">
              <a:lnSpc>
                <a:spcPct val="138461"/>
              </a:lnSpc>
              <a:spcBef>
                <a:spcPts val="500"/>
              </a:spcBef>
              <a:spcAft>
                <a:spcPts val="0"/>
              </a:spcAft>
              <a:buClr>
                <a:srgbClr val="262626"/>
              </a:buClr>
              <a:buSzPts val="1040"/>
              <a:buChar char="•"/>
            </a:pPr>
            <a:r>
              <a:rPr lang="en-US"/>
              <a:t>Tên agent sử dụng </a:t>
            </a:r>
            <a:r>
              <a:rPr lang="en-US">
                <a:latin typeface="Arial"/>
                <a:ea typeface="Arial"/>
                <a:cs typeface="Arial"/>
                <a:sym typeface="Arial"/>
              </a:rPr>
              <a:t>--name &lt;agent name&gt;</a:t>
            </a:r>
            <a:endParaRPr/>
          </a:p>
          <a:p>
            <a:pPr indent="-182563" lvl="1" marL="360363" rtl="0" algn="l">
              <a:lnSpc>
                <a:spcPct val="138461"/>
              </a:lnSpc>
              <a:spcBef>
                <a:spcPts val="500"/>
              </a:spcBef>
              <a:spcAft>
                <a:spcPts val="0"/>
              </a:spcAft>
              <a:buClr>
                <a:srgbClr val="262626"/>
              </a:buClr>
              <a:buSzPts val="1040"/>
              <a:buChar char="•"/>
            </a:pPr>
            <a:r>
              <a:rPr lang="en-US"/>
              <a:t>Tập tin cấu hình sử dụng </a:t>
            </a:r>
            <a:r>
              <a:rPr lang="en-US">
                <a:latin typeface="Arial"/>
                <a:ea typeface="Arial"/>
                <a:cs typeface="Arial"/>
                <a:sym typeface="Arial"/>
              </a:rPr>
              <a:t>--conf-file &lt;name of configuration file&gt;</a:t>
            </a:r>
            <a:endParaRPr/>
          </a:p>
          <a:p>
            <a:pPr indent="-182563" lvl="1" marL="360363" rtl="0" algn="l">
              <a:lnSpc>
                <a:spcPct val="138461"/>
              </a:lnSpc>
              <a:spcBef>
                <a:spcPts val="500"/>
              </a:spcBef>
              <a:spcAft>
                <a:spcPts val="0"/>
              </a:spcAft>
              <a:buClr>
                <a:srgbClr val="262626"/>
              </a:buClr>
              <a:buSzPts val="1040"/>
              <a:buChar char="•"/>
            </a:pPr>
            <a:r>
              <a:rPr lang="en-US"/>
              <a:t>Thư mục cấu hình Apache Flume bằng cách sử dụng </a:t>
            </a:r>
            <a:r>
              <a:rPr lang="en-US">
                <a:latin typeface="Arial"/>
                <a:ea typeface="Arial"/>
                <a:cs typeface="Arial"/>
                <a:sym typeface="Arial"/>
              </a:rPr>
              <a:t>--conf &lt;path to Flume configuration directory&gt;</a:t>
            </a:r>
            <a:endParaRPr/>
          </a:p>
          <a:p>
            <a:pPr indent="-177800" lvl="0" marL="177800" rtl="0" algn="l">
              <a:lnSpc>
                <a:spcPct val="128571"/>
              </a:lnSpc>
              <a:spcBef>
                <a:spcPts val="1000"/>
              </a:spcBef>
              <a:spcAft>
                <a:spcPts val="0"/>
              </a:spcAft>
              <a:buClr>
                <a:srgbClr val="262626"/>
              </a:buClr>
              <a:buSzPts val="1400"/>
              <a:buFont typeface="Arial"/>
              <a:buChar char="•"/>
            </a:pPr>
            <a:r>
              <a:rPr lang="en-US"/>
              <a:t>Bắt đầu cấu hình mẫu từ slide trước với:</a:t>
            </a:r>
            <a:endParaRPr/>
          </a:p>
        </p:txBody>
      </p:sp>
      <p:sp>
        <p:nvSpPr>
          <p:cNvPr id="1431" name="Google Shape;1431;p62"/>
          <p:cNvSpPr txBox="1"/>
          <p:nvPr/>
        </p:nvSpPr>
        <p:spPr>
          <a:xfrm>
            <a:off x="704850" y="4235667"/>
            <a:ext cx="7812000" cy="1425358"/>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sudo flume-ng agent \</a:t>
            </a:r>
            <a:endParaRPr/>
          </a:p>
          <a:p>
            <a:pPr indent="0" lvl="0" marL="182563"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--conf /etc/flume-ng/conf \</a:t>
            </a:r>
            <a:endParaRPr/>
          </a:p>
          <a:p>
            <a:pPr indent="0" lvl="0" marL="182563"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--conf-file example.conf \</a:t>
            </a:r>
            <a:endParaRPr/>
          </a:p>
          <a:p>
            <a:pPr indent="0" lvl="0" marL="182563"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--name a1 \</a:t>
            </a:r>
            <a:endParaRPr/>
          </a:p>
          <a:p>
            <a:pPr indent="0" lvl="0" marL="182563"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--Dflume.root.logger=INFO, console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6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1438" name="Google Shape;1438;p63"/>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[Lab2]</a:t>
            </a:r>
            <a:endParaRPr/>
          </a:p>
          <a:p>
            <a:pPr indent="0" lvl="0" marL="0" rtl="0" algn="l">
              <a:lnSpc>
                <a:spcPct val="100000"/>
              </a:lnSpc>
              <a:spcBef>
                <a:spcPts val="0"/>
              </a:spcBef>
              <a:spcAft>
                <a:spcPts val="0"/>
              </a:spcAft>
              <a:buClr>
                <a:srgbClr val="131313"/>
              </a:buClr>
              <a:buSzPts val="2800"/>
              <a:buNone/>
            </a:pPr>
            <a:r>
              <a:rPr lang="en-US" sz="2800"/>
              <a:t>Nhập dữ liệu với Apache Flume</a:t>
            </a:r>
            <a:endParaRPr sz="2800"/>
          </a:p>
        </p:txBody>
      </p:sp>
      <p:sp>
        <p:nvSpPr>
          <p:cNvPr id="1439" name="Google Shape;1439;p6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02</a:t>
            </a:r>
            <a:endParaRPr/>
          </a:p>
          <a:p>
            <a:pPr indent="0" lvl="0" marL="0" rtl="0" algn="r">
              <a:lnSpc>
                <a:spcPct val="100000"/>
              </a:lnSpc>
              <a:spcBef>
                <a:spcPts val="0"/>
              </a:spcBef>
              <a:spcAft>
                <a:spcPts val="0"/>
              </a:spcAft>
              <a:buClr>
                <a:srgbClr val="D8D8D8"/>
              </a:buClr>
              <a:buSzPts val="1600"/>
              <a:buNone/>
            </a:pPr>
            <a:r>
              <a:t/>
            </a:r>
            <a:endParaRPr/>
          </a:p>
        </p:txBody>
      </p:sp>
      <p:grpSp>
        <p:nvGrpSpPr>
          <p:cNvPr id="1440" name="Google Shape;1440;p63"/>
          <p:cNvGrpSpPr/>
          <p:nvPr/>
        </p:nvGrpSpPr>
        <p:grpSpPr>
          <a:xfrm>
            <a:off x="6205590" y="2619910"/>
            <a:ext cx="3126809" cy="3575932"/>
            <a:chOff x="4401919" y="2167994"/>
            <a:chExt cx="3437990" cy="3962229"/>
          </a:xfrm>
        </p:grpSpPr>
        <p:grpSp>
          <p:nvGrpSpPr>
            <p:cNvPr id="1441" name="Google Shape;1441;p63"/>
            <p:cNvGrpSpPr/>
            <p:nvPr/>
          </p:nvGrpSpPr>
          <p:grpSpPr>
            <a:xfrm>
              <a:off x="4401919" y="2167994"/>
              <a:ext cx="3437990" cy="3962229"/>
              <a:chOff x="4401919" y="2167994"/>
              <a:chExt cx="3437990" cy="3962229"/>
            </a:xfrm>
          </p:grpSpPr>
          <p:grpSp>
            <p:nvGrpSpPr>
              <p:cNvPr id="1442" name="Google Shape;1442;p63"/>
              <p:cNvGrpSpPr/>
              <p:nvPr/>
            </p:nvGrpSpPr>
            <p:grpSpPr>
              <a:xfrm>
                <a:off x="4641130" y="2383352"/>
                <a:ext cx="2969068" cy="3746871"/>
                <a:chOff x="4641130" y="2383352"/>
                <a:chExt cx="2969068" cy="3746871"/>
              </a:xfrm>
            </p:grpSpPr>
            <p:sp>
              <p:nvSpPr>
                <p:cNvPr id="1443" name="Google Shape;1443;p63"/>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44" name="Google Shape;1444;p63"/>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1445" name="Google Shape;1445;p63"/>
              <p:cNvGrpSpPr/>
              <p:nvPr/>
            </p:nvGrpSpPr>
            <p:grpSpPr>
              <a:xfrm>
                <a:off x="4420634" y="3215388"/>
                <a:ext cx="478421" cy="478421"/>
                <a:chOff x="4119360" y="4255504"/>
                <a:chExt cx="478421" cy="478421"/>
              </a:xfrm>
            </p:grpSpPr>
            <p:sp>
              <p:nvSpPr>
                <p:cNvPr id="1446" name="Google Shape;1446;p63"/>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47" name="Google Shape;1447;p63"/>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1448" name="Google Shape;1448;p63"/>
              <p:cNvGrpSpPr/>
              <p:nvPr/>
            </p:nvGrpSpPr>
            <p:grpSpPr>
              <a:xfrm>
                <a:off x="4401919" y="3767007"/>
                <a:ext cx="478421" cy="478421"/>
                <a:chOff x="4466311" y="3598005"/>
                <a:chExt cx="478421" cy="478421"/>
              </a:xfrm>
            </p:grpSpPr>
            <p:sp>
              <p:nvSpPr>
                <p:cNvPr id="1449" name="Google Shape;1449;p63"/>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50" name="Google Shape;1450;p63"/>
                <p:cNvGrpSpPr/>
                <p:nvPr/>
              </p:nvGrpSpPr>
              <p:grpSpPr>
                <a:xfrm>
                  <a:off x="4556408" y="3722669"/>
                  <a:ext cx="311620" cy="219568"/>
                  <a:chOff x="4550446" y="3712368"/>
                  <a:chExt cx="311620" cy="219568"/>
                </a:xfrm>
              </p:grpSpPr>
              <p:pic>
                <p:nvPicPr>
                  <p:cNvPr id="1451" name="Google Shape;1451;p63"/>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1452" name="Google Shape;1452;p63"/>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1453" name="Google Shape;1453;p63"/>
              <p:cNvGrpSpPr/>
              <p:nvPr/>
            </p:nvGrpSpPr>
            <p:grpSpPr>
              <a:xfrm>
                <a:off x="4656757" y="2730802"/>
                <a:ext cx="478421" cy="478421"/>
                <a:chOff x="5779974" y="3346111"/>
                <a:chExt cx="478421" cy="478421"/>
              </a:xfrm>
            </p:grpSpPr>
            <p:sp>
              <p:nvSpPr>
                <p:cNvPr id="1454" name="Google Shape;1454;p63"/>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55" name="Google Shape;1455;p63"/>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1456" name="Google Shape;1456;p63"/>
              <p:cNvGrpSpPr/>
              <p:nvPr/>
            </p:nvGrpSpPr>
            <p:grpSpPr>
              <a:xfrm>
                <a:off x="7040382" y="2725220"/>
                <a:ext cx="478421" cy="478421"/>
                <a:chOff x="6653952" y="3105086"/>
                <a:chExt cx="478421" cy="478421"/>
              </a:xfrm>
            </p:grpSpPr>
            <p:sp>
              <p:nvSpPr>
                <p:cNvPr id="1457" name="Google Shape;1457;p63"/>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58" name="Google Shape;1458;p63"/>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1459" name="Google Shape;1459;p63"/>
              <p:cNvGrpSpPr/>
              <p:nvPr/>
            </p:nvGrpSpPr>
            <p:grpSpPr>
              <a:xfrm>
                <a:off x="7214808" y="4305262"/>
                <a:ext cx="478421" cy="478421"/>
                <a:chOff x="6939282" y="3583507"/>
                <a:chExt cx="478421" cy="478421"/>
              </a:xfrm>
            </p:grpSpPr>
            <p:sp>
              <p:nvSpPr>
                <p:cNvPr id="1460" name="Google Shape;1460;p63"/>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61" name="Google Shape;1461;p63"/>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1462" name="Google Shape;1462;p63"/>
              <p:cNvGrpSpPr/>
              <p:nvPr/>
            </p:nvGrpSpPr>
            <p:grpSpPr>
              <a:xfrm>
                <a:off x="5052593" y="2375387"/>
                <a:ext cx="478421" cy="478421"/>
                <a:chOff x="4903300" y="2692339"/>
                <a:chExt cx="478421" cy="478421"/>
              </a:xfrm>
            </p:grpSpPr>
            <p:sp>
              <p:nvSpPr>
                <p:cNvPr id="1463" name="Google Shape;1463;p63"/>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64" name="Google Shape;1464;p63"/>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1465" name="Google Shape;1465;p63"/>
              <p:cNvGrpSpPr/>
              <p:nvPr/>
            </p:nvGrpSpPr>
            <p:grpSpPr>
              <a:xfrm>
                <a:off x="5557339" y="2167994"/>
                <a:ext cx="1018218" cy="478422"/>
                <a:chOff x="5546651" y="2194994"/>
                <a:chExt cx="1018218" cy="478422"/>
              </a:xfrm>
            </p:grpSpPr>
            <p:grpSp>
              <p:nvGrpSpPr>
                <p:cNvPr id="1466" name="Google Shape;1466;p63"/>
                <p:cNvGrpSpPr/>
                <p:nvPr/>
              </p:nvGrpSpPr>
              <p:grpSpPr>
                <a:xfrm>
                  <a:off x="6086448" y="2194994"/>
                  <a:ext cx="478421" cy="478421"/>
                  <a:chOff x="5724126" y="3483458"/>
                  <a:chExt cx="478421" cy="478421"/>
                </a:xfrm>
              </p:grpSpPr>
              <p:sp>
                <p:nvSpPr>
                  <p:cNvPr id="1467" name="Google Shape;1467;p63"/>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68" name="Google Shape;1468;p63"/>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1469" name="Google Shape;1469;p63"/>
                <p:cNvGrpSpPr/>
                <p:nvPr/>
              </p:nvGrpSpPr>
              <p:grpSpPr>
                <a:xfrm>
                  <a:off x="5546651" y="2194995"/>
                  <a:ext cx="478421" cy="478421"/>
                  <a:chOff x="5381721" y="2534589"/>
                  <a:chExt cx="478421" cy="478421"/>
                </a:xfrm>
              </p:grpSpPr>
              <p:sp>
                <p:nvSpPr>
                  <p:cNvPr id="1470" name="Google Shape;1470;p63"/>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71" name="Google Shape;1471;p63"/>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1472" name="Google Shape;1472;p63"/>
              <p:cNvGrpSpPr/>
              <p:nvPr/>
            </p:nvGrpSpPr>
            <p:grpSpPr>
              <a:xfrm>
                <a:off x="6617712" y="2373853"/>
                <a:ext cx="478421" cy="478421"/>
                <a:chOff x="6346155" y="2692338"/>
                <a:chExt cx="478421" cy="478421"/>
              </a:xfrm>
            </p:grpSpPr>
            <p:sp>
              <p:nvSpPr>
                <p:cNvPr id="1473" name="Google Shape;1473;p63"/>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74" name="Google Shape;1474;p63"/>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1475" name="Google Shape;1475;p63"/>
              <p:cNvGrpSpPr/>
              <p:nvPr/>
            </p:nvGrpSpPr>
            <p:grpSpPr>
              <a:xfrm>
                <a:off x="7361488" y="3771502"/>
                <a:ext cx="478421" cy="478421"/>
                <a:chOff x="6930239" y="4605839"/>
                <a:chExt cx="478421" cy="478421"/>
              </a:xfrm>
            </p:grpSpPr>
            <p:sp>
              <p:nvSpPr>
                <p:cNvPr id="1476" name="Google Shape;1476;p63"/>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77" name="Google Shape;1477;p63"/>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1478" name="Google Shape;1478;p63"/>
              <p:cNvGrpSpPr/>
              <p:nvPr/>
            </p:nvGrpSpPr>
            <p:grpSpPr>
              <a:xfrm>
                <a:off x="6799004" y="4732022"/>
                <a:ext cx="478421" cy="478421"/>
                <a:chOff x="6716684" y="5103232"/>
                <a:chExt cx="478421" cy="478421"/>
              </a:xfrm>
            </p:grpSpPr>
            <p:sp>
              <p:nvSpPr>
                <p:cNvPr id="1479" name="Google Shape;1479;p63"/>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80" name="Google Shape;1480;p63"/>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1481" name="Google Shape;1481;p63"/>
              <p:cNvGrpSpPr/>
              <p:nvPr/>
            </p:nvGrpSpPr>
            <p:grpSpPr>
              <a:xfrm>
                <a:off x="7312778" y="3209223"/>
                <a:ext cx="478421" cy="478421"/>
                <a:chOff x="7063894" y="3536553"/>
                <a:chExt cx="478421" cy="478421"/>
              </a:xfrm>
            </p:grpSpPr>
            <p:sp>
              <p:nvSpPr>
                <p:cNvPr id="1482" name="Google Shape;1482;p63"/>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83" name="Google Shape;1483;p63"/>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1484" name="Google Shape;1484;p63"/>
              <p:cNvGrpSpPr/>
              <p:nvPr/>
            </p:nvGrpSpPr>
            <p:grpSpPr>
              <a:xfrm>
                <a:off x="4558099" y="4323978"/>
                <a:ext cx="478421" cy="478421"/>
                <a:chOff x="4839474" y="4392074"/>
                <a:chExt cx="478421" cy="478421"/>
              </a:xfrm>
            </p:grpSpPr>
            <p:sp>
              <p:nvSpPr>
                <p:cNvPr id="1485" name="Google Shape;1485;p63"/>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86" name="Google Shape;1486;p63"/>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1487" name="Google Shape;1487;p63"/>
              <p:cNvGrpSpPr/>
              <p:nvPr/>
            </p:nvGrpSpPr>
            <p:grpSpPr>
              <a:xfrm>
                <a:off x="4988332" y="4732022"/>
                <a:ext cx="478421" cy="478421"/>
                <a:chOff x="4980019" y="4733181"/>
                <a:chExt cx="478421" cy="478421"/>
              </a:xfrm>
            </p:grpSpPr>
            <p:sp>
              <p:nvSpPr>
                <p:cNvPr id="1488" name="Google Shape;1488;p63"/>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89" name="Google Shape;1489;p63"/>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1490" name="Google Shape;1490;p63"/>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64"/>
          <p:cNvSpPr txBox="1"/>
          <p:nvPr>
            <p:ph idx="1" type="body"/>
          </p:nvPr>
        </p:nvSpPr>
        <p:spPr>
          <a:xfrm>
            <a:off x="985323" y="2524714"/>
            <a:ext cx="7499110" cy="132993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400"/>
              <a:buNone/>
            </a:pPr>
            <a:r>
              <a:rPr lang="en-US"/>
              <a:t>Tạo đường ống dữ liệu với Apache NiFi</a:t>
            </a:r>
            <a:endParaRPr/>
          </a:p>
        </p:txBody>
      </p:sp>
      <p:sp>
        <p:nvSpPr>
          <p:cNvPr id="1497" name="Google Shape;1497;p64"/>
          <p:cNvSpPr txBox="1"/>
          <p:nvPr>
            <p:ph idx="2" type="body"/>
          </p:nvPr>
        </p:nvSpPr>
        <p:spPr>
          <a:xfrm>
            <a:off x="985323" y="2066881"/>
            <a:ext cx="5477256" cy="3108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000"/>
              <a:buNone/>
            </a:pPr>
            <a:r>
              <a:rPr lang="en-US"/>
              <a:t>Bài 3.</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65"/>
          <p:cNvSpPr txBox="1"/>
          <p:nvPr>
            <p:ph idx="1" type="body"/>
          </p:nvPr>
        </p:nvSpPr>
        <p:spPr>
          <a:xfrm>
            <a:off x="850835" y="3044358"/>
            <a:ext cx="8774428" cy="123770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600"/>
              <a:buNone/>
            </a:pPr>
            <a:r>
              <a:rPr lang="en-US"/>
              <a:t>Tạo đường ống dữ liệu với Apache NiFi</a:t>
            </a:r>
            <a:endParaRPr/>
          </a:p>
        </p:txBody>
      </p:sp>
      <p:sp>
        <p:nvSpPr>
          <p:cNvPr id="1504" name="Google Shape;1504;p65"/>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3</a:t>
            </a:r>
            <a:endParaRPr/>
          </a:p>
        </p:txBody>
      </p:sp>
      <p:grpSp>
        <p:nvGrpSpPr>
          <p:cNvPr id="1505" name="Google Shape;1505;p65"/>
          <p:cNvGrpSpPr/>
          <p:nvPr/>
        </p:nvGrpSpPr>
        <p:grpSpPr>
          <a:xfrm>
            <a:off x="1051643" y="4435912"/>
            <a:ext cx="8369083" cy="1287079"/>
            <a:chOff x="1051644" y="3927911"/>
            <a:chExt cx="7838040" cy="1287079"/>
          </a:xfrm>
        </p:grpSpPr>
        <p:sp>
          <p:nvSpPr>
            <p:cNvPr id="1506" name="Google Shape;1506;p65"/>
            <p:cNvSpPr/>
            <p:nvPr/>
          </p:nvSpPr>
          <p:spPr>
            <a:xfrm>
              <a:off x="5181684" y="4065237"/>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3.4. Kết nối Apache NiFi</a:t>
              </a:r>
              <a:endParaRPr sz="1800">
                <a:solidFill>
                  <a:srgbClr val="A5A5A5"/>
                </a:solidFill>
                <a:latin typeface="Arial"/>
                <a:ea typeface="Arial"/>
                <a:cs typeface="Arial"/>
                <a:sym typeface="Arial"/>
              </a:endParaRPr>
            </a:p>
          </p:txBody>
        </p:sp>
        <p:sp>
          <p:nvSpPr>
            <p:cNvPr id="1507" name="Google Shape;1507;p65"/>
            <p:cNvSpPr/>
            <p:nvPr/>
          </p:nvSpPr>
          <p:spPr>
            <a:xfrm>
              <a:off x="4998804" y="4077150"/>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508" name="Google Shape;1508;p65"/>
            <p:cNvSpPr/>
            <p:nvPr/>
          </p:nvSpPr>
          <p:spPr>
            <a:xfrm>
              <a:off x="5181684" y="4508157"/>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3.5. Tạo các luồng dữ liệu</a:t>
              </a:r>
              <a:endParaRPr sz="1800">
                <a:solidFill>
                  <a:srgbClr val="A5A5A5"/>
                </a:solidFill>
                <a:latin typeface="Arial"/>
                <a:ea typeface="Arial"/>
                <a:cs typeface="Arial"/>
                <a:sym typeface="Arial"/>
              </a:endParaRPr>
            </a:p>
          </p:txBody>
        </p:sp>
        <p:sp>
          <p:nvSpPr>
            <p:cNvPr id="1509" name="Google Shape;1509;p65"/>
            <p:cNvSpPr/>
            <p:nvPr/>
          </p:nvSpPr>
          <p:spPr>
            <a:xfrm>
              <a:off x="4998804" y="4506984"/>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510" name="Google Shape;1510;p65"/>
            <p:cNvSpPr/>
            <p:nvPr/>
          </p:nvSpPr>
          <p:spPr>
            <a:xfrm>
              <a:off x="5181684" y="4937991"/>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3.6. Nhóm quy trình</a:t>
              </a:r>
              <a:endParaRPr sz="1800">
                <a:solidFill>
                  <a:srgbClr val="A5A5A5"/>
                </a:solidFill>
                <a:latin typeface="Arial"/>
                <a:ea typeface="Arial"/>
                <a:cs typeface="Arial"/>
                <a:sym typeface="Arial"/>
              </a:endParaRPr>
            </a:p>
          </p:txBody>
        </p:sp>
        <p:sp>
          <p:nvSpPr>
            <p:cNvPr id="1511" name="Google Shape;1511;p65"/>
            <p:cNvSpPr/>
            <p:nvPr/>
          </p:nvSpPr>
          <p:spPr>
            <a:xfrm>
              <a:off x="4998804" y="4936818"/>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512" name="Google Shape;1512;p65"/>
            <p:cNvSpPr/>
            <p:nvPr/>
          </p:nvSpPr>
          <p:spPr>
            <a:xfrm>
              <a:off x="1234524" y="3927911"/>
              <a:ext cx="370800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3.1. Nguyên tắc cơ bản của Apache NiFi</a:t>
              </a:r>
              <a:endParaRPr sz="1800">
                <a:solidFill>
                  <a:srgbClr val="3F3F3F"/>
                </a:solidFill>
                <a:latin typeface="Arial"/>
                <a:ea typeface="Arial"/>
                <a:cs typeface="Arial"/>
                <a:sym typeface="Arial"/>
              </a:endParaRPr>
            </a:p>
          </p:txBody>
        </p:sp>
        <p:sp>
          <p:nvSpPr>
            <p:cNvPr id="1513" name="Google Shape;1513;p65"/>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1514" name="Google Shape;1514;p65"/>
            <p:cNvSpPr/>
            <p:nvPr/>
          </p:nvSpPr>
          <p:spPr>
            <a:xfrm>
              <a:off x="1234524" y="4357745"/>
              <a:ext cx="370800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Giao diện người dùng Apache NiFi</a:t>
              </a:r>
              <a:endParaRPr sz="1800">
                <a:solidFill>
                  <a:srgbClr val="A5A5A5"/>
                </a:solidFill>
                <a:latin typeface="Arial"/>
                <a:ea typeface="Arial"/>
                <a:cs typeface="Arial"/>
                <a:sym typeface="Arial"/>
              </a:endParaRPr>
            </a:p>
          </p:txBody>
        </p:sp>
        <p:sp>
          <p:nvSpPr>
            <p:cNvPr id="1515" name="Google Shape;1515;p65"/>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516" name="Google Shape;1516;p65"/>
            <p:cNvSpPr/>
            <p:nvPr/>
          </p:nvSpPr>
          <p:spPr>
            <a:xfrm>
              <a:off x="1234524" y="4926078"/>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3.3. Bộ xử lý Apache NiFi</a:t>
              </a:r>
              <a:endParaRPr sz="1800">
                <a:solidFill>
                  <a:srgbClr val="A5A5A5"/>
                </a:solidFill>
                <a:latin typeface="Arial"/>
                <a:ea typeface="Arial"/>
                <a:cs typeface="Arial"/>
                <a:sym typeface="Arial"/>
              </a:endParaRPr>
            </a:p>
          </p:txBody>
        </p:sp>
        <p:sp>
          <p:nvSpPr>
            <p:cNvPr id="1517" name="Google Shape;1517;p65"/>
            <p:cNvSpPr/>
            <p:nvPr/>
          </p:nvSpPr>
          <p:spPr>
            <a:xfrm>
              <a:off x="1051644" y="492490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6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524" name="Google Shape;1524;p6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NiFi là gì?</a:t>
            </a:r>
            <a:endParaRPr/>
          </a:p>
        </p:txBody>
      </p:sp>
      <p:sp>
        <p:nvSpPr>
          <p:cNvPr id="1525" name="Google Shape;1525;p6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p:txBody>
      </p:sp>
      <p:sp>
        <p:nvSpPr>
          <p:cNvPr id="1526" name="Google Shape;1526;p6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Công cụ được xây dựng để giúp tự động hóa luồng dữ liệu giữa các hệ thống</a:t>
            </a:r>
            <a:endParaRPr/>
          </a:p>
          <a:p>
            <a:pPr indent="-182563" lvl="1" marL="360363" rtl="0" algn="l">
              <a:lnSpc>
                <a:spcPct val="138461"/>
              </a:lnSpc>
              <a:spcBef>
                <a:spcPts val="500"/>
              </a:spcBef>
              <a:spcAft>
                <a:spcPts val="0"/>
              </a:spcAft>
              <a:buClr>
                <a:srgbClr val="262626"/>
              </a:buClr>
              <a:buSzPts val="1040"/>
              <a:buChar char="•"/>
            </a:pPr>
            <a:r>
              <a:rPr lang="en-US"/>
              <a:t>Tạo luồng dữ liệu tự động và được quản lý giữa các hệ thống</a:t>
            </a:r>
            <a:endParaRPr/>
          </a:p>
          <a:p>
            <a:pPr indent="-177800" lvl="0" marL="177800" rtl="0" algn="l">
              <a:lnSpc>
                <a:spcPct val="128571"/>
              </a:lnSpc>
              <a:spcBef>
                <a:spcPts val="1000"/>
              </a:spcBef>
              <a:spcAft>
                <a:spcPts val="0"/>
              </a:spcAft>
              <a:buClr>
                <a:srgbClr val="262626"/>
              </a:buClr>
              <a:buSzPts val="1400"/>
              <a:buFont typeface="Arial"/>
              <a:buChar char="•"/>
            </a:pPr>
            <a:r>
              <a:rPr lang="en-US"/>
              <a:t>Cung cấp giao diện người dùng đồ họa dựa trên web</a:t>
            </a:r>
            <a:endParaRPr/>
          </a:p>
          <a:p>
            <a:pPr indent="-182563" lvl="1" marL="360363" rtl="0" algn="l">
              <a:lnSpc>
                <a:spcPct val="138461"/>
              </a:lnSpc>
              <a:spcBef>
                <a:spcPts val="500"/>
              </a:spcBef>
              <a:spcAft>
                <a:spcPts val="0"/>
              </a:spcAft>
              <a:buClr>
                <a:srgbClr val="262626"/>
              </a:buClr>
              <a:buSzPts val="1040"/>
              <a:buChar char="•"/>
            </a:pPr>
            <a:r>
              <a:rPr lang="en-US"/>
              <a:t>Tạo, định cấu hình và giám sát luồng dữ liệu</a:t>
            </a:r>
            <a:endParaRPr/>
          </a:p>
          <a:p>
            <a:pPr indent="-182563" lvl="1" marL="360363" rtl="0" algn="l">
              <a:lnSpc>
                <a:spcPct val="138461"/>
              </a:lnSpc>
              <a:spcBef>
                <a:spcPts val="500"/>
              </a:spcBef>
              <a:spcAft>
                <a:spcPts val="0"/>
              </a:spcAft>
              <a:buClr>
                <a:srgbClr val="262626"/>
              </a:buClr>
              <a:buSzPts val="1040"/>
              <a:buChar char="•"/>
            </a:pPr>
            <a:r>
              <a:rPr lang="en-US"/>
              <a:t>Không cần lập trình</a:t>
            </a:r>
            <a:endParaRPr/>
          </a:p>
        </p:txBody>
      </p:sp>
      <p:pic>
        <p:nvPicPr>
          <p:cNvPr id="1527" name="Google Shape;1527;p66"/>
          <p:cNvPicPr preferRelativeResize="0"/>
          <p:nvPr/>
        </p:nvPicPr>
        <p:blipFill rotWithShape="1">
          <a:blip r:embed="rId3">
            <a:alphaModFix/>
          </a:blip>
          <a:srcRect b="0" l="0" r="0" t="0"/>
          <a:stretch/>
        </p:blipFill>
        <p:spPr>
          <a:xfrm>
            <a:off x="4464627" y="4019954"/>
            <a:ext cx="4495800" cy="2260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6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534" name="Google Shape;1534;p67"/>
          <p:cNvSpPr txBox="1"/>
          <p:nvPr>
            <p:ph idx="2" type="body"/>
          </p:nvPr>
        </p:nvSpPr>
        <p:spPr>
          <a:xfrm>
            <a:off x="535872" y="1523052"/>
            <a:ext cx="90653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Các tính năng của Apache NiFi - Quản lý luồng</a:t>
            </a:r>
            <a:endParaRPr sz="2800"/>
          </a:p>
        </p:txBody>
      </p:sp>
      <p:sp>
        <p:nvSpPr>
          <p:cNvPr id="1535" name="Google Shape;1535;p6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536" name="Google Shape;1536;p67"/>
          <p:cNvSpPr txBox="1"/>
          <p:nvPr>
            <p:ph idx="4" type="body"/>
          </p:nvPr>
        </p:nvSpPr>
        <p:spPr>
          <a:xfrm>
            <a:off x="1036525" y="2294600"/>
            <a:ext cx="8431500" cy="3826800"/>
          </a:xfrm>
          <a:prstGeom prst="rect">
            <a:avLst/>
          </a:prstGeom>
          <a:noFill/>
          <a:ln>
            <a:noFill/>
          </a:ln>
        </p:spPr>
        <p:txBody>
          <a:bodyPr anchorCtr="0" anchor="t" bIns="0" lIns="0" spcFirstLastPara="1" rIns="0" wrap="square" tIns="0">
            <a:noAutofit/>
          </a:bodyPr>
          <a:lstStyle/>
          <a:p>
            <a:pPr indent="-444500" lvl="0" marL="177800" rtl="0" algn="l">
              <a:lnSpc>
                <a:spcPct val="32142"/>
              </a:lnSpc>
              <a:spcBef>
                <a:spcPts val="0"/>
              </a:spcBef>
              <a:spcAft>
                <a:spcPts val="0"/>
              </a:spcAft>
              <a:buClr>
                <a:srgbClr val="262626"/>
              </a:buClr>
              <a:buSzPts val="5600"/>
              <a:buFont typeface="Arial"/>
              <a:buChar char="•"/>
            </a:pPr>
            <a:r>
              <a:rPr lang="en-US" sz="3400"/>
              <a:t>Chuyển </a:t>
            </a:r>
            <a:r>
              <a:rPr lang="en-US" sz="3700"/>
              <a:t>giao đảm bảo</a:t>
            </a:r>
            <a:endParaRPr sz="3700"/>
          </a:p>
          <a:p>
            <a:pPr indent="-152082" lvl="1" marL="360362" rtl="0" algn="l">
              <a:lnSpc>
                <a:spcPct val="34615"/>
              </a:lnSpc>
              <a:spcBef>
                <a:spcPts val="500"/>
              </a:spcBef>
              <a:spcAft>
                <a:spcPts val="0"/>
              </a:spcAft>
              <a:buClr>
                <a:srgbClr val="262626"/>
              </a:buClr>
              <a:buSzPts val="560"/>
              <a:buChar char="•"/>
            </a:pPr>
            <a:r>
              <a:rPr lang="en-US" sz="1600"/>
              <a:t>Nhật ký ghi trước liên tục</a:t>
            </a:r>
            <a:endParaRPr sz="100"/>
          </a:p>
          <a:p>
            <a:pPr indent="-152082" lvl="1" marL="360362" rtl="0" algn="l">
              <a:lnSpc>
                <a:spcPct val="34615"/>
              </a:lnSpc>
              <a:spcBef>
                <a:spcPts val="500"/>
              </a:spcBef>
              <a:spcAft>
                <a:spcPts val="0"/>
              </a:spcAft>
              <a:buClr>
                <a:srgbClr val="262626"/>
              </a:buClr>
              <a:buSzPts val="560"/>
              <a:buChar char="•"/>
            </a:pPr>
            <a:r>
              <a:rPr lang="en-US" sz="1600"/>
              <a:t>Kho lưu trữ nội dung</a:t>
            </a:r>
            <a:endParaRPr sz="1600"/>
          </a:p>
          <a:p>
            <a:pPr indent="-215900" lvl="0" marL="177800" rtl="0" algn="l">
              <a:lnSpc>
                <a:spcPct val="32142"/>
              </a:lnSpc>
              <a:spcBef>
                <a:spcPts val="1000"/>
              </a:spcBef>
              <a:spcAft>
                <a:spcPts val="0"/>
              </a:spcAft>
              <a:buClr>
                <a:srgbClr val="262626"/>
              </a:buClr>
              <a:buSzPts val="2000"/>
              <a:buFont typeface="Arial"/>
              <a:buChar char="•"/>
            </a:pPr>
            <a:r>
              <a:rPr lang="en-US" sz="2000"/>
              <a:t>Đệm với áp suất ngược</a:t>
            </a:r>
            <a:endParaRPr sz="2000"/>
          </a:p>
          <a:p>
            <a:pPr indent="-152082" lvl="1" marL="360362" rtl="0" algn="l">
              <a:lnSpc>
                <a:spcPct val="34615"/>
              </a:lnSpc>
              <a:spcBef>
                <a:spcPts val="500"/>
              </a:spcBef>
              <a:spcAft>
                <a:spcPts val="0"/>
              </a:spcAft>
              <a:buClr>
                <a:srgbClr val="262626"/>
              </a:buClr>
              <a:buSzPts val="560"/>
              <a:buChar char="•"/>
            </a:pPr>
            <a:r>
              <a:rPr lang="en-US" sz="1600"/>
              <a:t>Tất cả các kết nối cung cấp bộ đệm</a:t>
            </a:r>
            <a:endParaRPr sz="100"/>
          </a:p>
          <a:p>
            <a:pPr indent="-152082" lvl="1" marL="360362" rtl="0" algn="l">
              <a:lnSpc>
                <a:spcPct val="34615"/>
              </a:lnSpc>
              <a:spcBef>
                <a:spcPts val="500"/>
              </a:spcBef>
              <a:spcAft>
                <a:spcPts val="0"/>
              </a:spcAft>
              <a:buClr>
                <a:srgbClr val="262626"/>
              </a:buClr>
              <a:buSzPts val="560"/>
              <a:buChar char="•"/>
            </a:pPr>
            <a:r>
              <a:rPr lang="en-US" sz="1600"/>
              <a:t>Đặt và định cấu hình hàng đợi để kích hoạt áp lực ngược</a:t>
            </a:r>
            <a:endParaRPr sz="1600"/>
          </a:p>
          <a:p>
            <a:pPr indent="-196850" lvl="0" marL="177800" rtl="0" algn="l">
              <a:lnSpc>
                <a:spcPct val="32142"/>
              </a:lnSpc>
              <a:spcBef>
                <a:spcPts val="1000"/>
              </a:spcBef>
              <a:spcAft>
                <a:spcPts val="0"/>
              </a:spcAft>
              <a:buClr>
                <a:srgbClr val="262626"/>
              </a:buClr>
              <a:buSzPts val="1700"/>
              <a:buFont typeface="Arial"/>
              <a:buChar char="•"/>
            </a:pPr>
            <a:r>
              <a:rPr lang="en-US" sz="1700"/>
              <a:t>Hàng đợi ưu tiên</a:t>
            </a:r>
            <a:endParaRPr sz="1700"/>
          </a:p>
          <a:p>
            <a:pPr indent="-152082" lvl="1" marL="360362" rtl="0" algn="l">
              <a:lnSpc>
                <a:spcPct val="34615"/>
              </a:lnSpc>
              <a:spcBef>
                <a:spcPts val="500"/>
              </a:spcBef>
              <a:spcAft>
                <a:spcPts val="0"/>
              </a:spcAft>
              <a:buClr>
                <a:srgbClr val="262626"/>
              </a:buClr>
              <a:buSzPts val="560"/>
              <a:buChar char="•"/>
            </a:pPr>
            <a:r>
              <a:rPr lang="en-US" sz="1600"/>
              <a:t>Đặt lược đồ ưu tiên cho cách truy xuất dữ liệu từ hàng đợi</a:t>
            </a:r>
            <a:endParaRPr sz="100"/>
          </a:p>
          <a:p>
            <a:pPr indent="-152082" lvl="1" marL="360362" rtl="0" algn="l">
              <a:lnSpc>
                <a:spcPct val="34615"/>
              </a:lnSpc>
              <a:spcBef>
                <a:spcPts val="500"/>
              </a:spcBef>
              <a:spcAft>
                <a:spcPts val="0"/>
              </a:spcAft>
              <a:buClr>
                <a:srgbClr val="262626"/>
              </a:buClr>
              <a:buSzPts val="560"/>
              <a:buChar char="•"/>
            </a:pPr>
            <a:r>
              <a:rPr lang="en-US" sz="1600"/>
              <a:t>Dựa trên dấu thời gian, kích thước hoặc các lược đồ tùy chỉnh khác</a:t>
            </a:r>
            <a:endParaRPr sz="1600"/>
          </a:p>
          <a:p>
            <a:pPr indent="-196850" lvl="0" marL="177800" rtl="0" algn="l">
              <a:lnSpc>
                <a:spcPct val="32142"/>
              </a:lnSpc>
              <a:spcBef>
                <a:spcPts val="1000"/>
              </a:spcBef>
              <a:spcAft>
                <a:spcPts val="0"/>
              </a:spcAft>
              <a:buClr>
                <a:srgbClr val="262626"/>
              </a:buClr>
              <a:buSzPts val="1700"/>
              <a:buFont typeface="Arial"/>
              <a:buChar char="•"/>
            </a:pPr>
            <a:r>
              <a:rPr lang="en-US" sz="1700"/>
              <a:t>Chất lượng dịch vụ cụ thể theo luồng</a:t>
            </a:r>
            <a:endParaRPr sz="1700"/>
          </a:p>
          <a:p>
            <a:pPr indent="-152082" lvl="1" marL="360362" rtl="0" algn="l">
              <a:lnSpc>
                <a:spcPct val="34615"/>
              </a:lnSpc>
              <a:spcBef>
                <a:spcPts val="500"/>
              </a:spcBef>
              <a:spcAft>
                <a:spcPts val="0"/>
              </a:spcAft>
              <a:buClr>
                <a:srgbClr val="262626"/>
              </a:buClr>
              <a:buSzPts val="560"/>
              <a:buChar char="•"/>
            </a:pPr>
            <a:r>
              <a:rPr lang="en-US" sz="1600"/>
              <a:t>Không mất dữ liệu</a:t>
            </a:r>
            <a:endParaRPr sz="100"/>
          </a:p>
          <a:p>
            <a:pPr indent="-152082" lvl="1" marL="360363" rtl="0" algn="l">
              <a:lnSpc>
                <a:spcPct val="34615"/>
              </a:lnSpc>
              <a:spcBef>
                <a:spcPts val="500"/>
              </a:spcBef>
              <a:spcAft>
                <a:spcPts val="0"/>
              </a:spcAft>
              <a:buClr>
                <a:srgbClr val="262626"/>
              </a:buClr>
              <a:buSzPts val="560"/>
              <a:buChar char="•"/>
            </a:pPr>
            <a:r>
              <a:rPr lang="en-US" sz="1600"/>
              <a:t>Thông lượng .vs. độ trễ</a:t>
            </a:r>
            <a:endParaRPr sz="100"/>
          </a:p>
        </p:txBody>
      </p:sp>
      <p:pic>
        <p:nvPicPr>
          <p:cNvPr id="1537" name="Google Shape;1537;p67"/>
          <p:cNvPicPr preferRelativeResize="0"/>
          <p:nvPr/>
        </p:nvPicPr>
        <p:blipFill rotWithShape="1">
          <a:blip r:embed="rId3">
            <a:alphaModFix/>
          </a:blip>
          <a:srcRect b="0" l="0" r="0" t="0"/>
          <a:stretch/>
        </p:blipFill>
        <p:spPr>
          <a:xfrm>
            <a:off x="6444150" y="1951400"/>
            <a:ext cx="2975971" cy="3265644"/>
          </a:xfrm>
          <a:prstGeom prst="rect">
            <a:avLst/>
          </a:prstGeom>
          <a:noFill/>
          <a:ln>
            <a:noFill/>
          </a:ln>
        </p:spPr>
      </p:pic>
      <p:grpSp>
        <p:nvGrpSpPr>
          <p:cNvPr id="1538" name="Google Shape;1538;p67"/>
          <p:cNvGrpSpPr/>
          <p:nvPr/>
        </p:nvGrpSpPr>
        <p:grpSpPr>
          <a:xfrm>
            <a:off x="6444530" y="3482240"/>
            <a:ext cx="2736660" cy="1869720"/>
            <a:chOff x="6406339" y="3336590"/>
            <a:chExt cx="2717367" cy="1691901"/>
          </a:xfrm>
        </p:grpSpPr>
        <p:sp>
          <p:nvSpPr>
            <p:cNvPr id="1539" name="Google Shape;1539;p67"/>
            <p:cNvSpPr/>
            <p:nvPr/>
          </p:nvSpPr>
          <p:spPr>
            <a:xfrm>
              <a:off x="6406339" y="3336590"/>
              <a:ext cx="11288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Quản lý luồng</a:t>
              </a:r>
              <a:endParaRPr sz="1200">
                <a:solidFill>
                  <a:schemeClr val="lt1"/>
                </a:solidFill>
                <a:latin typeface="Arial"/>
                <a:ea typeface="Arial"/>
                <a:cs typeface="Arial"/>
                <a:sym typeface="Arial"/>
              </a:endParaRPr>
            </a:p>
          </p:txBody>
        </p:sp>
        <p:sp>
          <p:nvSpPr>
            <p:cNvPr id="1540" name="Google Shape;1540;p67"/>
            <p:cNvSpPr/>
            <p:nvPr/>
          </p:nvSpPr>
          <p:spPr>
            <a:xfrm>
              <a:off x="8042359" y="3336590"/>
              <a:ext cx="9412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Dễ sử dụng</a:t>
              </a:r>
              <a:endParaRPr sz="1200">
                <a:solidFill>
                  <a:schemeClr val="dk1"/>
                </a:solidFill>
                <a:latin typeface="Arial"/>
                <a:ea typeface="Arial"/>
                <a:cs typeface="Arial"/>
                <a:sym typeface="Arial"/>
              </a:endParaRPr>
            </a:p>
          </p:txBody>
        </p:sp>
        <p:sp>
          <p:nvSpPr>
            <p:cNvPr id="1541" name="Google Shape;1541;p67"/>
            <p:cNvSpPr/>
            <p:nvPr/>
          </p:nvSpPr>
          <p:spPr>
            <a:xfrm>
              <a:off x="6698085" y="4751492"/>
              <a:ext cx="75052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Bảo mật</a:t>
              </a:r>
              <a:endParaRPr sz="1200">
                <a:solidFill>
                  <a:schemeClr val="dk1"/>
                </a:solidFill>
                <a:latin typeface="Arial"/>
                <a:ea typeface="Arial"/>
                <a:cs typeface="Arial"/>
                <a:sym typeface="Arial"/>
              </a:endParaRPr>
            </a:p>
          </p:txBody>
        </p:sp>
        <p:sp>
          <p:nvSpPr>
            <p:cNvPr id="1542" name="Google Shape;1542;p67"/>
            <p:cNvSpPr/>
            <p:nvPr/>
          </p:nvSpPr>
          <p:spPr>
            <a:xfrm>
              <a:off x="7900294" y="4751492"/>
              <a:ext cx="122341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Có thể mở rộng</a:t>
              </a:r>
              <a:endParaRPr sz="1200">
                <a:solidFill>
                  <a:schemeClr val="dk1"/>
                </a:solidFill>
                <a:latin typeface="Arial"/>
                <a:ea typeface="Arial"/>
                <a:cs typeface="Arial"/>
                <a:sym typeface="Arial"/>
              </a:endParaRPr>
            </a:p>
          </p:txBody>
        </p:sp>
      </p:grpSp>
      <p:sp>
        <p:nvSpPr>
          <p:cNvPr id="1543" name="Google Shape;1543;p67"/>
          <p:cNvSpPr txBox="1"/>
          <p:nvPr/>
        </p:nvSpPr>
        <p:spPr>
          <a:xfrm>
            <a:off x="4605800" y="3114125"/>
            <a:ext cx="53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4" name="Google Shape;1544;p67"/>
          <p:cNvSpPr txBox="1"/>
          <p:nvPr/>
        </p:nvSpPr>
        <p:spPr>
          <a:xfrm>
            <a:off x="5566450" y="1966675"/>
            <a:ext cx="436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6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551" name="Google Shape;1551;p68"/>
          <p:cNvSpPr txBox="1"/>
          <p:nvPr>
            <p:ph idx="2" type="body"/>
          </p:nvPr>
        </p:nvSpPr>
        <p:spPr>
          <a:xfrm>
            <a:off x="535871" y="1523052"/>
            <a:ext cx="9221739"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Các tính năng của Apache NiFi - Dễ sử dụng</a:t>
            </a:r>
            <a:endParaRPr sz="3000"/>
          </a:p>
        </p:txBody>
      </p:sp>
      <p:sp>
        <p:nvSpPr>
          <p:cNvPr id="1552" name="Google Shape;1552;p6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553" name="Google Shape;1553;p6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Lệnh và điều khiển trực quan</a:t>
            </a:r>
            <a:endParaRPr/>
          </a:p>
          <a:p>
            <a:pPr indent="-182563" lvl="1" marL="360363" rtl="0" algn="l">
              <a:lnSpc>
                <a:spcPct val="138461"/>
              </a:lnSpc>
              <a:spcBef>
                <a:spcPts val="500"/>
              </a:spcBef>
              <a:spcAft>
                <a:spcPts val="0"/>
              </a:spcAft>
              <a:buClr>
                <a:srgbClr val="262626"/>
              </a:buClr>
              <a:buSzPts val="1040"/>
              <a:buChar char="•"/>
            </a:pPr>
            <a:r>
              <a:rPr lang="en-US"/>
              <a:t>Giao diện người dùng đồ họa dựa trên trình duyệt</a:t>
            </a:r>
            <a:endParaRPr/>
          </a:p>
          <a:p>
            <a:pPr indent="-182563" lvl="1" marL="360363" rtl="0" algn="l">
              <a:lnSpc>
                <a:spcPct val="138461"/>
              </a:lnSpc>
              <a:spcBef>
                <a:spcPts val="500"/>
              </a:spcBef>
              <a:spcAft>
                <a:spcPts val="0"/>
              </a:spcAft>
              <a:buClr>
                <a:srgbClr val="262626"/>
              </a:buClr>
              <a:buSzPts val="1040"/>
              <a:buChar char="•"/>
            </a:pPr>
            <a:r>
              <a:rPr lang="en-US"/>
              <a:t>Nhấp và kéo, sự </a:t>
            </a:r>
            <a:r>
              <a:rPr lang="en-US"/>
              <a:t>sáng</a:t>
            </a:r>
            <a:r>
              <a:rPr lang="en-US"/>
              <a:t> tạo của định nghĩa luồng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Mẫu luồng</a:t>
            </a:r>
            <a:endParaRPr/>
          </a:p>
          <a:p>
            <a:pPr indent="-182563" lvl="1" marL="360363" rtl="0" algn="l">
              <a:lnSpc>
                <a:spcPct val="138461"/>
              </a:lnSpc>
              <a:spcBef>
                <a:spcPts val="500"/>
              </a:spcBef>
              <a:spcAft>
                <a:spcPts val="0"/>
              </a:spcAft>
              <a:buClr>
                <a:srgbClr val="262626"/>
              </a:buClr>
              <a:buSzPts val="1040"/>
              <a:buChar char="•"/>
            </a:pPr>
            <a:r>
              <a:rPr lang="en-US"/>
              <a:t>Xác định và sử dụng lại các luồng dữ liệu</a:t>
            </a:r>
            <a:endParaRPr/>
          </a:p>
          <a:p>
            <a:pPr indent="-182563" lvl="1" marL="360363" rtl="0" algn="l">
              <a:lnSpc>
                <a:spcPct val="138461"/>
              </a:lnSpc>
              <a:spcBef>
                <a:spcPts val="500"/>
              </a:spcBef>
              <a:spcAft>
                <a:spcPts val="0"/>
              </a:spcAft>
              <a:buClr>
                <a:srgbClr val="262626"/>
              </a:buClr>
              <a:buSzPts val="1040"/>
              <a:buChar char="•"/>
            </a:pPr>
            <a:r>
              <a:rPr lang="en-US"/>
              <a:t>Xuất bản, chia sẻ và cộng tác</a:t>
            </a:r>
            <a:endParaRPr/>
          </a:p>
          <a:p>
            <a:pPr indent="-177800" lvl="0" marL="177800" rtl="0" algn="l">
              <a:lnSpc>
                <a:spcPct val="128571"/>
              </a:lnSpc>
              <a:spcBef>
                <a:spcPts val="1000"/>
              </a:spcBef>
              <a:spcAft>
                <a:spcPts val="0"/>
              </a:spcAft>
              <a:buClr>
                <a:srgbClr val="262626"/>
              </a:buClr>
              <a:buSzPts val="1400"/>
              <a:buFont typeface="Arial"/>
              <a:buChar char="•"/>
            </a:pPr>
            <a:r>
              <a:rPr lang="en-US"/>
              <a:t>Nguồn gốc dữ liệu</a:t>
            </a:r>
            <a:endParaRPr/>
          </a:p>
          <a:p>
            <a:pPr indent="-182563" lvl="1" marL="360363" rtl="0" algn="l">
              <a:lnSpc>
                <a:spcPct val="138461"/>
              </a:lnSpc>
              <a:spcBef>
                <a:spcPts val="500"/>
              </a:spcBef>
              <a:spcAft>
                <a:spcPts val="0"/>
              </a:spcAft>
              <a:buClr>
                <a:srgbClr val="262626"/>
              </a:buClr>
              <a:buSzPts val="1040"/>
              <a:buChar char="•"/>
            </a:pPr>
            <a:r>
              <a:rPr lang="en-US"/>
              <a:t>Tự động theo dõi dòng chảy dữ liệu</a:t>
            </a:r>
            <a:endParaRPr/>
          </a:p>
        </p:txBody>
      </p:sp>
      <p:pic>
        <p:nvPicPr>
          <p:cNvPr id="1554" name="Google Shape;1554;p68"/>
          <p:cNvPicPr preferRelativeResize="0"/>
          <p:nvPr/>
        </p:nvPicPr>
        <p:blipFill rotWithShape="1">
          <a:blip r:embed="rId3">
            <a:alphaModFix/>
          </a:blip>
          <a:srcRect b="0" l="0" r="0" t="0"/>
          <a:stretch/>
        </p:blipFill>
        <p:spPr>
          <a:xfrm>
            <a:off x="6097285" y="2539285"/>
            <a:ext cx="3254002" cy="3254002"/>
          </a:xfrm>
          <a:prstGeom prst="rect">
            <a:avLst/>
          </a:prstGeom>
          <a:noFill/>
          <a:ln>
            <a:noFill/>
          </a:ln>
        </p:spPr>
      </p:pic>
      <p:grpSp>
        <p:nvGrpSpPr>
          <p:cNvPr id="1555" name="Google Shape;1555;p68"/>
          <p:cNvGrpSpPr/>
          <p:nvPr/>
        </p:nvGrpSpPr>
        <p:grpSpPr>
          <a:xfrm>
            <a:off x="6552211" y="3315185"/>
            <a:ext cx="2572495" cy="1713306"/>
            <a:chOff x="6552211" y="3315185"/>
            <a:chExt cx="2572495" cy="1713306"/>
          </a:xfrm>
        </p:grpSpPr>
        <p:sp>
          <p:nvSpPr>
            <p:cNvPr id="1556" name="Google Shape;1556;p68"/>
            <p:cNvSpPr/>
            <p:nvPr/>
          </p:nvSpPr>
          <p:spPr>
            <a:xfrm>
              <a:off x="6552211" y="3315185"/>
              <a:ext cx="11288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Quản lý luồng</a:t>
              </a:r>
              <a:endParaRPr sz="1200">
                <a:solidFill>
                  <a:schemeClr val="dk1"/>
                </a:solidFill>
                <a:latin typeface="Arial"/>
                <a:ea typeface="Arial"/>
                <a:cs typeface="Arial"/>
                <a:sym typeface="Arial"/>
              </a:endParaRPr>
            </a:p>
          </p:txBody>
        </p:sp>
        <p:sp>
          <p:nvSpPr>
            <p:cNvPr id="1557" name="Google Shape;1557;p68"/>
            <p:cNvSpPr/>
            <p:nvPr/>
          </p:nvSpPr>
          <p:spPr>
            <a:xfrm>
              <a:off x="8042359" y="3336590"/>
              <a:ext cx="9412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Dễ sử dụng</a:t>
              </a:r>
              <a:endParaRPr sz="1200">
                <a:solidFill>
                  <a:schemeClr val="lt1"/>
                </a:solidFill>
                <a:latin typeface="Arial"/>
                <a:ea typeface="Arial"/>
                <a:cs typeface="Arial"/>
                <a:sym typeface="Arial"/>
              </a:endParaRPr>
            </a:p>
          </p:txBody>
        </p:sp>
        <p:sp>
          <p:nvSpPr>
            <p:cNvPr id="1558" name="Google Shape;1558;p68"/>
            <p:cNvSpPr/>
            <p:nvPr/>
          </p:nvSpPr>
          <p:spPr>
            <a:xfrm>
              <a:off x="6698085" y="4751492"/>
              <a:ext cx="75052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Bảo mật</a:t>
              </a:r>
              <a:endParaRPr sz="1200">
                <a:solidFill>
                  <a:schemeClr val="dk1"/>
                </a:solidFill>
                <a:latin typeface="Arial"/>
                <a:ea typeface="Arial"/>
                <a:cs typeface="Arial"/>
                <a:sym typeface="Arial"/>
              </a:endParaRPr>
            </a:p>
          </p:txBody>
        </p:sp>
        <p:sp>
          <p:nvSpPr>
            <p:cNvPr id="1559" name="Google Shape;1559;p68"/>
            <p:cNvSpPr/>
            <p:nvPr/>
          </p:nvSpPr>
          <p:spPr>
            <a:xfrm>
              <a:off x="7901294" y="4751492"/>
              <a:ext cx="122341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Có thể mở rộng</a:t>
              </a:r>
              <a:endParaRPr sz="1200">
                <a:solidFill>
                  <a:schemeClr val="dk1"/>
                </a:solidFill>
                <a:latin typeface="Arial"/>
                <a:ea typeface="Arial"/>
                <a:cs typeface="Arial"/>
                <a:sym typeface="Aria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6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566" name="Google Shape;1566;p69"/>
          <p:cNvSpPr txBox="1"/>
          <p:nvPr>
            <p:ph idx="2" type="body"/>
          </p:nvPr>
        </p:nvSpPr>
        <p:spPr>
          <a:xfrm>
            <a:off x="535871" y="1523052"/>
            <a:ext cx="9089391"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tính năng của Apache NiFi - Bảo mật</a:t>
            </a:r>
            <a:endParaRPr/>
          </a:p>
        </p:txBody>
      </p:sp>
      <p:sp>
        <p:nvSpPr>
          <p:cNvPr id="1567" name="Google Shape;1567;p6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568" name="Google Shape;1568;p6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Mã hóa</a:t>
            </a:r>
            <a:endParaRPr/>
          </a:p>
          <a:p>
            <a:pPr indent="-182563" lvl="1" marL="360363" rtl="0" algn="l">
              <a:lnSpc>
                <a:spcPct val="138461"/>
              </a:lnSpc>
              <a:spcBef>
                <a:spcPts val="500"/>
              </a:spcBef>
              <a:spcAft>
                <a:spcPts val="0"/>
              </a:spcAft>
              <a:buClr>
                <a:srgbClr val="262626"/>
              </a:buClr>
              <a:buSzPts val="1040"/>
              <a:buChar char="•"/>
            </a:pPr>
            <a:r>
              <a:rPr lang="en-US"/>
              <a:t>Sử dụng mã hóa SSL 2 chiều cho dữ liệu khi nó di chuyển qua luồng dữ liệu</a:t>
            </a:r>
            <a:endParaRPr/>
          </a:p>
          <a:p>
            <a:pPr indent="-182563" lvl="1" marL="360363" rtl="0" algn="l">
              <a:lnSpc>
                <a:spcPct val="138461"/>
              </a:lnSpc>
              <a:spcBef>
                <a:spcPts val="500"/>
              </a:spcBef>
              <a:spcAft>
                <a:spcPts val="0"/>
              </a:spcAft>
              <a:buClr>
                <a:srgbClr val="262626"/>
              </a:buClr>
              <a:buSzPts val="1040"/>
              <a:buChar char="•"/>
            </a:pPr>
            <a:r>
              <a:rPr lang="en-US"/>
              <a:t>Mã hóa và giải mã bằng khóa chung</a:t>
            </a:r>
            <a:endParaRPr/>
          </a:p>
          <a:p>
            <a:pPr indent="-177800" lvl="0" marL="177800" rtl="0" algn="l">
              <a:lnSpc>
                <a:spcPct val="128571"/>
              </a:lnSpc>
              <a:spcBef>
                <a:spcPts val="1000"/>
              </a:spcBef>
              <a:spcAft>
                <a:spcPts val="0"/>
              </a:spcAft>
              <a:buClr>
                <a:srgbClr val="262626"/>
              </a:buClr>
              <a:buSzPts val="1400"/>
              <a:buFont typeface="Arial"/>
              <a:buChar char="•"/>
            </a:pPr>
            <a:r>
              <a:rPr lang="en-US"/>
              <a:t>Chính sách bảo mật</a:t>
            </a:r>
            <a:endParaRPr/>
          </a:p>
          <a:p>
            <a:pPr indent="-182563" lvl="1" marL="360363" rtl="0" algn="l">
              <a:lnSpc>
                <a:spcPct val="138461"/>
              </a:lnSpc>
              <a:spcBef>
                <a:spcPts val="500"/>
              </a:spcBef>
              <a:spcAft>
                <a:spcPts val="0"/>
              </a:spcAft>
              <a:buClr>
                <a:srgbClr val="262626"/>
              </a:buClr>
              <a:buSzPts val="1040"/>
              <a:buChar char="•"/>
            </a:pPr>
            <a:r>
              <a:rPr lang="en-US"/>
              <a:t>Xác thực SSL 2 chiều và ủy quyền có thể kết nối</a:t>
            </a:r>
            <a:endParaRPr/>
          </a:p>
          <a:p>
            <a:pPr indent="-177800" lvl="0" marL="177800" rtl="0" algn="l">
              <a:lnSpc>
                <a:spcPct val="128571"/>
              </a:lnSpc>
              <a:spcBef>
                <a:spcPts val="1000"/>
              </a:spcBef>
              <a:spcAft>
                <a:spcPts val="0"/>
              </a:spcAft>
              <a:buClr>
                <a:srgbClr val="262626"/>
              </a:buClr>
              <a:buSzPts val="1400"/>
              <a:buFont typeface="Arial"/>
              <a:buChar char="•"/>
            </a:pPr>
            <a:r>
              <a:rPr lang="en-US"/>
              <a:t>Ủy quyền cho nhiều người thuê</a:t>
            </a:r>
            <a:endParaRPr/>
          </a:p>
          <a:p>
            <a:pPr indent="-182563" lvl="1" marL="360363" rtl="0" algn="l">
              <a:lnSpc>
                <a:spcPct val="138461"/>
              </a:lnSpc>
              <a:spcBef>
                <a:spcPts val="500"/>
              </a:spcBef>
              <a:spcAft>
                <a:spcPts val="0"/>
              </a:spcAft>
              <a:buClr>
                <a:srgbClr val="262626"/>
              </a:buClr>
              <a:buSzPts val="1040"/>
              <a:buChar char="•"/>
            </a:pPr>
            <a:r>
              <a:rPr lang="en-US"/>
              <a:t>Cho phép nhóm trong tổ chức nhận thức được các luồng khác</a:t>
            </a:r>
            <a:endParaRPr/>
          </a:p>
          <a:p>
            <a:pPr indent="-182563" lvl="1" marL="360363" rtl="0" algn="l">
              <a:lnSpc>
                <a:spcPct val="138461"/>
              </a:lnSpc>
              <a:spcBef>
                <a:spcPts val="500"/>
              </a:spcBef>
              <a:spcAft>
                <a:spcPts val="0"/>
              </a:spcAft>
              <a:buClr>
                <a:srgbClr val="262626"/>
              </a:buClr>
              <a:buSzPts val="1040"/>
              <a:buChar char="•"/>
            </a:pPr>
            <a:r>
              <a:rPr lang="en-US"/>
              <a:t>Có thể kiểm soát ủy quyền theo và giữa các nhóm</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id="1569" name="Google Shape;1569;p69"/>
          <p:cNvPicPr preferRelativeResize="0"/>
          <p:nvPr/>
        </p:nvPicPr>
        <p:blipFill rotWithShape="1">
          <a:blip r:embed="rId3">
            <a:alphaModFix/>
          </a:blip>
          <a:srcRect b="0" l="0" r="0" t="0"/>
          <a:stretch/>
        </p:blipFill>
        <p:spPr>
          <a:xfrm>
            <a:off x="6095668" y="2536115"/>
            <a:ext cx="3254400" cy="3255085"/>
          </a:xfrm>
          <a:prstGeom prst="rect">
            <a:avLst/>
          </a:prstGeom>
          <a:noFill/>
          <a:ln>
            <a:noFill/>
          </a:ln>
        </p:spPr>
      </p:pic>
      <p:grpSp>
        <p:nvGrpSpPr>
          <p:cNvPr id="1570" name="Google Shape;1570;p69"/>
          <p:cNvGrpSpPr/>
          <p:nvPr/>
        </p:nvGrpSpPr>
        <p:grpSpPr>
          <a:xfrm>
            <a:off x="6406339" y="3336590"/>
            <a:ext cx="2718367" cy="1691901"/>
            <a:chOff x="6406339" y="3336590"/>
            <a:chExt cx="2718367" cy="1691901"/>
          </a:xfrm>
        </p:grpSpPr>
        <p:sp>
          <p:nvSpPr>
            <p:cNvPr id="1571" name="Google Shape;1571;p69"/>
            <p:cNvSpPr/>
            <p:nvPr/>
          </p:nvSpPr>
          <p:spPr>
            <a:xfrm>
              <a:off x="6406339" y="3336590"/>
              <a:ext cx="11288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Quản lý luồng</a:t>
              </a:r>
              <a:endParaRPr sz="1200">
                <a:solidFill>
                  <a:schemeClr val="dk1"/>
                </a:solidFill>
                <a:latin typeface="Arial"/>
                <a:ea typeface="Arial"/>
                <a:cs typeface="Arial"/>
                <a:sym typeface="Arial"/>
              </a:endParaRPr>
            </a:p>
          </p:txBody>
        </p:sp>
        <p:sp>
          <p:nvSpPr>
            <p:cNvPr id="1572" name="Google Shape;1572;p69"/>
            <p:cNvSpPr/>
            <p:nvPr/>
          </p:nvSpPr>
          <p:spPr>
            <a:xfrm>
              <a:off x="8042359" y="3336590"/>
              <a:ext cx="9412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Dễ sử dụng</a:t>
              </a:r>
              <a:endParaRPr sz="1200">
                <a:solidFill>
                  <a:schemeClr val="dk1"/>
                </a:solidFill>
                <a:latin typeface="Arial"/>
                <a:ea typeface="Arial"/>
                <a:cs typeface="Arial"/>
                <a:sym typeface="Arial"/>
              </a:endParaRPr>
            </a:p>
          </p:txBody>
        </p:sp>
        <p:sp>
          <p:nvSpPr>
            <p:cNvPr id="1573" name="Google Shape;1573;p69"/>
            <p:cNvSpPr/>
            <p:nvPr/>
          </p:nvSpPr>
          <p:spPr>
            <a:xfrm>
              <a:off x="6698085" y="4751492"/>
              <a:ext cx="75052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Bảo mật</a:t>
              </a:r>
              <a:endParaRPr sz="1200">
                <a:solidFill>
                  <a:schemeClr val="lt1"/>
                </a:solidFill>
                <a:latin typeface="Arial"/>
                <a:ea typeface="Arial"/>
                <a:cs typeface="Arial"/>
                <a:sym typeface="Arial"/>
              </a:endParaRPr>
            </a:p>
          </p:txBody>
        </p:sp>
        <p:sp>
          <p:nvSpPr>
            <p:cNvPr id="1574" name="Google Shape;1574;p69"/>
            <p:cNvSpPr/>
            <p:nvPr/>
          </p:nvSpPr>
          <p:spPr>
            <a:xfrm>
              <a:off x="7901294" y="4751492"/>
              <a:ext cx="122341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Có thể mở rộng</a:t>
              </a:r>
              <a:endParaRPr sz="1200">
                <a:solidFill>
                  <a:schemeClr val="dk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Kiến trúc Apache Sqoop</a:t>
            </a:r>
            <a:endParaRPr>
              <a:solidFill>
                <a:schemeClr val="lt1"/>
              </a:solidFill>
            </a:endParaRPr>
          </a:p>
        </p:txBody>
      </p:sp>
      <p:sp>
        <p:nvSpPr>
          <p:cNvPr id="198" name="Google Shape;198;p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Sqoop là gì? (1/2)</a:t>
            </a:r>
            <a:endParaRPr/>
          </a:p>
        </p:txBody>
      </p:sp>
      <p:sp>
        <p:nvSpPr>
          <p:cNvPr id="199" name="Google Shape;199;p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200" name="Google Shape;200;p7"/>
          <p:cNvSpPr/>
          <p:nvPr/>
        </p:nvSpPr>
        <p:spPr>
          <a:xfrm>
            <a:off x="1606153" y="2539510"/>
            <a:ext cx="6693694" cy="2677656"/>
          </a:xfrm>
          <a:prstGeom prst="rect">
            <a:avLst/>
          </a:prstGeom>
          <a:noFill/>
          <a:ln>
            <a:noFill/>
          </a:ln>
        </p:spPr>
        <p:txBody>
          <a:bodyPr anchorCtr="0" anchor="t" bIns="45700" lIns="0" spcFirstLastPara="1" rIns="91425" wrap="square" tIns="45700">
            <a:spAutoFit/>
          </a:bodyPr>
          <a:lstStyle/>
          <a:p>
            <a:pPr indent="0" lvl="0" marL="0" marR="0" rtl="0" algn="ctr">
              <a:lnSpc>
                <a:spcPct val="150000"/>
              </a:lnSpc>
              <a:spcBef>
                <a:spcPts val="0"/>
              </a:spcBef>
              <a:spcAft>
                <a:spcPts val="0"/>
              </a:spcAft>
              <a:buNone/>
            </a:pPr>
            <a:r>
              <a:rPr lang="en-US" sz="2800">
                <a:solidFill>
                  <a:srgbClr val="1429A0"/>
                </a:solidFill>
                <a:latin typeface="Arial"/>
                <a:ea typeface="Arial"/>
                <a:cs typeface="Arial"/>
                <a:sym typeface="Arial"/>
              </a:rPr>
              <a:t>⸢Câu đố⸥</a:t>
            </a:r>
            <a:endParaRPr/>
          </a:p>
          <a:p>
            <a:pPr indent="0" lvl="0" marL="0" marR="0" rtl="0" algn="ctr">
              <a:lnSpc>
                <a:spcPct val="150000"/>
              </a:lnSpc>
              <a:spcBef>
                <a:spcPts val="0"/>
              </a:spcBef>
              <a:spcAft>
                <a:spcPts val="0"/>
              </a:spcAft>
              <a:buNone/>
            </a:pPr>
            <a:r>
              <a:rPr lang="en-US" sz="2800">
                <a:solidFill>
                  <a:schemeClr val="dk1"/>
                </a:solidFill>
                <a:latin typeface="Arial"/>
                <a:ea typeface="Arial"/>
                <a:cs typeface="Arial"/>
                <a:sym typeface="Arial"/>
              </a:rPr>
              <a:t>Apache Sqoop là một công cụ được tối ưu hóa để truyền dữ liệu </a:t>
            </a:r>
            <a:endParaRPr/>
          </a:p>
          <a:p>
            <a:pPr indent="0" lvl="0" marL="0" marR="0" rtl="0" algn="ctr">
              <a:lnSpc>
                <a:spcPct val="150000"/>
              </a:lnSpc>
              <a:spcBef>
                <a:spcPts val="0"/>
              </a:spcBef>
              <a:spcAft>
                <a:spcPts val="0"/>
              </a:spcAft>
              <a:buNone/>
            </a:pPr>
            <a:r>
              <a:rPr lang="en-US" sz="2800">
                <a:solidFill>
                  <a:schemeClr val="dk1"/>
                </a:solidFill>
                <a:latin typeface="Arial"/>
                <a:ea typeface="Arial"/>
                <a:cs typeface="Arial"/>
                <a:sym typeface="Arial"/>
              </a:rPr>
              <a:t>giữa RDBMS   và   Hadoop </a:t>
            </a:r>
            <a:endParaRPr sz="2800">
              <a:solidFill>
                <a:schemeClr val="dk1"/>
              </a:solidFill>
              <a:latin typeface="Arial"/>
              <a:ea typeface="Arial"/>
              <a:cs typeface="Arial"/>
              <a:sym typeface="Arial"/>
            </a:endParaRPr>
          </a:p>
        </p:txBody>
      </p:sp>
      <p:sp>
        <p:nvSpPr>
          <p:cNvPr id="201" name="Google Shape;201;p7"/>
          <p:cNvSpPr txBox="1"/>
          <p:nvPr/>
        </p:nvSpPr>
        <p:spPr>
          <a:xfrm>
            <a:off x="4011095" y="5217173"/>
            <a:ext cx="1242300" cy="635700"/>
          </a:xfrm>
          <a:prstGeom prst="rect">
            <a:avLst/>
          </a:prstGeom>
          <a:solidFill>
            <a:schemeClr val="lt1"/>
          </a:solidFill>
          <a:ln cap="flat" cmpd="sng" w="19050">
            <a:solidFill>
              <a:srgbClr val="1F4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Arial"/>
              <a:ea typeface="Arial"/>
              <a:cs typeface="Arial"/>
              <a:sym typeface="Arial"/>
            </a:endParaRPr>
          </a:p>
        </p:txBody>
      </p:sp>
      <p:sp>
        <p:nvSpPr>
          <p:cNvPr id="202" name="Google Shape;202;p7"/>
          <p:cNvSpPr txBox="1"/>
          <p:nvPr/>
        </p:nvSpPr>
        <p:spPr>
          <a:xfrm>
            <a:off x="6625529" y="4975972"/>
            <a:ext cx="1327800" cy="635700"/>
          </a:xfrm>
          <a:prstGeom prst="rect">
            <a:avLst/>
          </a:prstGeom>
          <a:solidFill>
            <a:schemeClr val="lt1"/>
          </a:solidFill>
          <a:ln cap="flat" cmpd="sng" w="19050">
            <a:solidFill>
              <a:srgbClr val="1F4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93EB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7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581" name="Google Shape;1581;p70"/>
          <p:cNvSpPr txBox="1"/>
          <p:nvPr>
            <p:ph idx="2" type="body"/>
          </p:nvPr>
        </p:nvSpPr>
        <p:spPr>
          <a:xfrm>
            <a:off x="535872" y="1388093"/>
            <a:ext cx="8932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Các tính năng của Apache NiFi - Kiến trúc mở rộng</a:t>
            </a:r>
            <a:endParaRPr sz="2800"/>
          </a:p>
        </p:txBody>
      </p:sp>
      <p:sp>
        <p:nvSpPr>
          <p:cNvPr id="1582" name="Google Shape;1582;p7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583" name="Google Shape;1583;p7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Tiện ích mở rộng</a:t>
            </a:r>
            <a:endParaRPr/>
          </a:p>
          <a:p>
            <a:pPr indent="-182563" lvl="1" marL="360363" rtl="0" algn="l">
              <a:lnSpc>
                <a:spcPct val="138461"/>
              </a:lnSpc>
              <a:spcBef>
                <a:spcPts val="500"/>
              </a:spcBef>
              <a:spcAft>
                <a:spcPts val="0"/>
              </a:spcAft>
              <a:buClr>
                <a:srgbClr val="262626"/>
              </a:buClr>
              <a:buSzPts val="1040"/>
              <a:buChar char="•"/>
            </a:pPr>
            <a:r>
              <a:rPr lang="en-US"/>
              <a:t>Bộ xử lý tích hợp phong phú - hơn 280 kể từ phiên bản 1.12</a:t>
            </a:r>
            <a:endParaRPr/>
          </a:p>
          <a:p>
            <a:pPr indent="-182563" lvl="1" marL="360363" rtl="0" algn="l">
              <a:lnSpc>
                <a:spcPct val="138461"/>
              </a:lnSpc>
              <a:spcBef>
                <a:spcPts val="500"/>
              </a:spcBef>
              <a:spcAft>
                <a:spcPts val="0"/>
              </a:spcAft>
              <a:buClr>
                <a:srgbClr val="262626"/>
              </a:buClr>
              <a:buSzPts val="1040"/>
              <a:buChar char="•"/>
            </a:pPr>
            <a:r>
              <a:rPr lang="en-US"/>
              <a:t>Sử dụng API để mở rộng và tạo bộ xử lý tùy chỉnh</a:t>
            </a:r>
            <a:endParaRPr/>
          </a:p>
          <a:p>
            <a:pPr indent="-177800" lvl="0" marL="177800" rtl="0" algn="l">
              <a:lnSpc>
                <a:spcPct val="128571"/>
              </a:lnSpc>
              <a:spcBef>
                <a:spcPts val="1000"/>
              </a:spcBef>
              <a:spcAft>
                <a:spcPts val="0"/>
              </a:spcAft>
              <a:buClr>
                <a:srgbClr val="262626"/>
              </a:buClr>
              <a:buSzPts val="1400"/>
              <a:buFont typeface="Arial"/>
              <a:buChar char="•"/>
            </a:pPr>
            <a:r>
              <a:rPr lang="en-US"/>
              <a:t>Có thể mở rộng</a:t>
            </a:r>
            <a:endParaRPr/>
          </a:p>
          <a:p>
            <a:pPr indent="-182563" lvl="1" marL="360363" rtl="0" algn="l">
              <a:lnSpc>
                <a:spcPct val="138461"/>
              </a:lnSpc>
              <a:spcBef>
                <a:spcPts val="500"/>
              </a:spcBef>
              <a:spcAft>
                <a:spcPts val="0"/>
              </a:spcAft>
              <a:buClr>
                <a:srgbClr val="262626"/>
              </a:buClr>
              <a:buSzPts val="1040"/>
              <a:buChar char="•"/>
            </a:pPr>
            <a:r>
              <a:rPr lang="en-US"/>
              <a:t>NiFi có thể chạy như một cụm</a:t>
            </a:r>
            <a:endParaRPr/>
          </a:p>
          <a:p>
            <a:pPr indent="-182563" lvl="1" marL="360363" rtl="0" algn="l">
              <a:lnSpc>
                <a:spcPct val="138461"/>
              </a:lnSpc>
              <a:spcBef>
                <a:spcPts val="500"/>
              </a:spcBef>
              <a:spcAft>
                <a:spcPts val="0"/>
              </a:spcAft>
              <a:buClr>
                <a:srgbClr val="262626"/>
              </a:buClr>
              <a:buSzPts val="1040"/>
              <a:buChar char="•"/>
            </a:pPr>
            <a:r>
              <a:rPr lang="en-US"/>
              <a:t>Tăng số lượng nhân viên NiFi</a:t>
            </a:r>
            <a:endParaRPr/>
          </a:p>
          <a:p>
            <a:pPr indent="-177800" lvl="0" marL="177800" rtl="0" algn="l">
              <a:lnSpc>
                <a:spcPct val="128571"/>
              </a:lnSpc>
              <a:spcBef>
                <a:spcPts val="1000"/>
              </a:spcBef>
              <a:spcAft>
                <a:spcPts val="0"/>
              </a:spcAft>
              <a:buClr>
                <a:srgbClr val="262626"/>
              </a:buClr>
              <a:buSzPts val="1400"/>
              <a:buFont typeface="Arial"/>
              <a:buChar char="•"/>
            </a:pPr>
            <a:r>
              <a:rPr lang="en-US"/>
              <a:t>Tăng và giảm quy mô</a:t>
            </a:r>
            <a:endParaRPr/>
          </a:p>
          <a:p>
            <a:pPr indent="-182563" lvl="1" marL="360363" rtl="0" algn="l">
              <a:lnSpc>
                <a:spcPct val="138461"/>
              </a:lnSpc>
              <a:spcBef>
                <a:spcPts val="500"/>
              </a:spcBef>
              <a:spcAft>
                <a:spcPts val="0"/>
              </a:spcAft>
              <a:buClr>
                <a:srgbClr val="262626"/>
              </a:buClr>
              <a:buSzPts val="1040"/>
              <a:buChar char="•"/>
            </a:pPr>
            <a:r>
              <a:rPr lang="en-US"/>
              <a:t>Tăng tính song song bằng cách tăng số lượng luồng đồng thời</a:t>
            </a:r>
            <a:endParaRPr sz="1400"/>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id="1584" name="Google Shape;1584;p70"/>
          <p:cNvPicPr preferRelativeResize="0"/>
          <p:nvPr/>
        </p:nvPicPr>
        <p:blipFill rotWithShape="1">
          <a:blip r:embed="rId3">
            <a:alphaModFix/>
          </a:blip>
          <a:srcRect b="0" l="0" r="0" t="0"/>
          <a:stretch/>
        </p:blipFill>
        <p:spPr>
          <a:xfrm>
            <a:off x="6091374" y="2539048"/>
            <a:ext cx="3254239" cy="3254239"/>
          </a:xfrm>
          <a:prstGeom prst="rect">
            <a:avLst/>
          </a:prstGeom>
          <a:noFill/>
          <a:ln>
            <a:noFill/>
          </a:ln>
        </p:spPr>
      </p:pic>
      <p:grpSp>
        <p:nvGrpSpPr>
          <p:cNvPr id="1585" name="Google Shape;1585;p70"/>
          <p:cNvGrpSpPr/>
          <p:nvPr/>
        </p:nvGrpSpPr>
        <p:grpSpPr>
          <a:xfrm>
            <a:off x="6406339" y="3336590"/>
            <a:ext cx="2718367" cy="1691901"/>
            <a:chOff x="6406339" y="3336590"/>
            <a:chExt cx="2718367" cy="1691901"/>
          </a:xfrm>
        </p:grpSpPr>
        <p:sp>
          <p:nvSpPr>
            <p:cNvPr id="1586" name="Google Shape;1586;p70"/>
            <p:cNvSpPr/>
            <p:nvPr/>
          </p:nvSpPr>
          <p:spPr>
            <a:xfrm>
              <a:off x="6406339" y="3336590"/>
              <a:ext cx="11288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Quản lý luồng</a:t>
              </a:r>
              <a:endParaRPr sz="1200">
                <a:solidFill>
                  <a:schemeClr val="dk1"/>
                </a:solidFill>
                <a:latin typeface="Arial"/>
                <a:ea typeface="Arial"/>
                <a:cs typeface="Arial"/>
                <a:sym typeface="Arial"/>
              </a:endParaRPr>
            </a:p>
          </p:txBody>
        </p:sp>
        <p:sp>
          <p:nvSpPr>
            <p:cNvPr id="1587" name="Google Shape;1587;p70"/>
            <p:cNvSpPr/>
            <p:nvPr/>
          </p:nvSpPr>
          <p:spPr>
            <a:xfrm>
              <a:off x="8042359" y="3336590"/>
              <a:ext cx="9412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Dễ sử dụng</a:t>
              </a:r>
              <a:endParaRPr sz="1200">
                <a:solidFill>
                  <a:schemeClr val="dk1"/>
                </a:solidFill>
                <a:latin typeface="Arial"/>
                <a:ea typeface="Arial"/>
                <a:cs typeface="Arial"/>
                <a:sym typeface="Arial"/>
              </a:endParaRPr>
            </a:p>
          </p:txBody>
        </p:sp>
        <p:sp>
          <p:nvSpPr>
            <p:cNvPr id="1588" name="Google Shape;1588;p70"/>
            <p:cNvSpPr/>
            <p:nvPr/>
          </p:nvSpPr>
          <p:spPr>
            <a:xfrm>
              <a:off x="6698085" y="4751492"/>
              <a:ext cx="75052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Bảo mật</a:t>
              </a:r>
              <a:endParaRPr sz="1200">
                <a:solidFill>
                  <a:schemeClr val="dk1"/>
                </a:solidFill>
                <a:latin typeface="Arial"/>
                <a:ea typeface="Arial"/>
                <a:cs typeface="Arial"/>
                <a:sym typeface="Arial"/>
              </a:endParaRPr>
            </a:p>
          </p:txBody>
        </p:sp>
        <p:sp>
          <p:nvSpPr>
            <p:cNvPr id="1589" name="Google Shape;1589;p70"/>
            <p:cNvSpPr/>
            <p:nvPr/>
          </p:nvSpPr>
          <p:spPr>
            <a:xfrm>
              <a:off x="7901294" y="4751492"/>
              <a:ext cx="122341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Có thể mở rộng</a:t>
              </a:r>
              <a:endParaRPr sz="1200">
                <a:solidFill>
                  <a:schemeClr val="lt1"/>
                </a:solidFill>
                <a:latin typeface="Arial"/>
                <a:ea typeface="Arial"/>
                <a:cs typeface="Arial"/>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grpSp>
        <p:nvGrpSpPr>
          <p:cNvPr id="1595" name="Google Shape;1595;p71"/>
          <p:cNvGrpSpPr/>
          <p:nvPr/>
        </p:nvGrpSpPr>
        <p:grpSpPr>
          <a:xfrm>
            <a:off x="6180981" y="1837833"/>
            <a:ext cx="3368843" cy="1724760"/>
            <a:chOff x="6180981" y="1837833"/>
            <a:chExt cx="3368843" cy="1724760"/>
          </a:xfrm>
        </p:grpSpPr>
        <p:sp>
          <p:nvSpPr>
            <p:cNvPr id="1596" name="Google Shape;1596;p71"/>
            <p:cNvSpPr/>
            <p:nvPr/>
          </p:nvSpPr>
          <p:spPr>
            <a:xfrm>
              <a:off x="8665779" y="2392794"/>
              <a:ext cx="562279" cy="516556"/>
            </a:xfrm>
            <a:prstGeom prst="roundRect">
              <a:avLst>
                <a:gd fmla="val 239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P 2</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597" name="Google Shape;1597;p71"/>
            <p:cNvSpPr/>
            <p:nvPr/>
          </p:nvSpPr>
          <p:spPr>
            <a:xfrm>
              <a:off x="6426863" y="3044331"/>
              <a:ext cx="8611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Processor</a:t>
              </a:r>
              <a:endParaRPr sz="1200">
                <a:solidFill>
                  <a:schemeClr val="dk1"/>
                </a:solidFill>
                <a:latin typeface="Arial"/>
                <a:ea typeface="Arial"/>
                <a:cs typeface="Arial"/>
                <a:sym typeface="Arial"/>
              </a:endParaRPr>
            </a:p>
          </p:txBody>
        </p:sp>
        <p:sp>
          <p:nvSpPr>
            <p:cNvPr id="1598" name="Google Shape;1598;p71"/>
            <p:cNvSpPr/>
            <p:nvPr/>
          </p:nvSpPr>
          <p:spPr>
            <a:xfrm>
              <a:off x="7906401" y="2990810"/>
              <a:ext cx="89479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Connector</a:t>
              </a:r>
              <a:endParaRPr sz="1200">
                <a:solidFill>
                  <a:schemeClr val="dk1"/>
                </a:solidFill>
                <a:latin typeface="Arial"/>
                <a:ea typeface="Arial"/>
                <a:cs typeface="Arial"/>
                <a:sym typeface="Arial"/>
              </a:endParaRPr>
            </a:p>
          </p:txBody>
        </p:sp>
        <p:cxnSp>
          <p:nvCxnSpPr>
            <p:cNvPr id="1599" name="Google Shape;1599;p71"/>
            <p:cNvCxnSpPr/>
            <p:nvPr/>
          </p:nvCxnSpPr>
          <p:spPr>
            <a:xfrm>
              <a:off x="6755308" y="2696393"/>
              <a:ext cx="0" cy="377482"/>
            </a:xfrm>
            <a:prstGeom prst="straightConnector1">
              <a:avLst/>
            </a:prstGeom>
            <a:noFill/>
            <a:ln cap="flat" cmpd="sng" w="12700">
              <a:solidFill>
                <a:srgbClr val="193EB0"/>
              </a:solidFill>
              <a:prstDash val="dot"/>
              <a:miter lim="800000"/>
              <a:headEnd len="sm" w="sm" type="none"/>
              <a:tailEnd len="sm" w="sm" type="none"/>
            </a:ln>
          </p:spPr>
        </p:cxnSp>
        <p:sp>
          <p:nvSpPr>
            <p:cNvPr id="1600" name="Google Shape;1600;p71"/>
            <p:cNvSpPr/>
            <p:nvPr/>
          </p:nvSpPr>
          <p:spPr>
            <a:xfrm>
              <a:off x="6474169" y="2371701"/>
              <a:ext cx="562279" cy="516556"/>
            </a:xfrm>
            <a:prstGeom prst="roundRect">
              <a:avLst>
                <a:gd fmla="val 239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P 1</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cxnSp>
          <p:nvCxnSpPr>
            <p:cNvPr id="1601" name="Google Shape;1601;p71"/>
            <p:cNvCxnSpPr/>
            <p:nvPr/>
          </p:nvCxnSpPr>
          <p:spPr>
            <a:xfrm>
              <a:off x="8252509" y="2899021"/>
              <a:ext cx="0" cy="114993"/>
            </a:xfrm>
            <a:prstGeom prst="straightConnector1">
              <a:avLst/>
            </a:prstGeom>
            <a:noFill/>
            <a:ln cap="flat" cmpd="sng" w="12700">
              <a:solidFill>
                <a:srgbClr val="193EB0"/>
              </a:solidFill>
              <a:prstDash val="dot"/>
              <a:miter lim="800000"/>
              <a:headEnd len="sm" w="sm" type="none"/>
              <a:tailEnd len="sm" w="sm" type="none"/>
            </a:ln>
          </p:spPr>
        </p:cxnSp>
        <p:sp>
          <p:nvSpPr>
            <p:cNvPr id="1602" name="Google Shape;1602;p71"/>
            <p:cNvSpPr/>
            <p:nvPr/>
          </p:nvSpPr>
          <p:spPr>
            <a:xfrm>
              <a:off x="6334840" y="1975275"/>
              <a:ext cx="3010669" cy="1428027"/>
            </a:xfrm>
            <a:prstGeom prst="roundRect">
              <a:avLst>
                <a:gd fmla="val 9854"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603" name="Google Shape;1603;p71"/>
            <p:cNvSpPr/>
            <p:nvPr/>
          </p:nvSpPr>
          <p:spPr>
            <a:xfrm>
              <a:off x="8037241" y="3285594"/>
              <a:ext cx="1257075"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Flow Controller</a:t>
              </a:r>
              <a:endParaRPr sz="1200">
                <a:solidFill>
                  <a:schemeClr val="dk1"/>
                </a:solidFill>
                <a:latin typeface="Arial"/>
                <a:ea typeface="Arial"/>
                <a:cs typeface="Arial"/>
                <a:sym typeface="Arial"/>
              </a:endParaRPr>
            </a:p>
          </p:txBody>
        </p:sp>
        <p:sp>
          <p:nvSpPr>
            <p:cNvPr id="1604" name="Google Shape;1604;p71"/>
            <p:cNvSpPr/>
            <p:nvPr/>
          </p:nvSpPr>
          <p:spPr>
            <a:xfrm>
              <a:off x="7138961" y="2392794"/>
              <a:ext cx="1452885"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5" name="Google Shape;1605;p71"/>
            <p:cNvSpPr/>
            <p:nvPr/>
          </p:nvSpPr>
          <p:spPr>
            <a:xfrm>
              <a:off x="7138961" y="2854719"/>
              <a:ext cx="1452885"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6" name="Google Shape;1606;p71"/>
            <p:cNvSpPr/>
            <p:nvPr/>
          </p:nvSpPr>
          <p:spPr>
            <a:xfrm>
              <a:off x="6180981" y="1837833"/>
              <a:ext cx="3368843" cy="172476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07" name="Google Shape;1607;p71"/>
            <p:cNvGrpSpPr/>
            <p:nvPr/>
          </p:nvGrpSpPr>
          <p:grpSpPr>
            <a:xfrm>
              <a:off x="7278046" y="2521932"/>
              <a:ext cx="1174717" cy="258278"/>
              <a:chOff x="-1877082" y="2525939"/>
              <a:chExt cx="1212287" cy="266539"/>
            </a:xfrm>
          </p:grpSpPr>
          <p:sp>
            <p:nvSpPr>
              <p:cNvPr id="1608" name="Google Shape;1608;p71"/>
              <p:cNvSpPr/>
              <p:nvPr/>
            </p:nvSpPr>
            <p:spPr>
              <a:xfrm>
                <a:off x="-1877082"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9" name="Google Shape;1609;p71"/>
              <p:cNvSpPr/>
              <p:nvPr/>
            </p:nvSpPr>
            <p:spPr>
              <a:xfrm>
                <a:off x="-1544260"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0" name="Google Shape;1610;p71"/>
              <p:cNvSpPr/>
              <p:nvPr/>
            </p:nvSpPr>
            <p:spPr>
              <a:xfrm>
                <a:off x="-1211438"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1" name="Google Shape;1611;p71"/>
              <p:cNvSpPr/>
              <p:nvPr/>
            </p:nvSpPr>
            <p:spPr>
              <a:xfrm>
                <a:off x="-879830"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612" name="Google Shape;1612;p71"/>
            <p:cNvSpPr/>
            <p:nvPr/>
          </p:nvSpPr>
          <p:spPr>
            <a:xfrm>
              <a:off x="7278762" y="2090990"/>
              <a:ext cx="77136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FlowFile</a:t>
              </a:r>
              <a:endParaRPr sz="1200">
                <a:solidFill>
                  <a:schemeClr val="dk1"/>
                </a:solidFill>
                <a:latin typeface="Arial"/>
                <a:ea typeface="Arial"/>
                <a:cs typeface="Arial"/>
                <a:sym typeface="Arial"/>
              </a:endParaRPr>
            </a:p>
          </p:txBody>
        </p:sp>
        <p:cxnSp>
          <p:nvCxnSpPr>
            <p:cNvPr id="1613" name="Google Shape;1613;p71"/>
            <p:cNvCxnSpPr>
              <a:stCxn id="1608" idx="1"/>
              <a:endCxn id="1612" idx="1"/>
            </p:cNvCxnSpPr>
            <p:nvPr/>
          </p:nvCxnSpPr>
          <p:spPr>
            <a:xfrm flipH="1" rot="10800000">
              <a:off x="7278046" y="2229571"/>
              <a:ext cx="600" cy="421500"/>
            </a:xfrm>
            <a:prstGeom prst="bentConnector3">
              <a:avLst>
                <a:gd fmla="val -31927374" name="adj1"/>
              </a:avLst>
            </a:prstGeom>
            <a:noFill/>
            <a:ln cap="flat" cmpd="sng" w="12700">
              <a:solidFill>
                <a:srgbClr val="193EB0"/>
              </a:solidFill>
              <a:prstDash val="dot"/>
              <a:miter lim="800000"/>
              <a:headEnd len="sm" w="sm" type="none"/>
              <a:tailEnd len="sm" w="sm" type="none"/>
            </a:ln>
          </p:spPr>
        </p:cxnSp>
      </p:grpSp>
      <p:sp>
        <p:nvSpPr>
          <p:cNvPr id="1614" name="Google Shape;1614;p7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615" name="Google Shape;1615;p71"/>
          <p:cNvSpPr txBox="1"/>
          <p:nvPr>
            <p:ph idx="2" type="body"/>
          </p:nvPr>
        </p:nvSpPr>
        <p:spPr>
          <a:xfrm>
            <a:off x="535872" y="1308494"/>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Khái niệm cốt lõi của NiFi (1/5)</a:t>
            </a:r>
            <a:endParaRPr/>
          </a:p>
        </p:txBody>
      </p:sp>
      <p:sp>
        <p:nvSpPr>
          <p:cNvPr id="1616" name="Google Shape;1616;p7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617" name="Google Shape;1617;p71"/>
          <p:cNvSpPr txBox="1"/>
          <p:nvPr>
            <p:ph idx="4" type="body"/>
          </p:nvPr>
        </p:nvSpPr>
        <p:spPr>
          <a:xfrm>
            <a:off x="535872" y="2302768"/>
            <a:ext cx="87966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FlowFile</a:t>
            </a:r>
            <a:endParaRPr/>
          </a:p>
          <a:p>
            <a:pPr indent="-182563" lvl="1" marL="360363" rtl="0" algn="l">
              <a:lnSpc>
                <a:spcPct val="138461"/>
              </a:lnSpc>
              <a:spcBef>
                <a:spcPts val="500"/>
              </a:spcBef>
              <a:spcAft>
                <a:spcPts val="0"/>
              </a:spcAft>
              <a:buClr>
                <a:srgbClr val="262626"/>
              </a:buClr>
              <a:buSzPts val="1040"/>
              <a:buChar char="•"/>
            </a:pPr>
            <a:r>
              <a:rPr lang="en-US"/>
              <a:t>Đại diện cho mỗi đối tượng di chuyển qua hệ thống</a:t>
            </a:r>
            <a:endParaRPr/>
          </a:p>
          <a:p>
            <a:pPr indent="-182563" lvl="1" marL="360363" rtl="0" algn="l">
              <a:lnSpc>
                <a:spcPct val="138461"/>
              </a:lnSpc>
              <a:spcBef>
                <a:spcPts val="500"/>
              </a:spcBef>
              <a:spcAft>
                <a:spcPts val="0"/>
              </a:spcAft>
              <a:buClr>
                <a:srgbClr val="262626"/>
              </a:buClr>
              <a:buSzPts val="1040"/>
              <a:buChar char="•"/>
            </a:pPr>
            <a:r>
              <a:rPr lang="en-US"/>
              <a:t>Bao gồm các chuỗi thuộc tính cặp khóa/giá trị</a:t>
            </a:r>
            <a:endParaRPr/>
          </a:p>
          <a:p>
            <a:pPr indent="-182563" lvl="1" marL="360363" rtl="0" algn="l">
              <a:lnSpc>
                <a:spcPct val="138461"/>
              </a:lnSpc>
              <a:spcBef>
                <a:spcPts val="500"/>
              </a:spcBef>
              <a:spcAft>
                <a:spcPts val="0"/>
              </a:spcAft>
              <a:buClr>
                <a:srgbClr val="262626"/>
              </a:buClr>
              <a:buSzPts val="1040"/>
              <a:buChar char="•"/>
            </a:pPr>
            <a:r>
              <a:rPr lang="en-US"/>
              <a:t>Con trỏ tham chiếu đến nội dung thực tế của luồng</a:t>
            </a:r>
            <a:endParaRPr/>
          </a:p>
          <a:p>
            <a:pPr indent="0" lvl="2" marL="914400" rtl="0" algn="l">
              <a:lnSpc>
                <a:spcPct val="90000"/>
              </a:lnSpc>
              <a:spcBef>
                <a:spcPts val="500"/>
              </a:spcBef>
              <a:spcAft>
                <a:spcPts val="0"/>
              </a:spcAft>
              <a:buClr>
                <a:schemeClr val="dk1"/>
              </a:buClr>
              <a:buSzPts val="1400"/>
              <a:buNone/>
            </a:pPr>
            <a:r>
              <a:t/>
            </a:r>
            <a:endParaRPr sz="1400"/>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1618" name="Google Shape;1618;p71"/>
          <p:cNvSpPr/>
          <p:nvPr/>
        </p:nvSpPr>
        <p:spPr>
          <a:xfrm>
            <a:off x="2248097" y="4017412"/>
            <a:ext cx="1230271" cy="1524938"/>
          </a:xfrm>
          <a:prstGeom prst="roundRect">
            <a:avLst>
              <a:gd fmla="val 16667" name="adj"/>
            </a:avLst>
          </a:prstGeom>
          <a:solidFill>
            <a:srgbClr val="66A1FE"/>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&lt;file path:…&gt;</a:t>
            </a:r>
            <a:endParaRPr/>
          </a:p>
          <a:p>
            <a:pPr indent="0" lvl="0" marL="0" marR="0" rtl="0" algn="l">
              <a:spcBef>
                <a:spcPts val="0"/>
              </a:spcBef>
              <a:spcAft>
                <a:spcPts val="0"/>
              </a:spcAft>
              <a:buNone/>
            </a:pPr>
            <a:r>
              <a:rPr lang="en-US" sz="1100">
                <a:solidFill>
                  <a:schemeClr val="lt1"/>
                </a:solidFill>
                <a:latin typeface="Arial"/>
                <a:ea typeface="Arial"/>
                <a:cs typeface="Arial"/>
                <a:sym typeface="Arial"/>
              </a:rPr>
              <a:t>&lt;file name:…&gt;</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100">
                <a:solidFill>
                  <a:schemeClr val="lt1"/>
                </a:solidFill>
                <a:latin typeface="Arial"/>
                <a:ea typeface="Arial"/>
                <a:cs typeface="Arial"/>
                <a:sym typeface="Arial"/>
              </a:rPr>
              <a:t>&lt;id:…&gt;</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US" sz="1400">
                <a:solidFill>
                  <a:schemeClr val="lt1"/>
                </a:solidFill>
                <a:latin typeface="Arial"/>
                <a:ea typeface="Arial"/>
                <a:cs typeface="Arial"/>
                <a:sym typeface="Arial"/>
              </a:rPr>
              <a:t>*dữ liệu</a:t>
            </a:r>
            <a:endParaRPr sz="1100">
              <a:solidFill>
                <a:schemeClr val="lt1"/>
              </a:solidFill>
              <a:latin typeface="Arial"/>
              <a:ea typeface="Arial"/>
              <a:cs typeface="Arial"/>
              <a:sym typeface="Arial"/>
            </a:endParaRPr>
          </a:p>
        </p:txBody>
      </p:sp>
      <p:sp>
        <p:nvSpPr>
          <p:cNvPr id="1619" name="Google Shape;1619;p71"/>
          <p:cNvSpPr/>
          <p:nvPr/>
        </p:nvSpPr>
        <p:spPr>
          <a:xfrm>
            <a:off x="2464355" y="5596410"/>
            <a:ext cx="865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43B2"/>
                </a:solidFill>
                <a:latin typeface="Arial"/>
                <a:ea typeface="Arial"/>
                <a:cs typeface="Arial"/>
                <a:sym typeface="Arial"/>
              </a:rPr>
              <a:t>FlowFile</a:t>
            </a:r>
            <a:endParaRPr sz="1400">
              <a:solidFill>
                <a:schemeClr val="dk1"/>
              </a:solidFill>
              <a:latin typeface="Arial"/>
              <a:ea typeface="Arial"/>
              <a:cs typeface="Arial"/>
              <a:sym typeface="Arial"/>
            </a:endParaRPr>
          </a:p>
        </p:txBody>
      </p:sp>
      <p:grpSp>
        <p:nvGrpSpPr>
          <p:cNvPr id="1620" name="Google Shape;1620;p71"/>
          <p:cNvGrpSpPr/>
          <p:nvPr/>
        </p:nvGrpSpPr>
        <p:grpSpPr>
          <a:xfrm>
            <a:off x="6602843" y="3678231"/>
            <a:ext cx="1106392" cy="2072067"/>
            <a:chOff x="5765365" y="3741715"/>
            <a:chExt cx="1106392" cy="2072067"/>
          </a:xfrm>
        </p:grpSpPr>
        <p:sp>
          <p:nvSpPr>
            <p:cNvPr id="1621" name="Google Shape;1621;p71"/>
            <p:cNvSpPr/>
            <p:nvPr/>
          </p:nvSpPr>
          <p:spPr>
            <a:xfrm>
              <a:off x="5788662" y="4288844"/>
              <a:ext cx="1031764" cy="1524938"/>
            </a:xfrm>
            <a:prstGeom prst="can">
              <a:avLst>
                <a:gd fmla="val 25000" name="adj"/>
              </a:avLst>
            </a:prstGeom>
            <a:solidFill>
              <a:srgbClr val="E8E8E8"/>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2" name="Google Shape;1622;p71"/>
            <p:cNvSpPr/>
            <p:nvPr/>
          </p:nvSpPr>
          <p:spPr>
            <a:xfrm>
              <a:off x="5765365" y="3741715"/>
              <a:ext cx="110639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Kho lưu trữ </a:t>
              </a:r>
              <a:endParaRPr sz="1400">
                <a:solidFill>
                  <a:srgbClr val="0043B2"/>
                </a:solidFill>
                <a:latin typeface="Arial"/>
                <a:ea typeface="Arial"/>
                <a:cs typeface="Arial"/>
                <a:sym typeface="Arial"/>
              </a:endParaRPr>
            </a:p>
            <a:p>
              <a:pPr indent="0" lvl="0" marL="0" marR="0" rtl="0" algn="ctr">
                <a:spcBef>
                  <a:spcPts val="0"/>
                </a:spcBef>
                <a:spcAft>
                  <a:spcPts val="0"/>
                </a:spcAft>
                <a:buNone/>
              </a:pPr>
              <a:r>
                <a:rPr lang="en-US" sz="1400">
                  <a:solidFill>
                    <a:srgbClr val="0043B2"/>
                  </a:solidFill>
                  <a:latin typeface="Arial"/>
                  <a:ea typeface="Arial"/>
                  <a:cs typeface="Arial"/>
                  <a:sym typeface="Arial"/>
                </a:rPr>
                <a:t>nội dung</a:t>
              </a:r>
              <a:endParaRPr sz="1400">
                <a:solidFill>
                  <a:schemeClr val="dk1"/>
                </a:solidFill>
                <a:latin typeface="Arial"/>
                <a:ea typeface="Arial"/>
                <a:cs typeface="Arial"/>
                <a:sym typeface="Arial"/>
              </a:endParaRPr>
            </a:p>
          </p:txBody>
        </p:sp>
      </p:grpSp>
      <p:sp>
        <p:nvSpPr>
          <p:cNvPr id="1623" name="Google Shape;1623;p71"/>
          <p:cNvSpPr/>
          <p:nvPr/>
        </p:nvSpPr>
        <p:spPr>
          <a:xfrm>
            <a:off x="3904481" y="4271599"/>
            <a:ext cx="2362433" cy="985425"/>
          </a:xfrm>
          <a:prstGeom prst="rightArrow">
            <a:avLst>
              <a:gd fmla="val 68043"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4" name="Google Shape;1624;p71"/>
          <p:cNvSpPr/>
          <p:nvPr/>
        </p:nvSpPr>
        <p:spPr>
          <a:xfrm>
            <a:off x="2124647" y="5962243"/>
            <a:ext cx="565670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3F3F3F"/>
                </a:solidFill>
                <a:latin typeface="Arial"/>
                <a:ea typeface="Arial"/>
                <a:cs typeface="Arial"/>
                <a:sym typeface="Arial"/>
              </a:rPr>
              <a:t>⸢ Kho nội dung lưu trữ nội dung của FlowFile ⸥</a:t>
            </a:r>
            <a:endParaRPr i="1" sz="1400">
              <a:solidFill>
                <a:srgbClr val="3F3F3F"/>
              </a:solidFill>
              <a:latin typeface="Arial"/>
              <a:ea typeface="Arial"/>
              <a:cs typeface="Arial"/>
              <a:sym typeface="Arial"/>
            </a:endParaRPr>
          </a:p>
        </p:txBody>
      </p:sp>
      <p:pic>
        <p:nvPicPr>
          <p:cNvPr id="1625" name="Google Shape;1625;p71"/>
          <p:cNvPicPr preferRelativeResize="0"/>
          <p:nvPr/>
        </p:nvPicPr>
        <p:blipFill rotWithShape="1">
          <a:blip r:embed="rId3">
            <a:alphaModFix/>
          </a:blip>
          <a:srcRect b="0" l="0" r="0" t="0"/>
          <a:stretch/>
        </p:blipFill>
        <p:spPr>
          <a:xfrm>
            <a:off x="4107694" y="4583662"/>
            <a:ext cx="293043" cy="357513"/>
          </a:xfrm>
          <a:prstGeom prst="rect">
            <a:avLst/>
          </a:prstGeom>
          <a:noFill/>
          <a:ln>
            <a:noFill/>
          </a:ln>
        </p:spPr>
      </p:pic>
      <p:pic>
        <p:nvPicPr>
          <p:cNvPr id="1626" name="Google Shape;1626;p71"/>
          <p:cNvPicPr preferRelativeResize="0"/>
          <p:nvPr/>
        </p:nvPicPr>
        <p:blipFill rotWithShape="1">
          <a:blip r:embed="rId3">
            <a:alphaModFix/>
          </a:blip>
          <a:srcRect b="0" l="0" r="0" t="0"/>
          <a:stretch/>
        </p:blipFill>
        <p:spPr>
          <a:xfrm>
            <a:off x="4585672" y="4583662"/>
            <a:ext cx="293043" cy="357513"/>
          </a:xfrm>
          <a:prstGeom prst="rect">
            <a:avLst/>
          </a:prstGeom>
          <a:noFill/>
          <a:ln>
            <a:noFill/>
          </a:ln>
        </p:spPr>
      </p:pic>
      <p:pic>
        <p:nvPicPr>
          <p:cNvPr id="1627" name="Google Shape;1627;p71"/>
          <p:cNvPicPr preferRelativeResize="0"/>
          <p:nvPr/>
        </p:nvPicPr>
        <p:blipFill rotWithShape="1">
          <a:blip r:embed="rId3">
            <a:alphaModFix/>
          </a:blip>
          <a:srcRect b="0" l="0" r="0" t="0"/>
          <a:stretch/>
        </p:blipFill>
        <p:spPr>
          <a:xfrm>
            <a:off x="5063650" y="4583662"/>
            <a:ext cx="293043" cy="357513"/>
          </a:xfrm>
          <a:prstGeom prst="rect">
            <a:avLst/>
          </a:prstGeom>
          <a:noFill/>
          <a:ln>
            <a:noFill/>
          </a:ln>
        </p:spPr>
      </p:pic>
      <p:pic>
        <p:nvPicPr>
          <p:cNvPr id="1628" name="Google Shape;1628;p71"/>
          <p:cNvPicPr preferRelativeResize="0"/>
          <p:nvPr/>
        </p:nvPicPr>
        <p:blipFill rotWithShape="1">
          <a:blip r:embed="rId3">
            <a:alphaModFix/>
          </a:blip>
          <a:srcRect b="0" l="0" r="0" t="0"/>
          <a:stretch/>
        </p:blipFill>
        <p:spPr>
          <a:xfrm>
            <a:off x="5541627" y="4578832"/>
            <a:ext cx="293043" cy="3575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grpSp>
        <p:nvGrpSpPr>
          <p:cNvPr id="1634" name="Google Shape;1634;p72"/>
          <p:cNvGrpSpPr/>
          <p:nvPr/>
        </p:nvGrpSpPr>
        <p:grpSpPr>
          <a:xfrm>
            <a:off x="6155752" y="1834013"/>
            <a:ext cx="3368843" cy="1728580"/>
            <a:chOff x="6155752" y="1834013"/>
            <a:chExt cx="3368843" cy="1728580"/>
          </a:xfrm>
        </p:grpSpPr>
        <p:grpSp>
          <p:nvGrpSpPr>
            <p:cNvPr id="1635" name="Google Shape;1635;p72"/>
            <p:cNvGrpSpPr/>
            <p:nvPr/>
          </p:nvGrpSpPr>
          <p:grpSpPr>
            <a:xfrm>
              <a:off x="7138961" y="2392794"/>
              <a:ext cx="1452885" cy="506227"/>
              <a:chOff x="-1991773" y="2392575"/>
              <a:chExt cx="1499352" cy="522418"/>
            </a:xfrm>
          </p:grpSpPr>
          <p:grpSp>
            <p:nvGrpSpPr>
              <p:cNvPr id="1636" name="Google Shape;1636;p72"/>
              <p:cNvGrpSpPr/>
              <p:nvPr/>
            </p:nvGrpSpPr>
            <p:grpSpPr>
              <a:xfrm>
                <a:off x="-1848240" y="2525843"/>
                <a:ext cx="1212287" cy="266539"/>
                <a:chOff x="-1877082" y="2525939"/>
                <a:chExt cx="1212287" cy="266539"/>
              </a:xfrm>
            </p:grpSpPr>
            <p:sp>
              <p:nvSpPr>
                <p:cNvPr id="1637" name="Google Shape;1637;p72"/>
                <p:cNvSpPr/>
                <p:nvPr/>
              </p:nvSpPr>
              <p:spPr>
                <a:xfrm>
                  <a:off x="-1877082"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8" name="Google Shape;1638;p72"/>
                <p:cNvSpPr/>
                <p:nvPr/>
              </p:nvSpPr>
              <p:spPr>
                <a:xfrm>
                  <a:off x="-1544260"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9" name="Google Shape;1639;p72"/>
                <p:cNvSpPr/>
                <p:nvPr/>
              </p:nvSpPr>
              <p:spPr>
                <a:xfrm>
                  <a:off x="-1211438"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0" name="Google Shape;1640;p72"/>
                <p:cNvSpPr/>
                <p:nvPr/>
              </p:nvSpPr>
              <p:spPr>
                <a:xfrm>
                  <a:off x="-879830"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641" name="Google Shape;1641;p72"/>
              <p:cNvSpPr/>
              <p:nvPr/>
            </p:nvSpPr>
            <p:spPr>
              <a:xfrm>
                <a:off x="-1991773" y="2392575"/>
                <a:ext cx="1499352" cy="4571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2" name="Google Shape;1642;p72"/>
              <p:cNvSpPr/>
              <p:nvPr/>
            </p:nvSpPr>
            <p:spPr>
              <a:xfrm>
                <a:off x="-1991773" y="2869274"/>
                <a:ext cx="1499352" cy="4571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643" name="Google Shape;1643;p72"/>
            <p:cNvSpPr/>
            <p:nvPr/>
          </p:nvSpPr>
          <p:spPr>
            <a:xfrm>
              <a:off x="7278762" y="2090990"/>
              <a:ext cx="77136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FlowFile</a:t>
              </a:r>
              <a:endParaRPr sz="1200">
                <a:solidFill>
                  <a:schemeClr val="dk1"/>
                </a:solidFill>
                <a:latin typeface="Arial"/>
                <a:ea typeface="Arial"/>
                <a:cs typeface="Arial"/>
                <a:sym typeface="Arial"/>
              </a:endParaRPr>
            </a:p>
          </p:txBody>
        </p:sp>
        <p:sp>
          <p:nvSpPr>
            <p:cNvPr id="1644" name="Google Shape;1644;p72"/>
            <p:cNvSpPr/>
            <p:nvPr/>
          </p:nvSpPr>
          <p:spPr>
            <a:xfrm>
              <a:off x="7906401" y="2990810"/>
              <a:ext cx="89479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Connector</a:t>
              </a:r>
              <a:endParaRPr sz="1200">
                <a:solidFill>
                  <a:schemeClr val="dk1"/>
                </a:solidFill>
                <a:latin typeface="Arial"/>
                <a:ea typeface="Arial"/>
                <a:cs typeface="Arial"/>
                <a:sym typeface="Arial"/>
              </a:endParaRPr>
            </a:p>
          </p:txBody>
        </p:sp>
        <p:cxnSp>
          <p:nvCxnSpPr>
            <p:cNvPr id="1645" name="Google Shape;1645;p72"/>
            <p:cNvCxnSpPr/>
            <p:nvPr/>
          </p:nvCxnSpPr>
          <p:spPr>
            <a:xfrm>
              <a:off x="8252509" y="2899021"/>
              <a:ext cx="0" cy="114993"/>
            </a:xfrm>
            <a:prstGeom prst="straightConnector1">
              <a:avLst/>
            </a:prstGeom>
            <a:noFill/>
            <a:ln cap="flat" cmpd="sng" w="12700">
              <a:solidFill>
                <a:srgbClr val="193EB0"/>
              </a:solidFill>
              <a:prstDash val="dot"/>
              <a:miter lim="800000"/>
              <a:headEnd len="sm" w="sm" type="none"/>
              <a:tailEnd len="sm" w="sm" type="none"/>
            </a:ln>
          </p:spPr>
        </p:cxnSp>
        <p:cxnSp>
          <p:nvCxnSpPr>
            <p:cNvPr id="1646" name="Google Shape;1646;p72"/>
            <p:cNvCxnSpPr>
              <a:stCxn id="1637" idx="1"/>
              <a:endCxn id="1643" idx="1"/>
            </p:cNvCxnSpPr>
            <p:nvPr/>
          </p:nvCxnSpPr>
          <p:spPr>
            <a:xfrm flipH="1" rot="10800000">
              <a:off x="7278046" y="2229571"/>
              <a:ext cx="600" cy="421500"/>
            </a:xfrm>
            <a:prstGeom prst="bentConnector3">
              <a:avLst>
                <a:gd fmla="val -31927374" name="adj1"/>
              </a:avLst>
            </a:prstGeom>
            <a:noFill/>
            <a:ln cap="flat" cmpd="sng" w="12700">
              <a:solidFill>
                <a:srgbClr val="193EB0"/>
              </a:solidFill>
              <a:prstDash val="dot"/>
              <a:miter lim="800000"/>
              <a:headEnd len="sm" w="sm" type="none"/>
              <a:tailEnd len="sm" w="sm" type="none"/>
            </a:ln>
          </p:spPr>
        </p:cxnSp>
        <p:sp>
          <p:nvSpPr>
            <p:cNvPr id="1647" name="Google Shape;1647;p72"/>
            <p:cNvSpPr/>
            <p:nvPr/>
          </p:nvSpPr>
          <p:spPr>
            <a:xfrm>
              <a:off x="6334840" y="1975275"/>
              <a:ext cx="3010669" cy="1428027"/>
            </a:xfrm>
            <a:prstGeom prst="roundRect">
              <a:avLst>
                <a:gd fmla="val 9854"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648" name="Google Shape;1648;p72"/>
            <p:cNvSpPr/>
            <p:nvPr/>
          </p:nvSpPr>
          <p:spPr>
            <a:xfrm>
              <a:off x="8037241" y="3285594"/>
              <a:ext cx="1257075"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Flow Controller</a:t>
              </a:r>
              <a:endParaRPr sz="1200">
                <a:solidFill>
                  <a:schemeClr val="dk1"/>
                </a:solidFill>
                <a:latin typeface="Arial"/>
                <a:ea typeface="Arial"/>
                <a:cs typeface="Arial"/>
                <a:sym typeface="Arial"/>
              </a:endParaRPr>
            </a:p>
          </p:txBody>
        </p:sp>
        <p:sp>
          <p:nvSpPr>
            <p:cNvPr id="1649" name="Google Shape;1649;p72"/>
            <p:cNvSpPr/>
            <p:nvPr/>
          </p:nvSpPr>
          <p:spPr>
            <a:xfrm>
              <a:off x="6155752" y="1834013"/>
              <a:ext cx="3368843" cy="172476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650" name="Google Shape;1650;p72"/>
            <p:cNvCxnSpPr/>
            <p:nvPr/>
          </p:nvCxnSpPr>
          <p:spPr>
            <a:xfrm>
              <a:off x="6755308" y="2696393"/>
              <a:ext cx="0" cy="377482"/>
            </a:xfrm>
            <a:prstGeom prst="straightConnector1">
              <a:avLst/>
            </a:prstGeom>
            <a:noFill/>
            <a:ln cap="flat" cmpd="sng" w="12700">
              <a:solidFill>
                <a:srgbClr val="193EB0"/>
              </a:solidFill>
              <a:prstDash val="dot"/>
              <a:miter lim="800000"/>
              <a:headEnd len="sm" w="sm" type="none"/>
              <a:tailEnd len="sm" w="sm" type="none"/>
            </a:ln>
          </p:spPr>
        </p:cxnSp>
        <p:sp>
          <p:nvSpPr>
            <p:cNvPr id="1651" name="Google Shape;1651;p72"/>
            <p:cNvSpPr/>
            <p:nvPr/>
          </p:nvSpPr>
          <p:spPr>
            <a:xfrm>
              <a:off x="8665779" y="2392794"/>
              <a:ext cx="562279" cy="516556"/>
            </a:xfrm>
            <a:prstGeom prst="roundRect">
              <a:avLst>
                <a:gd fmla="val 239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P 2</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652" name="Google Shape;1652;p72"/>
            <p:cNvSpPr/>
            <p:nvPr/>
          </p:nvSpPr>
          <p:spPr>
            <a:xfrm>
              <a:off x="6426863" y="3044331"/>
              <a:ext cx="72167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Bộ xử lý</a:t>
              </a:r>
              <a:endParaRPr sz="1200">
                <a:solidFill>
                  <a:schemeClr val="dk1"/>
                </a:solidFill>
                <a:latin typeface="Arial"/>
                <a:ea typeface="Arial"/>
                <a:cs typeface="Arial"/>
                <a:sym typeface="Arial"/>
              </a:endParaRPr>
            </a:p>
          </p:txBody>
        </p:sp>
        <p:sp>
          <p:nvSpPr>
            <p:cNvPr id="1653" name="Google Shape;1653;p72"/>
            <p:cNvSpPr/>
            <p:nvPr/>
          </p:nvSpPr>
          <p:spPr>
            <a:xfrm>
              <a:off x="6474169" y="2371701"/>
              <a:ext cx="562279" cy="516556"/>
            </a:xfrm>
            <a:prstGeom prst="roundRect">
              <a:avLst>
                <a:gd fmla="val 239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P 1</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grpSp>
      <p:sp>
        <p:nvSpPr>
          <p:cNvPr id="1654" name="Google Shape;1654;p7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655" name="Google Shape;1655;p72"/>
          <p:cNvSpPr txBox="1"/>
          <p:nvPr>
            <p:ph idx="2" type="body"/>
          </p:nvPr>
        </p:nvSpPr>
        <p:spPr>
          <a:xfrm>
            <a:off x="535872" y="1270009"/>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Khái niệm cốt lõi của NiFi (2/5)</a:t>
            </a:r>
            <a:endParaRPr/>
          </a:p>
        </p:txBody>
      </p:sp>
      <p:sp>
        <p:nvSpPr>
          <p:cNvPr id="1656" name="Google Shape;1656;p7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657" name="Google Shape;1657;p72"/>
          <p:cNvSpPr txBox="1"/>
          <p:nvPr>
            <p:ph idx="4" type="body"/>
          </p:nvPr>
        </p:nvSpPr>
        <p:spPr>
          <a:xfrm>
            <a:off x="535872" y="2226568"/>
            <a:ext cx="5696455"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FlowFile</a:t>
            </a:r>
            <a:endParaRPr/>
          </a:p>
          <a:p>
            <a:pPr indent="-182563" lvl="1" marL="360363" rtl="0" algn="l">
              <a:lnSpc>
                <a:spcPct val="138461"/>
              </a:lnSpc>
              <a:spcBef>
                <a:spcPts val="500"/>
              </a:spcBef>
              <a:spcAft>
                <a:spcPts val="0"/>
              </a:spcAft>
              <a:buClr>
                <a:srgbClr val="262626"/>
              </a:buClr>
              <a:buSzPts val="1040"/>
              <a:buChar char="•"/>
            </a:pPr>
            <a:r>
              <a:rPr lang="en-US"/>
              <a:t>Bộ xử lý làm công việc thực tế</a:t>
            </a:r>
            <a:endParaRPr/>
          </a:p>
          <a:p>
            <a:pPr indent="-182563" lvl="1" marL="360363" rtl="0" algn="l">
              <a:lnSpc>
                <a:spcPct val="138461"/>
              </a:lnSpc>
              <a:spcBef>
                <a:spcPts val="500"/>
              </a:spcBef>
              <a:spcAft>
                <a:spcPts val="0"/>
              </a:spcAft>
              <a:buClr>
                <a:srgbClr val="262626"/>
              </a:buClr>
              <a:buSzPts val="1040"/>
              <a:buChar char="•"/>
            </a:pPr>
            <a:r>
              <a:rPr lang="en-US"/>
              <a:t>Bộ xử lý có thể thực hiện định tuyến, chuyển đổi và/hoặc dàn xếp giữa các hệ thống</a:t>
            </a:r>
            <a:endParaRPr/>
          </a:p>
          <a:p>
            <a:pPr indent="-182563" lvl="1" marL="360363" rtl="0" algn="l">
              <a:lnSpc>
                <a:spcPct val="138461"/>
              </a:lnSpc>
              <a:spcBef>
                <a:spcPts val="500"/>
              </a:spcBef>
              <a:spcAft>
                <a:spcPts val="0"/>
              </a:spcAft>
              <a:buClr>
                <a:srgbClr val="262626"/>
              </a:buClr>
              <a:buSzPts val="1040"/>
              <a:buChar char="•"/>
            </a:pPr>
            <a:r>
              <a:rPr lang="en-US"/>
              <a:t>Có quyền truy cập vào các thuộc tính của một FlowFile nhất định.</a:t>
            </a:r>
            <a:endParaRPr/>
          </a:p>
        </p:txBody>
      </p:sp>
      <p:grpSp>
        <p:nvGrpSpPr>
          <p:cNvPr id="1658" name="Google Shape;1658;p72"/>
          <p:cNvGrpSpPr/>
          <p:nvPr/>
        </p:nvGrpSpPr>
        <p:grpSpPr>
          <a:xfrm>
            <a:off x="458174" y="4595656"/>
            <a:ext cx="2241374" cy="516556"/>
            <a:chOff x="2686945" y="3852983"/>
            <a:chExt cx="2241374" cy="516556"/>
          </a:xfrm>
        </p:grpSpPr>
        <p:sp>
          <p:nvSpPr>
            <p:cNvPr id="1659" name="Google Shape;1659;p72"/>
            <p:cNvSpPr/>
            <p:nvPr/>
          </p:nvSpPr>
          <p:spPr>
            <a:xfrm>
              <a:off x="2686945" y="3852983"/>
              <a:ext cx="1481015" cy="516556"/>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Nhận tập tin</a:t>
              </a:r>
              <a:endParaRPr sz="1400">
                <a:solidFill>
                  <a:srgbClr val="0043B2"/>
                </a:solidFill>
                <a:latin typeface="Arial"/>
                <a:ea typeface="Arial"/>
                <a:cs typeface="Arial"/>
                <a:sym typeface="Arial"/>
              </a:endParaRPr>
            </a:p>
          </p:txBody>
        </p:sp>
        <p:sp>
          <p:nvSpPr>
            <p:cNvPr id="1660" name="Google Shape;1660;p72"/>
            <p:cNvSpPr/>
            <p:nvPr/>
          </p:nvSpPr>
          <p:spPr>
            <a:xfrm>
              <a:off x="4293319" y="3945692"/>
              <a:ext cx="635000" cy="317500"/>
            </a:xfrm>
            <a:prstGeom prst="rightArrow">
              <a:avLst>
                <a:gd fmla="val 50000"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61" name="Google Shape;1661;p72"/>
          <p:cNvGrpSpPr/>
          <p:nvPr/>
        </p:nvGrpSpPr>
        <p:grpSpPr>
          <a:xfrm>
            <a:off x="7175443" y="4595656"/>
            <a:ext cx="2228039" cy="516556"/>
            <a:chOff x="4991017" y="5369183"/>
            <a:chExt cx="2228039" cy="516556"/>
          </a:xfrm>
        </p:grpSpPr>
        <p:sp>
          <p:nvSpPr>
            <p:cNvPr id="1662" name="Google Shape;1662;p72"/>
            <p:cNvSpPr/>
            <p:nvPr/>
          </p:nvSpPr>
          <p:spPr>
            <a:xfrm>
              <a:off x="5738041" y="5369183"/>
              <a:ext cx="1481015" cy="516556"/>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Đặt tập tin</a:t>
              </a:r>
              <a:endParaRPr sz="1400">
                <a:solidFill>
                  <a:srgbClr val="0043B2"/>
                </a:solidFill>
                <a:latin typeface="Arial"/>
                <a:ea typeface="Arial"/>
                <a:cs typeface="Arial"/>
                <a:sym typeface="Arial"/>
              </a:endParaRPr>
            </a:p>
          </p:txBody>
        </p:sp>
        <p:sp>
          <p:nvSpPr>
            <p:cNvPr id="1663" name="Google Shape;1663;p72"/>
            <p:cNvSpPr/>
            <p:nvPr/>
          </p:nvSpPr>
          <p:spPr>
            <a:xfrm>
              <a:off x="4991017" y="5480573"/>
              <a:ext cx="635000" cy="317500"/>
            </a:xfrm>
            <a:prstGeom prst="rightArrow">
              <a:avLst>
                <a:gd fmla="val 50000"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64" name="Google Shape;1664;p72"/>
          <p:cNvGrpSpPr/>
          <p:nvPr/>
        </p:nvGrpSpPr>
        <p:grpSpPr>
          <a:xfrm>
            <a:off x="3245439" y="4392881"/>
            <a:ext cx="3636624" cy="922106"/>
            <a:chOff x="3446029" y="4406067"/>
            <a:chExt cx="3384114" cy="922106"/>
          </a:xfrm>
        </p:grpSpPr>
        <p:sp>
          <p:nvSpPr>
            <p:cNvPr id="1665" name="Google Shape;1665;p72"/>
            <p:cNvSpPr/>
            <p:nvPr/>
          </p:nvSpPr>
          <p:spPr>
            <a:xfrm>
              <a:off x="4196988" y="4406067"/>
              <a:ext cx="1481015" cy="922106"/>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43B2"/>
                  </a:solidFill>
                  <a:latin typeface="Arial"/>
                  <a:ea typeface="Arial"/>
                  <a:cs typeface="Arial"/>
                  <a:sym typeface="Arial"/>
                </a:rPr>
                <a:t>Xác thực </a:t>
              </a:r>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bản ghi</a:t>
              </a:r>
              <a:endParaRPr sz="1600">
                <a:solidFill>
                  <a:srgbClr val="0043B2"/>
                </a:solidFill>
                <a:latin typeface="Arial"/>
                <a:ea typeface="Arial"/>
                <a:cs typeface="Arial"/>
                <a:sym typeface="Arial"/>
              </a:endParaRPr>
            </a:p>
          </p:txBody>
        </p:sp>
        <p:sp>
          <p:nvSpPr>
            <p:cNvPr id="1666" name="Google Shape;1666;p72"/>
            <p:cNvSpPr/>
            <p:nvPr/>
          </p:nvSpPr>
          <p:spPr>
            <a:xfrm>
              <a:off x="3446029" y="4781528"/>
              <a:ext cx="635000" cy="317500"/>
            </a:xfrm>
            <a:prstGeom prst="rightArrow">
              <a:avLst>
                <a:gd fmla="val 50000"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7" name="Google Shape;1667;p72"/>
            <p:cNvSpPr/>
            <p:nvPr/>
          </p:nvSpPr>
          <p:spPr>
            <a:xfrm>
              <a:off x="5801856" y="4479677"/>
              <a:ext cx="1028287" cy="317147"/>
            </a:xfrm>
            <a:prstGeom prst="rightArrow">
              <a:avLst>
                <a:gd fmla="val 100000"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Hợp lệ</a:t>
              </a:r>
              <a:endParaRPr sz="1200">
                <a:solidFill>
                  <a:srgbClr val="1F45BC"/>
                </a:solidFill>
                <a:latin typeface="Arial"/>
                <a:ea typeface="Arial"/>
                <a:cs typeface="Arial"/>
                <a:sym typeface="Arial"/>
              </a:endParaRPr>
            </a:p>
          </p:txBody>
        </p:sp>
        <p:sp>
          <p:nvSpPr>
            <p:cNvPr id="1668" name="Google Shape;1668;p72"/>
            <p:cNvSpPr/>
            <p:nvPr/>
          </p:nvSpPr>
          <p:spPr>
            <a:xfrm>
              <a:off x="5801856" y="4914832"/>
              <a:ext cx="1028287" cy="304683"/>
            </a:xfrm>
            <a:prstGeom prst="rightArrow">
              <a:avLst>
                <a:gd fmla="val 100000"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Không hợp lệ</a:t>
              </a:r>
              <a:endParaRPr sz="1000">
                <a:solidFill>
                  <a:srgbClr val="1F45BC"/>
                </a:solidFill>
                <a:latin typeface="Arial"/>
                <a:ea typeface="Arial"/>
                <a:cs typeface="Arial"/>
                <a:sym typeface="Arial"/>
              </a:endParaRPr>
            </a:p>
          </p:txBody>
        </p:sp>
      </p:grpSp>
      <p:sp>
        <p:nvSpPr>
          <p:cNvPr id="1669" name="Google Shape;1669;p72"/>
          <p:cNvSpPr/>
          <p:nvPr/>
        </p:nvSpPr>
        <p:spPr>
          <a:xfrm>
            <a:off x="2522136" y="5624134"/>
            <a:ext cx="4824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3F3F3F"/>
                </a:solidFill>
                <a:latin typeface="Arial"/>
                <a:ea typeface="Arial"/>
                <a:cs typeface="Arial"/>
                <a:sym typeface="Arial"/>
              </a:rPr>
              <a:t>⸢ Ba loại bộ xử lý khác nhau ⸥</a:t>
            </a:r>
            <a:endParaRPr i="1" sz="1400">
              <a:solidFill>
                <a:srgbClr val="3F3F3F"/>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grpSp>
        <p:nvGrpSpPr>
          <p:cNvPr id="1675" name="Google Shape;1675;p73"/>
          <p:cNvGrpSpPr/>
          <p:nvPr/>
        </p:nvGrpSpPr>
        <p:grpSpPr>
          <a:xfrm>
            <a:off x="6096000" y="1842244"/>
            <a:ext cx="3368843" cy="1724760"/>
            <a:chOff x="6096000" y="1842244"/>
            <a:chExt cx="3368843" cy="1724760"/>
          </a:xfrm>
        </p:grpSpPr>
        <p:grpSp>
          <p:nvGrpSpPr>
            <p:cNvPr id="1676" name="Google Shape;1676;p73"/>
            <p:cNvGrpSpPr/>
            <p:nvPr/>
          </p:nvGrpSpPr>
          <p:grpSpPr>
            <a:xfrm>
              <a:off x="7278046" y="2521932"/>
              <a:ext cx="1174717" cy="258278"/>
              <a:chOff x="-1877082" y="2525939"/>
              <a:chExt cx="1212287" cy="266539"/>
            </a:xfrm>
          </p:grpSpPr>
          <p:sp>
            <p:nvSpPr>
              <p:cNvPr id="1677" name="Google Shape;1677;p73"/>
              <p:cNvSpPr/>
              <p:nvPr/>
            </p:nvSpPr>
            <p:spPr>
              <a:xfrm>
                <a:off x="-1877082"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8" name="Google Shape;1678;p73"/>
              <p:cNvSpPr/>
              <p:nvPr/>
            </p:nvSpPr>
            <p:spPr>
              <a:xfrm>
                <a:off x="-1544260"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9" name="Google Shape;1679;p73"/>
              <p:cNvSpPr/>
              <p:nvPr/>
            </p:nvSpPr>
            <p:spPr>
              <a:xfrm>
                <a:off x="-1211438"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0" name="Google Shape;1680;p73"/>
              <p:cNvSpPr/>
              <p:nvPr/>
            </p:nvSpPr>
            <p:spPr>
              <a:xfrm>
                <a:off x="-879830"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681" name="Google Shape;1681;p73"/>
            <p:cNvSpPr/>
            <p:nvPr/>
          </p:nvSpPr>
          <p:spPr>
            <a:xfrm>
              <a:off x="7278762" y="2090990"/>
              <a:ext cx="77136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FlowFile</a:t>
              </a:r>
              <a:endParaRPr sz="1200">
                <a:solidFill>
                  <a:schemeClr val="dk1"/>
                </a:solidFill>
                <a:latin typeface="Arial"/>
                <a:ea typeface="Arial"/>
                <a:cs typeface="Arial"/>
                <a:sym typeface="Arial"/>
              </a:endParaRPr>
            </a:p>
          </p:txBody>
        </p:sp>
        <p:cxnSp>
          <p:nvCxnSpPr>
            <p:cNvPr id="1682" name="Google Shape;1682;p73"/>
            <p:cNvCxnSpPr>
              <a:stCxn id="1677" idx="1"/>
              <a:endCxn id="1681" idx="1"/>
            </p:cNvCxnSpPr>
            <p:nvPr/>
          </p:nvCxnSpPr>
          <p:spPr>
            <a:xfrm flipH="1" rot="10800000">
              <a:off x="7278046" y="2229571"/>
              <a:ext cx="600" cy="421500"/>
            </a:xfrm>
            <a:prstGeom prst="bentConnector3">
              <a:avLst>
                <a:gd fmla="val -31927374" name="adj1"/>
              </a:avLst>
            </a:prstGeom>
            <a:noFill/>
            <a:ln cap="flat" cmpd="sng" w="12700">
              <a:solidFill>
                <a:srgbClr val="193EB0"/>
              </a:solidFill>
              <a:prstDash val="dot"/>
              <a:miter lim="800000"/>
              <a:headEnd len="sm" w="sm" type="none"/>
              <a:tailEnd len="sm" w="sm" type="none"/>
            </a:ln>
          </p:spPr>
        </p:cxnSp>
        <p:sp>
          <p:nvSpPr>
            <p:cNvPr id="1683" name="Google Shape;1683;p73"/>
            <p:cNvSpPr/>
            <p:nvPr/>
          </p:nvSpPr>
          <p:spPr>
            <a:xfrm>
              <a:off x="6334840" y="1975275"/>
              <a:ext cx="3010669" cy="1428027"/>
            </a:xfrm>
            <a:prstGeom prst="roundRect">
              <a:avLst>
                <a:gd fmla="val 9854"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684" name="Google Shape;1684;p73"/>
            <p:cNvSpPr/>
            <p:nvPr/>
          </p:nvSpPr>
          <p:spPr>
            <a:xfrm>
              <a:off x="8037241" y="3285594"/>
              <a:ext cx="1257075"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Flow Controller</a:t>
              </a:r>
              <a:endParaRPr sz="1200">
                <a:solidFill>
                  <a:schemeClr val="dk1"/>
                </a:solidFill>
                <a:latin typeface="Arial"/>
                <a:ea typeface="Arial"/>
                <a:cs typeface="Arial"/>
                <a:sym typeface="Arial"/>
              </a:endParaRPr>
            </a:p>
          </p:txBody>
        </p:sp>
        <p:cxnSp>
          <p:nvCxnSpPr>
            <p:cNvPr id="1685" name="Google Shape;1685;p73"/>
            <p:cNvCxnSpPr/>
            <p:nvPr/>
          </p:nvCxnSpPr>
          <p:spPr>
            <a:xfrm>
              <a:off x="6755308" y="2696393"/>
              <a:ext cx="0" cy="377482"/>
            </a:xfrm>
            <a:prstGeom prst="straightConnector1">
              <a:avLst/>
            </a:prstGeom>
            <a:noFill/>
            <a:ln cap="flat" cmpd="sng" w="12700">
              <a:solidFill>
                <a:srgbClr val="193EB0"/>
              </a:solidFill>
              <a:prstDash val="dot"/>
              <a:miter lim="800000"/>
              <a:headEnd len="sm" w="sm" type="none"/>
              <a:tailEnd len="sm" w="sm" type="none"/>
            </a:ln>
          </p:spPr>
        </p:cxnSp>
        <p:sp>
          <p:nvSpPr>
            <p:cNvPr id="1686" name="Google Shape;1686;p73"/>
            <p:cNvSpPr/>
            <p:nvPr/>
          </p:nvSpPr>
          <p:spPr>
            <a:xfrm>
              <a:off x="8665779" y="2392794"/>
              <a:ext cx="562279" cy="516556"/>
            </a:xfrm>
            <a:prstGeom prst="roundRect">
              <a:avLst>
                <a:gd fmla="val 239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P 2</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687" name="Google Shape;1687;p73"/>
            <p:cNvSpPr/>
            <p:nvPr/>
          </p:nvSpPr>
          <p:spPr>
            <a:xfrm>
              <a:off x="6426863" y="3044331"/>
              <a:ext cx="8611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Processor</a:t>
              </a:r>
              <a:endParaRPr sz="1200">
                <a:solidFill>
                  <a:schemeClr val="dk1"/>
                </a:solidFill>
                <a:latin typeface="Arial"/>
                <a:ea typeface="Arial"/>
                <a:cs typeface="Arial"/>
                <a:sym typeface="Arial"/>
              </a:endParaRPr>
            </a:p>
          </p:txBody>
        </p:sp>
        <p:sp>
          <p:nvSpPr>
            <p:cNvPr id="1688" name="Google Shape;1688;p73"/>
            <p:cNvSpPr/>
            <p:nvPr/>
          </p:nvSpPr>
          <p:spPr>
            <a:xfrm>
              <a:off x="6474169" y="2371701"/>
              <a:ext cx="562279" cy="516556"/>
            </a:xfrm>
            <a:prstGeom prst="roundRect">
              <a:avLst>
                <a:gd fmla="val 239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P 1</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689" name="Google Shape;1689;p73"/>
            <p:cNvSpPr/>
            <p:nvPr/>
          </p:nvSpPr>
          <p:spPr>
            <a:xfrm>
              <a:off x="6096000" y="1842244"/>
              <a:ext cx="3368843" cy="172476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0" name="Google Shape;1690;p73"/>
            <p:cNvSpPr/>
            <p:nvPr/>
          </p:nvSpPr>
          <p:spPr>
            <a:xfrm>
              <a:off x="7138961" y="2392794"/>
              <a:ext cx="1452885"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1" name="Google Shape;1691;p73"/>
            <p:cNvSpPr/>
            <p:nvPr/>
          </p:nvSpPr>
          <p:spPr>
            <a:xfrm>
              <a:off x="7138961" y="2854719"/>
              <a:ext cx="1452885"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2" name="Google Shape;1692;p73"/>
            <p:cNvSpPr/>
            <p:nvPr/>
          </p:nvSpPr>
          <p:spPr>
            <a:xfrm>
              <a:off x="7748575" y="3002712"/>
              <a:ext cx="104708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Trình kết nối</a:t>
              </a:r>
              <a:endParaRPr sz="1200">
                <a:solidFill>
                  <a:schemeClr val="dk1"/>
                </a:solidFill>
                <a:latin typeface="Arial"/>
                <a:ea typeface="Arial"/>
                <a:cs typeface="Arial"/>
                <a:sym typeface="Arial"/>
              </a:endParaRPr>
            </a:p>
          </p:txBody>
        </p:sp>
        <p:cxnSp>
          <p:nvCxnSpPr>
            <p:cNvPr id="1693" name="Google Shape;1693;p73"/>
            <p:cNvCxnSpPr/>
            <p:nvPr/>
          </p:nvCxnSpPr>
          <p:spPr>
            <a:xfrm>
              <a:off x="8252509" y="2899021"/>
              <a:ext cx="0" cy="114993"/>
            </a:xfrm>
            <a:prstGeom prst="straightConnector1">
              <a:avLst/>
            </a:prstGeom>
            <a:noFill/>
            <a:ln cap="flat" cmpd="sng" w="12700">
              <a:solidFill>
                <a:srgbClr val="193EB0"/>
              </a:solidFill>
              <a:prstDash val="dot"/>
              <a:miter lim="800000"/>
              <a:headEnd len="sm" w="sm" type="none"/>
              <a:tailEnd len="sm" w="sm" type="none"/>
            </a:ln>
          </p:spPr>
        </p:cxnSp>
      </p:grpSp>
      <p:sp>
        <p:nvSpPr>
          <p:cNvPr id="1694" name="Google Shape;1694;p7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695" name="Google Shape;1695;p73"/>
          <p:cNvSpPr txBox="1"/>
          <p:nvPr>
            <p:ph idx="2" type="body"/>
          </p:nvPr>
        </p:nvSpPr>
        <p:spPr>
          <a:xfrm>
            <a:off x="535872" y="1306756"/>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Khái niệm cốt lõi của NiFi (3/5)</a:t>
            </a:r>
            <a:endParaRPr/>
          </a:p>
        </p:txBody>
      </p:sp>
      <p:sp>
        <p:nvSpPr>
          <p:cNvPr id="1696" name="Google Shape;1696;p7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697" name="Google Shape;1697;p73"/>
          <p:cNvSpPr txBox="1"/>
          <p:nvPr>
            <p:ph idx="4" type="body"/>
          </p:nvPr>
        </p:nvSpPr>
        <p:spPr>
          <a:xfrm>
            <a:off x="535872" y="2226568"/>
            <a:ext cx="5696455"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Kết nối</a:t>
            </a:r>
            <a:endParaRPr/>
          </a:p>
          <a:p>
            <a:pPr indent="-182563" lvl="1" marL="360363" rtl="0" algn="l">
              <a:lnSpc>
                <a:spcPct val="138461"/>
              </a:lnSpc>
              <a:spcBef>
                <a:spcPts val="500"/>
              </a:spcBef>
              <a:spcAft>
                <a:spcPts val="0"/>
              </a:spcAft>
              <a:buClr>
                <a:srgbClr val="262626"/>
              </a:buClr>
              <a:buSzPts val="1040"/>
              <a:buChar char="•"/>
            </a:pPr>
            <a:r>
              <a:rPr lang="en-US"/>
              <a:t>Cung cấp sự liên kết giữa các bộ xử lý.</a:t>
            </a:r>
            <a:endParaRPr/>
          </a:p>
          <a:p>
            <a:pPr indent="-182563" lvl="1" marL="360363" rtl="0" algn="l">
              <a:lnSpc>
                <a:spcPct val="138461"/>
              </a:lnSpc>
              <a:spcBef>
                <a:spcPts val="500"/>
              </a:spcBef>
              <a:spcAft>
                <a:spcPts val="0"/>
              </a:spcAft>
              <a:buClr>
                <a:srgbClr val="262626"/>
              </a:buClr>
              <a:buSzPts val="1040"/>
              <a:buChar char="•"/>
            </a:pPr>
            <a:r>
              <a:rPr lang="en-US"/>
              <a:t>Hoạt động như hàng đợi, cho phép nhiều bộ xử lý có tốc độ khác nhau tương tác với nhau</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0" lvl="2" marL="914400" rtl="0" algn="l">
              <a:lnSpc>
                <a:spcPct val="90000"/>
              </a:lnSpc>
              <a:spcBef>
                <a:spcPts val="500"/>
              </a:spcBef>
              <a:spcAft>
                <a:spcPts val="0"/>
              </a:spcAft>
              <a:buClr>
                <a:schemeClr val="dk1"/>
              </a:buClr>
              <a:buSzPts val="200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1698" name="Google Shape;1698;p73"/>
          <p:cNvGrpSpPr/>
          <p:nvPr/>
        </p:nvGrpSpPr>
        <p:grpSpPr>
          <a:xfrm>
            <a:off x="2106919" y="4468637"/>
            <a:ext cx="5853853" cy="1389915"/>
            <a:chOff x="2106919" y="4279951"/>
            <a:chExt cx="5853853" cy="1389915"/>
          </a:xfrm>
        </p:grpSpPr>
        <p:sp>
          <p:nvSpPr>
            <p:cNvPr id="1699" name="Google Shape;1699;p73"/>
            <p:cNvSpPr/>
            <p:nvPr/>
          </p:nvSpPr>
          <p:spPr>
            <a:xfrm>
              <a:off x="2809111" y="5300534"/>
              <a:ext cx="4748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43B2"/>
                  </a:solidFill>
                  <a:latin typeface="Arial"/>
                  <a:ea typeface="Arial"/>
                  <a:cs typeface="Arial"/>
                  <a:sym typeface="Arial"/>
                </a:rPr>
                <a:t>C 1</a:t>
              </a:r>
              <a:endParaRPr sz="1800">
                <a:solidFill>
                  <a:schemeClr val="dk1"/>
                </a:solidFill>
                <a:latin typeface="Arial"/>
                <a:ea typeface="Arial"/>
                <a:cs typeface="Arial"/>
                <a:sym typeface="Arial"/>
              </a:endParaRPr>
            </a:p>
          </p:txBody>
        </p:sp>
        <p:sp>
          <p:nvSpPr>
            <p:cNvPr id="1700" name="Google Shape;1700;p73"/>
            <p:cNvSpPr/>
            <p:nvPr/>
          </p:nvSpPr>
          <p:spPr>
            <a:xfrm>
              <a:off x="5653047" y="4475151"/>
              <a:ext cx="2307725" cy="716374"/>
            </a:xfrm>
            <a:prstGeom prst="rightArrow">
              <a:avLst>
                <a:gd fmla="val 47782"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a:t>
              </a:r>
              <a:endParaRPr sz="1800">
                <a:solidFill>
                  <a:schemeClr val="lt1"/>
                </a:solidFill>
                <a:latin typeface="Arial"/>
                <a:ea typeface="Arial"/>
                <a:cs typeface="Arial"/>
                <a:sym typeface="Arial"/>
              </a:endParaRPr>
            </a:p>
          </p:txBody>
        </p:sp>
        <p:grpSp>
          <p:nvGrpSpPr>
            <p:cNvPr id="1701" name="Google Shape;1701;p73"/>
            <p:cNvGrpSpPr/>
            <p:nvPr/>
          </p:nvGrpSpPr>
          <p:grpSpPr>
            <a:xfrm>
              <a:off x="2106919" y="4279951"/>
              <a:ext cx="2577019" cy="1086857"/>
              <a:chOff x="2049769" y="4394251"/>
              <a:chExt cx="2577019" cy="1086857"/>
            </a:xfrm>
          </p:grpSpPr>
          <p:grpSp>
            <p:nvGrpSpPr>
              <p:cNvPr id="1702" name="Google Shape;1702;p73"/>
              <p:cNvGrpSpPr/>
              <p:nvPr/>
            </p:nvGrpSpPr>
            <p:grpSpPr>
              <a:xfrm>
                <a:off x="2049769" y="4512643"/>
                <a:ext cx="2162075" cy="833080"/>
                <a:chOff x="7523434" y="2545194"/>
                <a:chExt cx="1313800" cy="506227"/>
              </a:xfrm>
            </p:grpSpPr>
            <p:sp>
              <p:nvSpPr>
                <p:cNvPr id="1703" name="Google Shape;1703;p73"/>
                <p:cNvSpPr/>
                <p:nvPr/>
              </p:nvSpPr>
              <p:spPr>
                <a:xfrm>
                  <a:off x="7523434" y="2674332"/>
                  <a:ext cx="208371"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4" name="Google Shape;1704;p73"/>
                <p:cNvSpPr/>
                <p:nvPr/>
              </p:nvSpPr>
              <p:spPr>
                <a:xfrm>
                  <a:off x="7845942" y="2674332"/>
                  <a:ext cx="208371"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5" name="Google Shape;1705;p73"/>
                <p:cNvSpPr/>
                <p:nvPr/>
              </p:nvSpPr>
              <p:spPr>
                <a:xfrm>
                  <a:off x="8168449" y="2674332"/>
                  <a:ext cx="208371"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6" name="Google Shape;1706;p73"/>
                <p:cNvSpPr/>
                <p:nvPr/>
              </p:nvSpPr>
              <p:spPr>
                <a:xfrm>
                  <a:off x="8489780" y="2674332"/>
                  <a:ext cx="208371"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7" name="Google Shape;1707;p73"/>
                <p:cNvSpPr/>
                <p:nvPr/>
              </p:nvSpPr>
              <p:spPr>
                <a:xfrm>
                  <a:off x="7583058" y="2545194"/>
                  <a:ext cx="1254176"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8" name="Google Shape;1708;p73"/>
                <p:cNvSpPr/>
                <p:nvPr/>
              </p:nvSpPr>
              <p:spPr>
                <a:xfrm>
                  <a:off x="7583058" y="3007119"/>
                  <a:ext cx="1254176"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09" name="Google Shape;1709;p73"/>
              <p:cNvSpPr/>
              <p:nvPr/>
            </p:nvSpPr>
            <p:spPr>
              <a:xfrm>
                <a:off x="4037040" y="4394251"/>
                <a:ext cx="589748" cy="1086857"/>
              </a:xfrm>
              <a:prstGeom prst="chevron">
                <a:avLst>
                  <a:gd fmla="val 73688"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710" name="Google Shape;1710;p73"/>
            <p:cNvSpPr/>
            <p:nvPr/>
          </p:nvSpPr>
          <p:spPr>
            <a:xfrm>
              <a:off x="4791656" y="4452549"/>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0043B2"/>
                </a:solidFill>
                <a:latin typeface="Arial"/>
                <a:ea typeface="Arial"/>
                <a:cs typeface="Arial"/>
                <a:sym typeface="Arial"/>
              </a:endParaRPr>
            </a:p>
            <a:p>
              <a:pPr indent="0" lvl="0" marL="0" marR="0" rtl="0" algn="ctr">
                <a:spcBef>
                  <a:spcPts val="0"/>
                </a:spcBef>
                <a:spcAft>
                  <a:spcPts val="0"/>
                </a:spcAft>
                <a:buNone/>
              </a:pPr>
              <a:r>
                <a:rPr lang="en-US" sz="2800">
                  <a:solidFill>
                    <a:srgbClr val="0043B2"/>
                  </a:solidFill>
                  <a:latin typeface="Arial"/>
                  <a:ea typeface="Arial"/>
                  <a:cs typeface="Arial"/>
                  <a:sym typeface="Arial"/>
                </a:rPr>
                <a:t>P</a:t>
              </a:r>
              <a:endParaRPr sz="2400">
                <a:solidFill>
                  <a:srgbClr val="0043B2"/>
                </a:solidFill>
                <a:latin typeface="Arial"/>
                <a:ea typeface="Arial"/>
                <a:cs typeface="Arial"/>
                <a:sym typeface="Arial"/>
              </a:endParaRPr>
            </a:p>
            <a:p>
              <a:pPr indent="0" lvl="0" marL="0" marR="0" rtl="0" algn="ctr">
                <a:spcBef>
                  <a:spcPts val="0"/>
                </a:spcBef>
                <a:spcAft>
                  <a:spcPts val="0"/>
                </a:spcAft>
                <a:buNone/>
              </a:pPr>
              <a:r>
                <a:t/>
              </a:r>
              <a:endParaRPr sz="2400">
                <a:solidFill>
                  <a:srgbClr val="0043B2"/>
                </a:solidFill>
                <a:latin typeface="Arial"/>
                <a:ea typeface="Arial"/>
                <a:cs typeface="Arial"/>
                <a:sym typeface="Arial"/>
              </a:endParaRPr>
            </a:p>
          </p:txBody>
        </p:sp>
        <p:sp>
          <p:nvSpPr>
            <p:cNvPr id="1711" name="Google Shape;1711;p73"/>
            <p:cNvSpPr/>
            <p:nvPr/>
          </p:nvSpPr>
          <p:spPr>
            <a:xfrm>
              <a:off x="6390520" y="5300534"/>
              <a:ext cx="4892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43B2"/>
                  </a:solidFill>
                  <a:latin typeface="Arial"/>
                  <a:ea typeface="Arial"/>
                  <a:cs typeface="Arial"/>
                  <a:sym typeface="Arial"/>
                </a:rPr>
                <a:t>C 2</a:t>
              </a:r>
              <a:endParaRPr sz="1800">
                <a:solidFill>
                  <a:schemeClr val="dk1"/>
                </a:solidFill>
                <a:latin typeface="Arial"/>
                <a:ea typeface="Arial"/>
                <a:cs typeface="Arial"/>
                <a:sym typeface="Arial"/>
              </a:endParaRPr>
            </a:p>
          </p:txBody>
        </p:sp>
      </p:grpSp>
      <p:sp>
        <p:nvSpPr>
          <p:cNvPr id="1712" name="Google Shape;1712;p73"/>
          <p:cNvSpPr/>
          <p:nvPr/>
        </p:nvSpPr>
        <p:spPr>
          <a:xfrm>
            <a:off x="586438" y="5967561"/>
            <a:ext cx="869539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3F3F3F"/>
                </a:solidFill>
                <a:latin typeface="Arial"/>
                <a:ea typeface="Arial"/>
                <a:cs typeface="Arial"/>
                <a:sym typeface="Arial"/>
              </a:rPr>
              <a:t>⸢ Dung lượng khác nhau cho các  trình kết nối khác nhau. Ở đây chúng ta có dung lượng C1 &gt; dung lượng C2 ⸥</a:t>
            </a:r>
            <a:endParaRPr i="1" sz="1400">
              <a:solidFill>
                <a:srgbClr val="3F3F3F"/>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grpSp>
        <p:nvGrpSpPr>
          <p:cNvPr id="1718" name="Google Shape;1718;p74"/>
          <p:cNvGrpSpPr/>
          <p:nvPr/>
        </p:nvGrpSpPr>
        <p:grpSpPr>
          <a:xfrm>
            <a:off x="6314839" y="1837833"/>
            <a:ext cx="3368700" cy="1724760"/>
            <a:chOff x="6314839" y="1837833"/>
            <a:chExt cx="3368700" cy="1724760"/>
          </a:xfrm>
        </p:grpSpPr>
        <p:grpSp>
          <p:nvGrpSpPr>
            <p:cNvPr id="1719" name="Google Shape;1719;p74"/>
            <p:cNvGrpSpPr/>
            <p:nvPr/>
          </p:nvGrpSpPr>
          <p:grpSpPr>
            <a:xfrm>
              <a:off x="7138961" y="2392794"/>
              <a:ext cx="1452885" cy="506227"/>
              <a:chOff x="-1991773" y="2392575"/>
              <a:chExt cx="1499352" cy="522418"/>
            </a:xfrm>
          </p:grpSpPr>
          <p:grpSp>
            <p:nvGrpSpPr>
              <p:cNvPr id="1720" name="Google Shape;1720;p74"/>
              <p:cNvGrpSpPr/>
              <p:nvPr/>
            </p:nvGrpSpPr>
            <p:grpSpPr>
              <a:xfrm>
                <a:off x="-1848240" y="2525843"/>
                <a:ext cx="1212287" cy="266539"/>
                <a:chOff x="-1877082" y="2525939"/>
                <a:chExt cx="1212287" cy="266539"/>
              </a:xfrm>
            </p:grpSpPr>
            <p:sp>
              <p:nvSpPr>
                <p:cNvPr id="1721" name="Google Shape;1721;p74"/>
                <p:cNvSpPr/>
                <p:nvPr/>
              </p:nvSpPr>
              <p:spPr>
                <a:xfrm>
                  <a:off x="-1877082"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2" name="Google Shape;1722;p74"/>
                <p:cNvSpPr/>
                <p:nvPr/>
              </p:nvSpPr>
              <p:spPr>
                <a:xfrm>
                  <a:off x="-1544260"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3" name="Google Shape;1723;p74"/>
                <p:cNvSpPr/>
                <p:nvPr/>
              </p:nvSpPr>
              <p:spPr>
                <a:xfrm>
                  <a:off x="-1211438"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4" name="Google Shape;1724;p74"/>
                <p:cNvSpPr/>
                <p:nvPr/>
              </p:nvSpPr>
              <p:spPr>
                <a:xfrm>
                  <a:off x="-879830" y="2525939"/>
                  <a:ext cx="215035" cy="266539"/>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25" name="Google Shape;1725;p74"/>
              <p:cNvSpPr/>
              <p:nvPr/>
            </p:nvSpPr>
            <p:spPr>
              <a:xfrm>
                <a:off x="-1991773" y="2392575"/>
                <a:ext cx="1499352" cy="4571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6" name="Google Shape;1726;p74"/>
              <p:cNvSpPr/>
              <p:nvPr/>
            </p:nvSpPr>
            <p:spPr>
              <a:xfrm>
                <a:off x="-1991773" y="2869274"/>
                <a:ext cx="1499352" cy="4571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27" name="Google Shape;1727;p74"/>
            <p:cNvSpPr/>
            <p:nvPr/>
          </p:nvSpPr>
          <p:spPr>
            <a:xfrm>
              <a:off x="7278762" y="2090990"/>
              <a:ext cx="77136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FlowFile</a:t>
              </a:r>
              <a:endParaRPr sz="1200">
                <a:solidFill>
                  <a:schemeClr val="dk1"/>
                </a:solidFill>
                <a:latin typeface="Arial"/>
                <a:ea typeface="Arial"/>
                <a:cs typeface="Arial"/>
                <a:sym typeface="Arial"/>
              </a:endParaRPr>
            </a:p>
          </p:txBody>
        </p:sp>
        <p:sp>
          <p:nvSpPr>
            <p:cNvPr id="1728" name="Google Shape;1728;p74"/>
            <p:cNvSpPr/>
            <p:nvPr/>
          </p:nvSpPr>
          <p:spPr>
            <a:xfrm>
              <a:off x="7906401" y="2990810"/>
              <a:ext cx="89479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Connector</a:t>
              </a:r>
              <a:endParaRPr sz="1200">
                <a:solidFill>
                  <a:schemeClr val="dk1"/>
                </a:solidFill>
                <a:latin typeface="Arial"/>
                <a:ea typeface="Arial"/>
                <a:cs typeface="Arial"/>
                <a:sym typeface="Arial"/>
              </a:endParaRPr>
            </a:p>
          </p:txBody>
        </p:sp>
        <p:cxnSp>
          <p:nvCxnSpPr>
            <p:cNvPr id="1729" name="Google Shape;1729;p74"/>
            <p:cNvCxnSpPr/>
            <p:nvPr/>
          </p:nvCxnSpPr>
          <p:spPr>
            <a:xfrm>
              <a:off x="8252509" y="2899021"/>
              <a:ext cx="0" cy="114993"/>
            </a:xfrm>
            <a:prstGeom prst="straightConnector1">
              <a:avLst/>
            </a:prstGeom>
            <a:noFill/>
            <a:ln cap="flat" cmpd="sng" w="12700">
              <a:solidFill>
                <a:srgbClr val="193EB0"/>
              </a:solidFill>
              <a:prstDash val="dot"/>
              <a:miter lim="800000"/>
              <a:headEnd len="sm" w="sm" type="none"/>
              <a:tailEnd len="sm" w="sm" type="none"/>
            </a:ln>
          </p:spPr>
        </p:cxnSp>
        <p:cxnSp>
          <p:nvCxnSpPr>
            <p:cNvPr id="1730" name="Google Shape;1730;p74"/>
            <p:cNvCxnSpPr>
              <a:stCxn id="1721" idx="1"/>
              <a:endCxn id="1727" idx="1"/>
            </p:cNvCxnSpPr>
            <p:nvPr/>
          </p:nvCxnSpPr>
          <p:spPr>
            <a:xfrm flipH="1" rot="10800000">
              <a:off x="7278046" y="2229571"/>
              <a:ext cx="600" cy="421500"/>
            </a:xfrm>
            <a:prstGeom prst="bentConnector3">
              <a:avLst>
                <a:gd fmla="val -31927374" name="adj1"/>
              </a:avLst>
            </a:prstGeom>
            <a:noFill/>
            <a:ln cap="flat" cmpd="sng" w="12700">
              <a:solidFill>
                <a:srgbClr val="193EB0"/>
              </a:solidFill>
              <a:prstDash val="dot"/>
              <a:miter lim="800000"/>
              <a:headEnd len="sm" w="sm" type="none"/>
              <a:tailEnd len="sm" w="sm" type="none"/>
            </a:ln>
          </p:spPr>
        </p:cxnSp>
        <p:cxnSp>
          <p:nvCxnSpPr>
            <p:cNvPr id="1731" name="Google Shape;1731;p74"/>
            <p:cNvCxnSpPr/>
            <p:nvPr/>
          </p:nvCxnSpPr>
          <p:spPr>
            <a:xfrm>
              <a:off x="6755308" y="2696393"/>
              <a:ext cx="0" cy="377482"/>
            </a:xfrm>
            <a:prstGeom prst="straightConnector1">
              <a:avLst/>
            </a:prstGeom>
            <a:noFill/>
            <a:ln cap="flat" cmpd="sng" w="12700">
              <a:solidFill>
                <a:srgbClr val="193EB0"/>
              </a:solidFill>
              <a:prstDash val="dot"/>
              <a:miter lim="800000"/>
              <a:headEnd len="sm" w="sm" type="none"/>
              <a:tailEnd len="sm" w="sm" type="none"/>
            </a:ln>
          </p:spPr>
        </p:cxnSp>
        <p:sp>
          <p:nvSpPr>
            <p:cNvPr id="1732" name="Google Shape;1732;p74"/>
            <p:cNvSpPr/>
            <p:nvPr/>
          </p:nvSpPr>
          <p:spPr>
            <a:xfrm>
              <a:off x="8665779" y="2392794"/>
              <a:ext cx="562279" cy="516556"/>
            </a:xfrm>
            <a:prstGeom prst="roundRect">
              <a:avLst>
                <a:gd fmla="val 239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P 2</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733" name="Google Shape;1733;p74"/>
            <p:cNvSpPr/>
            <p:nvPr/>
          </p:nvSpPr>
          <p:spPr>
            <a:xfrm>
              <a:off x="6426863" y="3044331"/>
              <a:ext cx="8611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43B2"/>
                  </a:solidFill>
                  <a:latin typeface="Arial"/>
                  <a:ea typeface="Arial"/>
                  <a:cs typeface="Arial"/>
                  <a:sym typeface="Arial"/>
                </a:rPr>
                <a:t>Processor</a:t>
              </a:r>
              <a:endParaRPr sz="1200">
                <a:solidFill>
                  <a:schemeClr val="dk1"/>
                </a:solidFill>
                <a:latin typeface="Arial"/>
                <a:ea typeface="Arial"/>
                <a:cs typeface="Arial"/>
                <a:sym typeface="Arial"/>
              </a:endParaRPr>
            </a:p>
          </p:txBody>
        </p:sp>
        <p:sp>
          <p:nvSpPr>
            <p:cNvPr id="1734" name="Google Shape;1734;p74"/>
            <p:cNvSpPr/>
            <p:nvPr/>
          </p:nvSpPr>
          <p:spPr>
            <a:xfrm>
              <a:off x="6474169" y="2371701"/>
              <a:ext cx="562279" cy="516556"/>
            </a:xfrm>
            <a:prstGeom prst="roundRect">
              <a:avLst>
                <a:gd fmla="val 239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43B2"/>
                </a:solidFill>
                <a:latin typeface="Arial"/>
                <a:ea typeface="Arial"/>
                <a:cs typeface="Arial"/>
                <a:sym typeface="Arial"/>
              </a:endParaRPr>
            </a:p>
            <a:p>
              <a:pPr indent="0" lvl="0" marL="0" marR="0" rtl="0" algn="ctr">
                <a:spcBef>
                  <a:spcPts val="0"/>
                </a:spcBef>
                <a:spcAft>
                  <a:spcPts val="0"/>
                </a:spcAft>
                <a:buNone/>
              </a:pPr>
              <a:r>
                <a:rPr lang="en-US" sz="1600">
                  <a:solidFill>
                    <a:srgbClr val="0043B2"/>
                  </a:solidFill>
                  <a:latin typeface="Arial"/>
                  <a:ea typeface="Arial"/>
                  <a:cs typeface="Arial"/>
                  <a:sym typeface="Arial"/>
                </a:rPr>
                <a:t>P 1</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735" name="Google Shape;1735;p74"/>
            <p:cNvSpPr/>
            <p:nvPr/>
          </p:nvSpPr>
          <p:spPr>
            <a:xfrm>
              <a:off x="6314839" y="1837833"/>
              <a:ext cx="3368700" cy="17247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6" name="Google Shape;1736;p74"/>
            <p:cNvSpPr/>
            <p:nvPr/>
          </p:nvSpPr>
          <p:spPr>
            <a:xfrm>
              <a:off x="6334840" y="1975275"/>
              <a:ext cx="3010669" cy="1428027"/>
            </a:xfrm>
            <a:prstGeom prst="roundRect">
              <a:avLst>
                <a:gd fmla="val 9854" name="adj"/>
              </a:avLst>
            </a:prstGeom>
            <a:no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a:p>
              <a:pPr indent="0" lvl="0" marL="0" marR="0" rtl="0" algn="ctr">
                <a:spcBef>
                  <a:spcPts val="0"/>
                </a:spcBef>
                <a:spcAft>
                  <a:spcPts val="0"/>
                </a:spcAft>
                <a:buNone/>
              </a:pPr>
              <a:r>
                <a:t/>
              </a:r>
              <a:endParaRPr sz="1400">
                <a:solidFill>
                  <a:srgbClr val="0043B2"/>
                </a:solidFill>
                <a:latin typeface="Arial"/>
                <a:ea typeface="Arial"/>
                <a:cs typeface="Arial"/>
                <a:sym typeface="Arial"/>
              </a:endParaRPr>
            </a:p>
          </p:txBody>
        </p:sp>
        <p:sp>
          <p:nvSpPr>
            <p:cNvPr id="1737" name="Google Shape;1737;p74"/>
            <p:cNvSpPr/>
            <p:nvPr/>
          </p:nvSpPr>
          <p:spPr>
            <a:xfrm>
              <a:off x="7896984" y="3285594"/>
              <a:ext cx="1537601"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Bộ điều khiển luồng</a:t>
              </a:r>
              <a:endParaRPr sz="1200">
                <a:solidFill>
                  <a:schemeClr val="dk1"/>
                </a:solidFill>
                <a:latin typeface="Arial"/>
                <a:ea typeface="Arial"/>
                <a:cs typeface="Arial"/>
                <a:sym typeface="Arial"/>
              </a:endParaRPr>
            </a:p>
          </p:txBody>
        </p:sp>
      </p:grpSp>
      <p:sp>
        <p:nvSpPr>
          <p:cNvPr id="1738" name="Google Shape;1738;p7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739" name="Google Shape;1739;p74"/>
          <p:cNvSpPr txBox="1"/>
          <p:nvPr>
            <p:ph idx="2" type="body"/>
          </p:nvPr>
        </p:nvSpPr>
        <p:spPr>
          <a:xfrm>
            <a:off x="535872" y="1282749"/>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Khái niệm cốt lõi của NiFi (4/5)</a:t>
            </a:r>
            <a:endParaRPr/>
          </a:p>
        </p:txBody>
      </p:sp>
      <p:sp>
        <p:nvSpPr>
          <p:cNvPr id="1740" name="Google Shape;1740;p7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741" name="Google Shape;1741;p7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điều khiển luồng</a:t>
            </a:r>
            <a:endParaRPr/>
          </a:p>
          <a:p>
            <a:pPr indent="-182563" lvl="1" marL="360363" rtl="0" algn="l">
              <a:lnSpc>
                <a:spcPct val="138461"/>
              </a:lnSpc>
              <a:spcBef>
                <a:spcPts val="500"/>
              </a:spcBef>
              <a:spcAft>
                <a:spcPts val="0"/>
              </a:spcAft>
              <a:buClr>
                <a:srgbClr val="262626"/>
              </a:buClr>
              <a:buSzPts val="1040"/>
              <a:buChar char="•"/>
            </a:pPr>
            <a:r>
              <a:rPr lang="en-US"/>
              <a:t>Keo kết nối và điều khiển tất cả các bộ phận của NiFi</a:t>
            </a:r>
            <a:endParaRPr/>
          </a:p>
          <a:p>
            <a:pPr indent="-182563" lvl="1" marL="360363" rtl="0" algn="l">
              <a:lnSpc>
                <a:spcPct val="138461"/>
              </a:lnSpc>
              <a:spcBef>
                <a:spcPts val="500"/>
              </a:spcBef>
              <a:spcAft>
                <a:spcPts val="0"/>
              </a:spcAft>
              <a:buClr>
                <a:srgbClr val="262626"/>
              </a:buClr>
              <a:buSzPts val="1040"/>
              <a:buChar char="•"/>
            </a:pPr>
            <a:r>
              <a:rPr lang="en-US"/>
              <a:t>Phân bổ và quản lý các luồng cho bộ xử lý</a:t>
            </a:r>
            <a:endParaRPr/>
          </a:p>
          <a:p>
            <a:pPr indent="-182563" lvl="1" marL="360363" rtl="0" algn="l">
              <a:lnSpc>
                <a:spcPct val="138461"/>
              </a:lnSpc>
              <a:spcBef>
                <a:spcPts val="500"/>
              </a:spcBef>
              <a:spcAft>
                <a:spcPts val="0"/>
              </a:spcAft>
              <a:buClr>
                <a:srgbClr val="262626"/>
              </a:buClr>
              <a:buSzPts val="1040"/>
              <a:buChar char="•"/>
            </a:pPr>
            <a:r>
              <a:rPr lang="en-US"/>
              <a:t>Lên lịch thực thi và phân bổ tài nguyên</a:t>
            </a:r>
            <a:endParaRPr/>
          </a:p>
          <a:p>
            <a:pPr indent="-182563" lvl="1" marL="360363" rtl="0" algn="l">
              <a:lnSpc>
                <a:spcPct val="138461"/>
              </a:lnSpc>
              <a:spcBef>
                <a:spcPts val="500"/>
              </a:spcBef>
              <a:spcAft>
                <a:spcPts val="0"/>
              </a:spcAft>
              <a:buClr>
                <a:srgbClr val="262626"/>
              </a:buClr>
              <a:buSzPts val="1040"/>
              <a:buChar char="•"/>
            </a:pPr>
            <a:r>
              <a:rPr lang="en-US"/>
              <a:t>Duy trì cách bộ xử lý được kết nối</a:t>
            </a:r>
            <a:endParaRPr/>
          </a:p>
          <a:p>
            <a:pPr indent="-182563" lvl="1" marL="360363" rtl="0" algn="l">
              <a:lnSpc>
                <a:spcPct val="138461"/>
              </a:lnSpc>
              <a:spcBef>
                <a:spcPts val="500"/>
              </a:spcBef>
              <a:spcAft>
                <a:spcPts val="0"/>
              </a:spcAft>
              <a:buClr>
                <a:srgbClr val="262626"/>
              </a:buClr>
              <a:buSzPts val="1040"/>
              <a:buChar char="•"/>
            </a:pPr>
            <a:r>
              <a:rPr lang="en-US"/>
              <a:t>Quản lý các Dịch vụ điều khiển như kết nối với cơ sở dữ liệu, v.v.</a:t>
            </a:r>
            <a:endParaRPr/>
          </a:p>
          <a:p>
            <a:pPr indent="-116523" lvl="1" marL="360363" rtl="0" algn="l">
              <a:lnSpc>
                <a:spcPct val="138461"/>
              </a:lnSpc>
              <a:spcBef>
                <a:spcPts val="500"/>
              </a:spcBef>
              <a:spcAft>
                <a:spcPts val="0"/>
              </a:spcAft>
              <a:buClr>
                <a:srgbClr val="262626"/>
              </a:buClr>
              <a:buSzPts val="104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0" lvl="2" marL="914400" rtl="0" algn="l">
              <a:lnSpc>
                <a:spcPct val="90000"/>
              </a:lnSpc>
              <a:spcBef>
                <a:spcPts val="500"/>
              </a:spcBef>
              <a:spcAft>
                <a:spcPts val="0"/>
              </a:spcAft>
              <a:buClr>
                <a:schemeClr val="dk1"/>
              </a:buClr>
              <a:buSzPts val="200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1742" name="Google Shape;1742;p74"/>
          <p:cNvGrpSpPr/>
          <p:nvPr/>
        </p:nvGrpSpPr>
        <p:grpSpPr>
          <a:xfrm>
            <a:off x="2114587" y="4146823"/>
            <a:ext cx="5676827" cy="1942995"/>
            <a:chOff x="2159000" y="4282825"/>
            <a:chExt cx="5676827" cy="1942995"/>
          </a:xfrm>
        </p:grpSpPr>
        <p:grpSp>
          <p:nvGrpSpPr>
            <p:cNvPr id="1743" name="Google Shape;1743;p74"/>
            <p:cNvGrpSpPr/>
            <p:nvPr/>
          </p:nvGrpSpPr>
          <p:grpSpPr>
            <a:xfrm>
              <a:off x="2545770" y="4360631"/>
              <a:ext cx="4868805" cy="1644157"/>
              <a:chOff x="2545770" y="4195531"/>
              <a:chExt cx="4868805" cy="1644157"/>
            </a:xfrm>
          </p:grpSpPr>
          <p:grpSp>
            <p:nvGrpSpPr>
              <p:cNvPr id="1744" name="Google Shape;1744;p74"/>
              <p:cNvGrpSpPr/>
              <p:nvPr/>
            </p:nvGrpSpPr>
            <p:grpSpPr>
              <a:xfrm>
                <a:off x="3755849" y="4752831"/>
                <a:ext cx="2577019" cy="1086857"/>
                <a:chOff x="2049769" y="4394251"/>
                <a:chExt cx="2577019" cy="1086857"/>
              </a:xfrm>
            </p:grpSpPr>
            <p:grpSp>
              <p:nvGrpSpPr>
                <p:cNvPr id="1745" name="Google Shape;1745;p74"/>
                <p:cNvGrpSpPr/>
                <p:nvPr/>
              </p:nvGrpSpPr>
              <p:grpSpPr>
                <a:xfrm>
                  <a:off x="2049769" y="4512643"/>
                  <a:ext cx="2162075" cy="833080"/>
                  <a:chOff x="7523434" y="2545194"/>
                  <a:chExt cx="1313800" cy="506227"/>
                </a:xfrm>
              </p:grpSpPr>
              <p:sp>
                <p:nvSpPr>
                  <p:cNvPr id="1746" name="Google Shape;1746;p74"/>
                  <p:cNvSpPr/>
                  <p:nvPr/>
                </p:nvSpPr>
                <p:spPr>
                  <a:xfrm>
                    <a:off x="7523434" y="2674332"/>
                    <a:ext cx="208371"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7" name="Google Shape;1747;p74"/>
                  <p:cNvSpPr/>
                  <p:nvPr/>
                </p:nvSpPr>
                <p:spPr>
                  <a:xfrm>
                    <a:off x="7845942" y="2674332"/>
                    <a:ext cx="208371"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8" name="Google Shape;1748;p74"/>
                  <p:cNvSpPr/>
                  <p:nvPr/>
                </p:nvSpPr>
                <p:spPr>
                  <a:xfrm>
                    <a:off x="8168449" y="2674332"/>
                    <a:ext cx="208371"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9" name="Google Shape;1749;p74"/>
                  <p:cNvSpPr/>
                  <p:nvPr/>
                </p:nvSpPr>
                <p:spPr>
                  <a:xfrm>
                    <a:off x="8489780" y="2674332"/>
                    <a:ext cx="208371"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0" name="Google Shape;1750;p74"/>
                  <p:cNvSpPr/>
                  <p:nvPr/>
                </p:nvSpPr>
                <p:spPr>
                  <a:xfrm>
                    <a:off x="7583058" y="2545194"/>
                    <a:ext cx="1254176"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1" name="Google Shape;1751;p74"/>
                  <p:cNvSpPr/>
                  <p:nvPr/>
                </p:nvSpPr>
                <p:spPr>
                  <a:xfrm>
                    <a:off x="7583058" y="3007119"/>
                    <a:ext cx="1254176"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52" name="Google Shape;1752;p74"/>
                <p:cNvSpPr/>
                <p:nvPr/>
              </p:nvSpPr>
              <p:spPr>
                <a:xfrm>
                  <a:off x="4037040" y="4394251"/>
                  <a:ext cx="589748" cy="1086857"/>
                </a:xfrm>
                <a:prstGeom prst="chevron">
                  <a:avLst>
                    <a:gd fmla="val 73688"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753" name="Google Shape;1753;p74"/>
              <p:cNvSpPr/>
              <p:nvPr/>
            </p:nvSpPr>
            <p:spPr>
              <a:xfrm>
                <a:off x="6484128" y="4925429"/>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0043B2"/>
                  </a:solidFill>
                  <a:latin typeface="Arial"/>
                  <a:ea typeface="Arial"/>
                  <a:cs typeface="Arial"/>
                  <a:sym typeface="Arial"/>
                </a:endParaRPr>
              </a:p>
              <a:p>
                <a:pPr indent="0" lvl="0" marL="0" marR="0" rtl="0" algn="ctr">
                  <a:spcBef>
                    <a:spcPts val="0"/>
                  </a:spcBef>
                  <a:spcAft>
                    <a:spcPts val="0"/>
                  </a:spcAft>
                  <a:buNone/>
                </a:pPr>
                <a:r>
                  <a:rPr lang="en-US" sz="2800">
                    <a:solidFill>
                      <a:srgbClr val="0043B2"/>
                    </a:solidFill>
                    <a:latin typeface="Arial"/>
                    <a:ea typeface="Arial"/>
                    <a:cs typeface="Arial"/>
                    <a:sym typeface="Arial"/>
                  </a:rPr>
                  <a:t>P 2</a:t>
                </a:r>
                <a:endParaRPr sz="2400">
                  <a:solidFill>
                    <a:srgbClr val="0043B2"/>
                  </a:solidFill>
                  <a:latin typeface="Arial"/>
                  <a:ea typeface="Arial"/>
                  <a:cs typeface="Arial"/>
                  <a:sym typeface="Arial"/>
                </a:endParaRPr>
              </a:p>
              <a:p>
                <a:pPr indent="0" lvl="0" marL="0" marR="0" rtl="0" algn="ctr">
                  <a:spcBef>
                    <a:spcPts val="0"/>
                  </a:spcBef>
                  <a:spcAft>
                    <a:spcPts val="0"/>
                  </a:spcAft>
                  <a:buNone/>
                </a:pPr>
                <a:r>
                  <a:t/>
                </a:r>
                <a:endParaRPr sz="2400">
                  <a:solidFill>
                    <a:srgbClr val="0043B2"/>
                  </a:solidFill>
                  <a:latin typeface="Arial"/>
                  <a:ea typeface="Arial"/>
                  <a:cs typeface="Arial"/>
                  <a:sym typeface="Arial"/>
                </a:endParaRPr>
              </a:p>
            </p:txBody>
          </p:sp>
          <p:sp>
            <p:nvSpPr>
              <p:cNvPr id="1754" name="Google Shape;1754;p74"/>
              <p:cNvSpPr/>
              <p:nvPr/>
            </p:nvSpPr>
            <p:spPr>
              <a:xfrm>
                <a:off x="2545770" y="4913216"/>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0043B2"/>
                  </a:solidFill>
                  <a:latin typeface="Arial"/>
                  <a:ea typeface="Arial"/>
                  <a:cs typeface="Arial"/>
                  <a:sym typeface="Arial"/>
                </a:endParaRPr>
              </a:p>
              <a:p>
                <a:pPr indent="0" lvl="0" marL="0" marR="0" rtl="0" algn="ctr">
                  <a:spcBef>
                    <a:spcPts val="0"/>
                  </a:spcBef>
                  <a:spcAft>
                    <a:spcPts val="0"/>
                  </a:spcAft>
                  <a:buNone/>
                </a:pPr>
                <a:r>
                  <a:rPr lang="en-US" sz="2800">
                    <a:solidFill>
                      <a:srgbClr val="0043B2"/>
                    </a:solidFill>
                    <a:latin typeface="Arial"/>
                    <a:ea typeface="Arial"/>
                    <a:cs typeface="Arial"/>
                    <a:sym typeface="Arial"/>
                  </a:rPr>
                  <a:t>P 1</a:t>
                </a:r>
                <a:endParaRPr sz="2400">
                  <a:solidFill>
                    <a:srgbClr val="0043B2"/>
                  </a:solidFill>
                  <a:latin typeface="Arial"/>
                  <a:ea typeface="Arial"/>
                  <a:cs typeface="Arial"/>
                  <a:sym typeface="Arial"/>
                </a:endParaRPr>
              </a:p>
              <a:p>
                <a:pPr indent="0" lvl="0" marL="0" marR="0" rtl="0" algn="ctr">
                  <a:spcBef>
                    <a:spcPts val="0"/>
                  </a:spcBef>
                  <a:spcAft>
                    <a:spcPts val="0"/>
                  </a:spcAft>
                  <a:buNone/>
                </a:pPr>
                <a:r>
                  <a:t/>
                </a:r>
                <a:endParaRPr sz="2400">
                  <a:solidFill>
                    <a:srgbClr val="0043B2"/>
                  </a:solidFill>
                  <a:latin typeface="Arial"/>
                  <a:ea typeface="Arial"/>
                  <a:cs typeface="Arial"/>
                  <a:sym typeface="Arial"/>
                </a:endParaRPr>
              </a:p>
            </p:txBody>
          </p:sp>
          <p:sp>
            <p:nvSpPr>
              <p:cNvPr id="1755" name="Google Shape;1755;p74"/>
              <p:cNvSpPr/>
              <p:nvPr/>
            </p:nvSpPr>
            <p:spPr>
              <a:xfrm>
                <a:off x="3910907" y="4195531"/>
                <a:ext cx="2266903" cy="355874"/>
              </a:xfrm>
              <a:prstGeom prst="roundRect">
                <a:avLst>
                  <a:gd fmla="val 19066"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Dịch vụ xác thực MySQL</a:t>
                </a:r>
                <a:endParaRPr sz="1400">
                  <a:solidFill>
                    <a:schemeClr val="lt1"/>
                  </a:solidFill>
                  <a:latin typeface="Arial"/>
                  <a:ea typeface="Arial"/>
                  <a:cs typeface="Arial"/>
                  <a:sym typeface="Arial"/>
                </a:endParaRPr>
              </a:p>
            </p:txBody>
          </p:sp>
          <p:cxnSp>
            <p:nvCxnSpPr>
              <p:cNvPr id="1756" name="Google Shape;1756;p74"/>
              <p:cNvCxnSpPr>
                <a:stCxn id="1755" idx="1"/>
                <a:endCxn id="1754" idx="0"/>
              </p:cNvCxnSpPr>
              <p:nvPr/>
            </p:nvCxnSpPr>
            <p:spPr>
              <a:xfrm flipH="1">
                <a:off x="3010907" y="4373468"/>
                <a:ext cx="900000" cy="539700"/>
              </a:xfrm>
              <a:prstGeom prst="bentConnector2">
                <a:avLst/>
              </a:prstGeom>
              <a:noFill/>
              <a:ln cap="flat" cmpd="sng" w="38100">
                <a:solidFill>
                  <a:srgbClr val="BFBFBF"/>
                </a:solidFill>
                <a:prstDash val="solid"/>
                <a:miter lim="800000"/>
                <a:headEnd len="sm" w="sm" type="none"/>
                <a:tailEnd len="med" w="med" type="triangle"/>
              </a:ln>
            </p:spPr>
          </p:cxnSp>
          <p:cxnSp>
            <p:nvCxnSpPr>
              <p:cNvPr id="1757" name="Google Shape;1757;p74"/>
              <p:cNvCxnSpPr>
                <a:stCxn id="1755" idx="3"/>
                <a:endCxn id="1753" idx="0"/>
              </p:cNvCxnSpPr>
              <p:nvPr/>
            </p:nvCxnSpPr>
            <p:spPr>
              <a:xfrm>
                <a:off x="6177810" y="4373468"/>
                <a:ext cx="771600" cy="552000"/>
              </a:xfrm>
              <a:prstGeom prst="bentConnector2">
                <a:avLst/>
              </a:prstGeom>
              <a:noFill/>
              <a:ln cap="flat" cmpd="sng" w="38100">
                <a:solidFill>
                  <a:srgbClr val="BFBFBF"/>
                </a:solidFill>
                <a:prstDash val="solid"/>
                <a:miter lim="800000"/>
                <a:headEnd len="sm" w="sm" type="none"/>
                <a:tailEnd len="med" w="med" type="triangle"/>
              </a:ln>
            </p:spPr>
          </p:cxnSp>
        </p:grpSp>
        <p:sp>
          <p:nvSpPr>
            <p:cNvPr id="1758" name="Google Shape;1758;p74"/>
            <p:cNvSpPr/>
            <p:nvPr/>
          </p:nvSpPr>
          <p:spPr>
            <a:xfrm>
              <a:off x="2159000" y="4282825"/>
              <a:ext cx="5676827" cy="1794874"/>
            </a:xfrm>
            <a:prstGeom prst="roundRect">
              <a:avLst>
                <a:gd fmla="val 9725" name="adj"/>
              </a:avLst>
            </a:prstGeom>
            <a:no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9" name="Google Shape;1759;p74"/>
            <p:cNvSpPr/>
            <p:nvPr/>
          </p:nvSpPr>
          <p:spPr>
            <a:xfrm>
              <a:off x="5978386" y="5918043"/>
              <a:ext cx="1762022"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Bộ điều khiển luồng</a:t>
              </a:r>
              <a:endParaRPr sz="1400">
                <a:solidFill>
                  <a:schemeClr val="dk1"/>
                </a:solidFill>
                <a:latin typeface="Arial"/>
                <a:ea typeface="Arial"/>
                <a:cs typeface="Arial"/>
                <a:sym typeface="Arial"/>
              </a:endParaRPr>
            </a:p>
          </p:txBody>
        </p:sp>
      </p:grpSp>
      <p:sp>
        <p:nvSpPr>
          <p:cNvPr id="1760" name="Google Shape;1760;p74"/>
          <p:cNvSpPr/>
          <p:nvPr/>
        </p:nvSpPr>
        <p:spPr>
          <a:xfrm>
            <a:off x="2284454" y="5962243"/>
            <a:ext cx="533709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3F3F3F"/>
                </a:solidFill>
                <a:latin typeface="Arial"/>
                <a:ea typeface="Arial"/>
                <a:cs typeface="Arial"/>
                <a:sym typeface="Arial"/>
              </a:rPr>
              <a:t>⸢ Dịch vụ xác thực MySQL cung cấp ngữ cảnh cho hai bộ xử lý ⸥</a:t>
            </a:r>
            <a:endParaRPr i="1" sz="1400">
              <a:solidFill>
                <a:srgbClr val="3F3F3F"/>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7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767" name="Google Shape;1767;p7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Các khái niệm cốt lõi của NiFi (5/5)</a:t>
            </a:r>
            <a:endParaRPr/>
          </a:p>
        </p:txBody>
      </p:sp>
      <p:sp>
        <p:nvSpPr>
          <p:cNvPr id="1768" name="Google Shape;1768;p7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769" name="Google Shape;1769;p7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Nhóm quy trình</a:t>
            </a:r>
            <a:endParaRPr/>
          </a:p>
          <a:p>
            <a:pPr indent="-182563" lvl="1" marL="360363" rtl="0" algn="l">
              <a:lnSpc>
                <a:spcPct val="138461"/>
              </a:lnSpc>
              <a:spcBef>
                <a:spcPts val="500"/>
              </a:spcBef>
              <a:spcAft>
                <a:spcPts val="0"/>
              </a:spcAft>
              <a:buClr>
                <a:srgbClr val="262626"/>
              </a:buClr>
              <a:buSzPts val="1040"/>
              <a:buChar char="•"/>
            </a:pPr>
            <a:r>
              <a:rPr lang="en-US"/>
              <a:t>Một tập hợp cụ thể các quy trình và các kết nối của chúng</a:t>
            </a:r>
            <a:endParaRPr/>
          </a:p>
          <a:p>
            <a:pPr indent="-182563" lvl="1" marL="360363" rtl="0" algn="l">
              <a:lnSpc>
                <a:spcPct val="138461"/>
              </a:lnSpc>
              <a:spcBef>
                <a:spcPts val="500"/>
              </a:spcBef>
              <a:spcAft>
                <a:spcPts val="0"/>
              </a:spcAft>
              <a:buClr>
                <a:srgbClr val="262626"/>
              </a:buClr>
              <a:buSzPts val="1040"/>
              <a:buChar char="•"/>
            </a:pPr>
            <a:r>
              <a:rPr lang="en-US"/>
              <a:t>Có thể nhận và gửi dữ liệu qua các cổng đầu vào và đầu ra của nó</a:t>
            </a:r>
            <a:endParaRPr/>
          </a:p>
          <a:p>
            <a:pPr indent="-182563" lvl="1" marL="360363" rtl="0" algn="l">
              <a:lnSpc>
                <a:spcPct val="138461"/>
              </a:lnSpc>
              <a:spcBef>
                <a:spcPts val="500"/>
              </a:spcBef>
              <a:spcAft>
                <a:spcPts val="0"/>
              </a:spcAft>
              <a:buClr>
                <a:srgbClr val="262626"/>
              </a:buClr>
              <a:buSzPts val="1040"/>
              <a:buChar char="•"/>
            </a:pPr>
            <a:r>
              <a:rPr lang="en-US"/>
              <a:t>Cho phép các đơn vị con hợp lý được tạo và duy trì</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0" lvl="2" marL="914400" rtl="0" algn="l">
              <a:lnSpc>
                <a:spcPct val="90000"/>
              </a:lnSpc>
              <a:spcBef>
                <a:spcPts val="500"/>
              </a:spcBef>
              <a:spcAft>
                <a:spcPts val="0"/>
              </a:spcAft>
              <a:buClr>
                <a:schemeClr val="dk1"/>
              </a:buClr>
              <a:buSzPts val="200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1770" name="Google Shape;1770;p75"/>
          <p:cNvGrpSpPr/>
          <p:nvPr/>
        </p:nvGrpSpPr>
        <p:grpSpPr>
          <a:xfrm>
            <a:off x="1408734" y="3444958"/>
            <a:ext cx="7088533" cy="2491887"/>
            <a:chOff x="1310640" y="3822323"/>
            <a:chExt cx="7088533" cy="2491887"/>
          </a:xfrm>
        </p:grpSpPr>
        <p:grpSp>
          <p:nvGrpSpPr>
            <p:cNvPr id="1771" name="Google Shape;1771;p75"/>
            <p:cNvGrpSpPr/>
            <p:nvPr/>
          </p:nvGrpSpPr>
          <p:grpSpPr>
            <a:xfrm>
              <a:off x="3258717" y="3822323"/>
              <a:ext cx="3076833" cy="947081"/>
              <a:chOff x="3238656" y="3771523"/>
              <a:chExt cx="3076833" cy="947081"/>
            </a:xfrm>
          </p:grpSpPr>
          <p:grpSp>
            <p:nvGrpSpPr>
              <p:cNvPr id="1772" name="Google Shape;1772;p75"/>
              <p:cNvGrpSpPr/>
              <p:nvPr/>
            </p:nvGrpSpPr>
            <p:grpSpPr>
              <a:xfrm>
                <a:off x="3354201" y="3771523"/>
                <a:ext cx="2959514" cy="513787"/>
                <a:chOff x="2135542" y="3788106"/>
                <a:chExt cx="4386839" cy="761578"/>
              </a:xfrm>
            </p:grpSpPr>
            <p:sp>
              <p:nvSpPr>
                <p:cNvPr id="1773" name="Google Shape;1773;p75"/>
                <p:cNvSpPr/>
                <p:nvPr/>
              </p:nvSpPr>
              <p:spPr>
                <a:xfrm>
                  <a:off x="2996934" y="3810708"/>
                  <a:ext cx="866804" cy="716374"/>
                </a:xfrm>
                <a:prstGeom prst="rightArrow">
                  <a:avLst>
                    <a:gd fmla="val 47782"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a:t>
                  </a:r>
                  <a:endParaRPr sz="1400">
                    <a:solidFill>
                      <a:schemeClr val="lt1"/>
                    </a:solidFill>
                    <a:latin typeface="Arial"/>
                    <a:ea typeface="Arial"/>
                    <a:cs typeface="Arial"/>
                    <a:sym typeface="Arial"/>
                  </a:endParaRPr>
                </a:p>
              </p:txBody>
            </p:sp>
            <p:sp>
              <p:nvSpPr>
                <p:cNvPr id="1774" name="Google Shape;1774;p75"/>
                <p:cNvSpPr/>
                <p:nvPr/>
              </p:nvSpPr>
              <p:spPr>
                <a:xfrm>
                  <a:off x="2135542" y="3788106"/>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43B2"/>
                    </a:solidFill>
                    <a:latin typeface="Arial"/>
                    <a:ea typeface="Arial"/>
                    <a:cs typeface="Arial"/>
                    <a:sym typeface="Arial"/>
                  </a:endParaRPr>
                </a:p>
                <a:p>
                  <a:pPr indent="0" lvl="0" marL="0" marR="0" rtl="0" algn="ctr">
                    <a:spcBef>
                      <a:spcPts val="0"/>
                    </a:spcBef>
                    <a:spcAft>
                      <a:spcPts val="0"/>
                    </a:spcAft>
                    <a:buNone/>
                  </a:pPr>
                  <a:r>
                    <a:rPr lang="en-US" sz="2000">
                      <a:solidFill>
                        <a:srgbClr val="0043B2"/>
                      </a:solidFill>
                      <a:latin typeface="Arial"/>
                      <a:ea typeface="Arial"/>
                      <a:cs typeface="Arial"/>
                      <a:sym typeface="Arial"/>
                    </a:rPr>
                    <a:t>P 1</a:t>
                  </a:r>
                  <a:endParaRPr sz="1800">
                    <a:solidFill>
                      <a:srgbClr val="0043B2"/>
                    </a:solidFill>
                    <a:latin typeface="Arial"/>
                    <a:ea typeface="Arial"/>
                    <a:cs typeface="Arial"/>
                    <a:sym typeface="Arial"/>
                  </a:endParaRPr>
                </a:p>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1775" name="Google Shape;1775;p75"/>
                <p:cNvSpPr/>
                <p:nvPr/>
              </p:nvSpPr>
              <p:spPr>
                <a:xfrm>
                  <a:off x="4725130" y="3810708"/>
                  <a:ext cx="866804" cy="716374"/>
                </a:xfrm>
                <a:prstGeom prst="rightArrow">
                  <a:avLst>
                    <a:gd fmla="val 47782"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a:t>
                  </a:r>
                  <a:endParaRPr sz="1400">
                    <a:solidFill>
                      <a:schemeClr val="lt1"/>
                    </a:solidFill>
                    <a:latin typeface="Arial"/>
                    <a:ea typeface="Arial"/>
                    <a:cs typeface="Arial"/>
                    <a:sym typeface="Arial"/>
                  </a:endParaRPr>
                </a:p>
              </p:txBody>
            </p:sp>
            <p:sp>
              <p:nvSpPr>
                <p:cNvPr id="1776" name="Google Shape;1776;p75"/>
                <p:cNvSpPr/>
                <p:nvPr/>
              </p:nvSpPr>
              <p:spPr>
                <a:xfrm>
                  <a:off x="3863738" y="3788106"/>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43B2"/>
                    </a:solidFill>
                    <a:latin typeface="Arial"/>
                    <a:ea typeface="Arial"/>
                    <a:cs typeface="Arial"/>
                    <a:sym typeface="Arial"/>
                  </a:endParaRPr>
                </a:p>
                <a:p>
                  <a:pPr indent="0" lvl="0" marL="0" marR="0" rtl="0" algn="ctr">
                    <a:spcBef>
                      <a:spcPts val="0"/>
                    </a:spcBef>
                    <a:spcAft>
                      <a:spcPts val="0"/>
                    </a:spcAft>
                    <a:buNone/>
                  </a:pPr>
                  <a:r>
                    <a:rPr lang="en-US" sz="2000">
                      <a:solidFill>
                        <a:srgbClr val="0043B2"/>
                      </a:solidFill>
                      <a:latin typeface="Arial"/>
                      <a:ea typeface="Arial"/>
                      <a:cs typeface="Arial"/>
                      <a:sym typeface="Arial"/>
                    </a:rPr>
                    <a:t>P 2</a:t>
                  </a:r>
                  <a:endParaRPr sz="1800">
                    <a:solidFill>
                      <a:srgbClr val="0043B2"/>
                    </a:solidFill>
                    <a:latin typeface="Arial"/>
                    <a:ea typeface="Arial"/>
                    <a:cs typeface="Arial"/>
                    <a:sym typeface="Arial"/>
                  </a:endParaRPr>
                </a:p>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1777" name="Google Shape;1777;p75"/>
                <p:cNvSpPr/>
                <p:nvPr/>
              </p:nvSpPr>
              <p:spPr>
                <a:xfrm>
                  <a:off x="5591934" y="3788106"/>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43B2"/>
                    </a:solidFill>
                    <a:latin typeface="Arial"/>
                    <a:ea typeface="Arial"/>
                    <a:cs typeface="Arial"/>
                    <a:sym typeface="Arial"/>
                  </a:endParaRPr>
                </a:p>
                <a:p>
                  <a:pPr indent="0" lvl="0" marL="0" marR="0" rtl="0" algn="ctr">
                    <a:spcBef>
                      <a:spcPts val="0"/>
                    </a:spcBef>
                    <a:spcAft>
                      <a:spcPts val="0"/>
                    </a:spcAft>
                    <a:buNone/>
                  </a:pPr>
                  <a:r>
                    <a:rPr lang="en-US" sz="2000">
                      <a:solidFill>
                        <a:srgbClr val="0043B2"/>
                      </a:solidFill>
                      <a:latin typeface="Arial"/>
                      <a:ea typeface="Arial"/>
                      <a:cs typeface="Arial"/>
                      <a:sym typeface="Arial"/>
                    </a:rPr>
                    <a:t>P 3</a:t>
                  </a:r>
                  <a:endParaRPr sz="1800">
                    <a:solidFill>
                      <a:srgbClr val="0043B2"/>
                    </a:solidFill>
                    <a:latin typeface="Arial"/>
                    <a:ea typeface="Arial"/>
                    <a:cs typeface="Arial"/>
                    <a:sym typeface="Arial"/>
                  </a:endParaRPr>
                </a:p>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grpSp>
          <p:grpSp>
            <p:nvGrpSpPr>
              <p:cNvPr id="1778" name="Google Shape;1778;p75"/>
              <p:cNvGrpSpPr/>
              <p:nvPr/>
            </p:nvGrpSpPr>
            <p:grpSpPr>
              <a:xfrm>
                <a:off x="3238656" y="4399973"/>
                <a:ext cx="3076833" cy="318631"/>
                <a:chOff x="3010056" y="4450773"/>
                <a:chExt cx="3076833" cy="318631"/>
              </a:xfrm>
            </p:grpSpPr>
            <p:sp>
              <p:nvSpPr>
                <p:cNvPr id="1779" name="Google Shape;1779;p75"/>
                <p:cNvSpPr/>
                <p:nvPr/>
              </p:nvSpPr>
              <p:spPr>
                <a:xfrm>
                  <a:off x="3010056" y="4450773"/>
                  <a:ext cx="1062630" cy="318631"/>
                </a:xfrm>
                <a:prstGeom prst="roundRect">
                  <a:avLst>
                    <a:gd fmla="val 23967" name="adj"/>
                  </a:avLst>
                </a:prstGeom>
                <a:solidFill>
                  <a:srgbClr val="1F45B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700">
                      <a:solidFill>
                        <a:schemeClr val="lt1"/>
                      </a:solidFill>
                      <a:latin typeface="Arial"/>
                      <a:ea typeface="Arial"/>
                      <a:cs typeface="Arial"/>
                      <a:sym typeface="Arial"/>
                    </a:rPr>
                    <a:t>Đầu vào</a:t>
                  </a:r>
                  <a:endParaRPr sz="1700">
                    <a:solidFill>
                      <a:schemeClr val="lt1"/>
                    </a:solidFill>
                    <a:latin typeface="Arial"/>
                    <a:ea typeface="Arial"/>
                    <a:cs typeface="Arial"/>
                    <a:sym typeface="Arial"/>
                  </a:endParaRPr>
                </a:p>
              </p:txBody>
            </p:sp>
            <p:sp>
              <p:nvSpPr>
                <p:cNvPr id="1780" name="Google Shape;1780;p75"/>
                <p:cNvSpPr/>
                <p:nvPr/>
              </p:nvSpPr>
              <p:spPr>
                <a:xfrm>
                  <a:off x="5165205" y="4450773"/>
                  <a:ext cx="921684" cy="318631"/>
                </a:xfrm>
                <a:prstGeom prst="roundRect">
                  <a:avLst>
                    <a:gd fmla="val 23967" name="adj"/>
                  </a:avLst>
                </a:prstGeom>
                <a:solidFill>
                  <a:srgbClr val="1F45B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Đầu ra</a:t>
                  </a:r>
                  <a:endParaRPr sz="1800">
                    <a:solidFill>
                      <a:schemeClr val="lt1"/>
                    </a:solidFill>
                    <a:latin typeface="Arial"/>
                    <a:ea typeface="Arial"/>
                    <a:cs typeface="Arial"/>
                    <a:sym typeface="Arial"/>
                  </a:endParaRPr>
                </a:p>
              </p:txBody>
            </p:sp>
          </p:grpSp>
        </p:grpSp>
        <p:grpSp>
          <p:nvGrpSpPr>
            <p:cNvPr id="1781" name="Google Shape;1781;p75"/>
            <p:cNvGrpSpPr/>
            <p:nvPr/>
          </p:nvGrpSpPr>
          <p:grpSpPr>
            <a:xfrm>
              <a:off x="1740513" y="5110527"/>
              <a:ext cx="6084429" cy="1203683"/>
              <a:chOff x="1788963" y="5135927"/>
              <a:chExt cx="6084429" cy="1203683"/>
            </a:xfrm>
          </p:grpSpPr>
          <p:sp>
            <p:nvSpPr>
              <p:cNvPr id="1782" name="Google Shape;1782;p75"/>
              <p:cNvSpPr/>
              <p:nvPr/>
            </p:nvSpPr>
            <p:spPr>
              <a:xfrm>
                <a:off x="2387600" y="5135927"/>
                <a:ext cx="5024950" cy="1020449"/>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83" name="Google Shape;1783;p75"/>
              <p:cNvGrpSpPr/>
              <p:nvPr/>
            </p:nvGrpSpPr>
            <p:grpSpPr>
              <a:xfrm>
                <a:off x="1788963" y="5386105"/>
                <a:ext cx="6084429" cy="518299"/>
                <a:chOff x="1585763" y="5386105"/>
                <a:chExt cx="6084429" cy="518299"/>
              </a:xfrm>
            </p:grpSpPr>
            <p:grpSp>
              <p:nvGrpSpPr>
                <p:cNvPr id="1784" name="Google Shape;1784;p75"/>
                <p:cNvGrpSpPr/>
                <p:nvPr/>
              </p:nvGrpSpPr>
              <p:grpSpPr>
                <a:xfrm>
                  <a:off x="2624499" y="5386105"/>
                  <a:ext cx="4130891" cy="518299"/>
                  <a:chOff x="1266033" y="3781418"/>
                  <a:chExt cx="6123152" cy="768266"/>
                </a:xfrm>
              </p:grpSpPr>
              <p:sp>
                <p:nvSpPr>
                  <p:cNvPr id="1785" name="Google Shape;1785;p75"/>
                  <p:cNvSpPr/>
                  <p:nvPr/>
                </p:nvSpPr>
                <p:spPr>
                  <a:xfrm>
                    <a:off x="2996934" y="3810708"/>
                    <a:ext cx="866804" cy="716374"/>
                  </a:xfrm>
                  <a:prstGeom prst="rightArrow">
                    <a:avLst>
                      <a:gd fmla="val 47782"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a:t>
                    </a:r>
                    <a:endParaRPr sz="1400">
                      <a:solidFill>
                        <a:schemeClr val="lt1"/>
                      </a:solidFill>
                      <a:latin typeface="Arial"/>
                      <a:ea typeface="Arial"/>
                      <a:cs typeface="Arial"/>
                      <a:sym typeface="Arial"/>
                    </a:endParaRPr>
                  </a:p>
                </p:txBody>
              </p:sp>
              <p:sp>
                <p:nvSpPr>
                  <p:cNvPr id="1786" name="Google Shape;1786;p75"/>
                  <p:cNvSpPr/>
                  <p:nvPr/>
                </p:nvSpPr>
                <p:spPr>
                  <a:xfrm>
                    <a:off x="2135542" y="3788106"/>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43B2"/>
                      </a:solidFill>
                      <a:latin typeface="Arial"/>
                      <a:ea typeface="Arial"/>
                      <a:cs typeface="Arial"/>
                      <a:sym typeface="Arial"/>
                    </a:endParaRPr>
                  </a:p>
                  <a:p>
                    <a:pPr indent="0" lvl="0" marL="0" marR="0" rtl="0" algn="ctr">
                      <a:spcBef>
                        <a:spcPts val="0"/>
                      </a:spcBef>
                      <a:spcAft>
                        <a:spcPts val="0"/>
                      </a:spcAft>
                      <a:buNone/>
                    </a:pPr>
                    <a:r>
                      <a:rPr lang="en-US" sz="2000">
                        <a:solidFill>
                          <a:srgbClr val="0043B2"/>
                        </a:solidFill>
                        <a:latin typeface="Arial"/>
                        <a:ea typeface="Arial"/>
                        <a:cs typeface="Arial"/>
                        <a:sym typeface="Arial"/>
                      </a:rPr>
                      <a:t>P 1</a:t>
                    </a:r>
                    <a:endParaRPr sz="1800">
                      <a:solidFill>
                        <a:srgbClr val="0043B2"/>
                      </a:solidFill>
                      <a:latin typeface="Arial"/>
                      <a:ea typeface="Arial"/>
                      <a:cs typeface="Arial"/>
                      <a:sym typeface="Arial"/>
                    </a:endParaRPr>
                  </a:p>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1787" name="Google Shape;1787;p75"/>
                  <p:cNvSpPr/>
                  <p:nvPr/>
                </p:nvSpPr>
                <p:spPr>
                  <a:xfrm>
                    <a:off x="4725130" y="3810708"/>
                    <a:ext cx="866804" cy="716374"/>
                  </a:xfrm>
                  <a:prstGeom prst="rightArrow">
                    <a:avLst>
                      <a:gd fmla="val 47782"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a:t>
                    </a:r>
                    <a:endParaRPr sz="1400">
                      <a:solidFill>
                        <a:schemeClr val="lt1"/>
                      </a:solidFill>
                      <a:latin typeface="Arial"/>
                      <a:ea typeface="Arial"/>
                      <a:cs typeface="Arial"/>
                      <a:sym typeface="Arial"/>
                    </a:endParaRPr>
                  </a:p>
                </p:txBody>
              </p:sp>
              <p:sp>
                <p:nvSpPr>
                  <p:cNvPr id="1788" name="Google Shape;1788;p75"/>
                  <p:cNvSpPr/>
                  <p:nvPr/>
                </p:nvSpPr>
                <p:spPr>
                  <a:xfrm>
                    <a:off x="3863738" y="3788106"/>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43B2"/>
                      </a:solidFill>
                      <a:latin typeface="Arial"/>
                      <a:ea typeface="Arial"/>
                      <a:cs typeface="Arial"/>
                      <a:sym typeface="Arial"/>
                    </a:endParaRPr>
                  </a:p>
                  <a:p>
                    <a:pPr indent="0" lvl="0" marL="0" marR="0" rtl="0" algn="ctr">
                      <a:spcBef>
                        <a:spcPts val="0"/>
                      </a:spcBef>
                      <a:spcAft>
                        <a:spcPts val="0"/>
                      </a:spcAft>
                      <a:buNone/>
                    </a:pPr>
                    <a:r>
                      <a:rPr lang="en-US" sz="2000">
                        <a:solidFill>
                          <a:srgbClr val="0043B2"/>
                        </a:solidFill>
                        <a:latin typeface="Arial"/>
                        <a:ea typeface="Arial"/>
                        <a:cs typeface="Arial"/>
                        <a:sym typeface="Arial"/>
                      </a:rPr>
                      <a:t>P 2</a:t>
                    </a:r>
                    <a:endParaRPr sz="1800">
                      <a:solidFill>
                        <a:srgbClr val="0043B2"/>
                      </a:solidFill>
                      <a:latin typeface="Arial"/>
                      <a:ea typeface="Arial"/>
                      <a:cs typeface="Arial"/>
                      <a:sym typeface="Arial"/>
                    </a:endParaRPr>
                  </a:p>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1789" name="Google Shape;1789;p75"/>
                  <p:cNvSpPr/>
                  <p:nvPr/>
                </p:nvSpPr>
                <p:spPr>
                  <a:xfrm>
                    <a:off x="5591934" y="3788106"/>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43B2"/>
                      </a:solidFill>
                      <a:latin typeface="Arial"/>
                      <a:ea typeface="Arial"/>
                      <a:cs typeface="Arial"/>
                      <a:sym typeface="Arial"/>
                    </a:endParaRPr>
                  </a:p>
                  <a:p>
                    <a:pPr indent="0" lvl="0" marL="0" marR="0" rtl="0" algn="ctr">
                      <a:spcBef>
                        <a:spcPts val="0"/>
                      </a:spcBef>
                      <a:spcAft>
                        <a:spcPts val="0"/>
                      </a:spcAft>
                      <a:buNone/>
                    </a:pPr>
                    <a:r>
                      <a:rPr lang="en-US" sz="2000">
                        <a:solidFill>
                          <a:srgbClr val="0043B2"/>
                        </a:solidFill>
                        <a:latin typeface="Arial"/>
                        <a:ea typeface="Arial"/>
                        <a:cs typeface="Arial"/>
                        <a:sym typeface="Arial"/>
                      </a:rPr>
                      <a:t>P 3</a:t>
                    </a:r>
                    <a:endParaRPr sz="1800">
                      <a:solidFill>
                        <a:srgbClr val="0043B2"/>
                      </a:solidFill>
                      <a:latin typeface="Arial"/>
                      <a:ea typeface="Arial"/>
                      <a:cs typeface="Arial"/>
                      <a:sym typeface="Arial"/>
                    </a:endParaRPr>
                  </a:p>
                  <a:p>
                    <a:pPr indent="0" lvl="0" marL="0" marR="0" rtl="0" algn="ctr">
                      <a:spcBef>
                        <a:spcPts val="0"/>
                      </a:spcBef>
                      <a:spcAft>
                        <a:spcPts val="0"/>
                      </a:spcAft>
                      <a:buNone/>
                    </a:pPr>
                    <a:r>
                      <a:t/>
                    </a:r>
                    <a:endParaRPr sz="1800">
                      <a:solidFill>
                        <a:srgbClr val="0043B2"/>
                      </a:solidFill>
                      <a:latin typeface="Arial"/>
                      <a:ea typeface="Arial"/>
                      <a:cs typeface="Arial"/>
                      <a:sym typeface="Arial"/>
                    </a:endParaRPr>
                  </a:p>
                </p:txBody>
              </p:sp>
              <p:sp>
                <p:nvSpPr>
                  <p:cNvPr id="1790" name="Google Shape;1790;p75"/>
                  <p:cNvSpPr/>
                  <p:nvPr/>
                </p:nvSpPr>
                <p:spPr>
                  <a:xfrm>
                    <a:off x="1266033" y="3810708"/>
                    <a:ext cx="866804" cy="716374"/>
                  </a:xfrm>
                  <a:prstGeom prst="rightArrow">
                    <a:avLst>
                      <a:gd fmla="val 47782"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a:t>
                    </a:r>
                    <a:endParaRPr sz="1400">
                      <a:solidFill>
                        <a:schemeClr val="lt1"/>
                      </a:solidFill>
                      <a:latin typeface="Arial"/>
                      <a:ea typeface="Arial"/>
                      <a:cs typeface="Arial"/>
                      <a:sym typeface="Arial"/>
                    </a:endParaRPr>
                  </a:p>
                </p:txBody>
              </p:sp>
              <p:sp>
                <p:nvSpPr>
                  <p:cNvPr id="1791" name="Google Shape;1791;p75"/>
                  <p:cNvSpPr/>
                  <p:nvPr/>
                </p:nvSpPr>
                <p:spPr>
                  <a:xfrm>
                    <a:off x="6522381" y="3781418"/>
                    <a:ext cx="866804" cy="716374"/>
                  </a:xfrm>
                  <a:prstGeom prst="rightArrow">
                    <a:avLst>
                      <a:gd fmla="val 47782"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a:t>
                    </a:r>
                    <a:endParaRPr sz="1400">
                      <a:solidFill>
                        <a:schemeClr val="lt1"/>
                      </a:solidFill>
                      <a:latin typeface="Arial"/>
                      <a:ea typeface="Arial"/>
                      <a:cs typeface="Arial"/>
                      <a:sym typeface="Arial"/>
                    </a:endParaRPr>
                  </a:p>
                </p:txBody>
              </p:sp>
            </p:grpSp>
            <p:sp>
              <p:nvSpPr>
                <p:cNvPr id="1792" name="Google Shape;1792;p75"/>
                <p:cNvSpPr/>
                <p:nvPr/>
              </p:nvSpPr>
              <p:spPr>
                <a:xfrm>
                  <a:off x="1585763" y="5488194"/>
                  <a:ext cx="1066041" cy="297155"/>
                </a:xfrm>
                <a:prstGeom prst="roundRect">
                  <a:avLst>
                    <a:gd fmla="val 23967" name="adj"/>
                  </a:avLst>
                </a:prstGeom>
                <a:solidFill>
                  <a:srgbClr val="1F45B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700">
                      <a:solidFill>
                        <a:schemeClr val="lt1"/>
                      </a:solidFill>
                      <a:latin typeface="Arial"/>
                      <a:ea typeface="Arial"/>
                      <a:cs typeface="Arial"/>
                      <a:sym typeface="Arial"/>
                    </a:rPr>
                    <a:t>Đầu vào</a:t>
                  </a:r>
                  <a:endParaRPr sz="1700">
                    <a:solidFill>
                      <a:schemeClr val="lt1"/>
                    </a:solidFill>
                    <a:latin typeface="Arial"/>
                    <a:ea typeface="Arial"/>
                    <a:cs typeface="Arial"/>
                    <a:sym typeface="Arial"/>
                  </a:endParaRPr>
                </a:p>
              </p:txBody>
            </p:sp>
            <p:sp>
              <p:nvSpPr>
                <p:cNvPr id="1793" name="Google Shape;1793;p75"/>
                <p:cNvSpPr/>
                <p:nvPr/>
              </p:nvSpPr>
              <p:spPr>
                <a:xfrm>
                  <a:off x="6748508" y="5466718"/>
                  <a:ext cx="921684" cy="318631"/>
                </a:xfrm>
                <a:prstGeom prst="roundRect">
                  <a:avLst>
                    <a:gd fmla="val 23967" name="adj"/>
                  </a:avLst>
                </a:prstGeom>
                <a:solidFill>
                  <a:srgbClr val="1F45B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Đầu ra</a:t>
                  </a:r>
                  <a:endParaRPr sz="1800">
                    <a:solidFill>
                      <a:schemeClr val="lt1"/>
                    </a:solidFill>
                    <a:latin typeface="Arial"/>
                    <a:ea typeface="Arial"/>
                    <a:cs typeface="Arial"/>
                    <a:sym typeface="Arial"/>
                  </a:endParaRPr>
                </a:p>
              </p:txBody>
            </p:sp>
          </p:grpSp>
          <p:sp>
            <p:nvSpPr>
              <p:cNvPr id="1794" name="Google Shape;1794;p75"/>
              <p:cNvSpPr/>
              <p:nvPr/>
            </p:nvSpPr>
            <p:spPr>
              <a:xfrm>
                <a:off x="6558914" y="5988141"/>
                <a:ext cx="627712" cy="351469"/>
              </a:xfrm>
              <a:prstGeom prst="roundRect">
                <a:avLst>
                  <a:gd fmla="val 23967" name="adj"/>
                </a:avLst>
              </a:prstGeom>
              <a:solidFill>
                <a:srgbClr val="E9F2FC"/>
              </a:solidFill>
              <a:ln cap="flat" cmpd="sng" w="1270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43B2"/>
                  </a:solidFill>
                  <a:latin typeface="Arial"/>
                  <a:ea typeface="Arial"/>
                  <a:cs typeface="Arial"/>
                  <a:sym typeface="Arial"/>
                </a:endParaRPr>
              </a:p>
              <a:p>
                <a:pPr indent="0" lvl="0" marL="0" marR="0" rtl="0" algn="ctr">
                  <a:spcBef>
                    <a:spcPts val="0"/>
                  </a:spcBef>
                  <a:spcAft>
                    <a:spcPts val="0"/>
                  </a:spcAft>
                  <a:buNone/>
                </a:pPr>
                <a:r>
                  <a:rPr lang="en-US" sz="1800">
                    <a:solidFill>
                      <a:srgbClr val="0043B2"/>
                    </a:solidFill>
                    <a:latin typeface="Arial"/>
                    <a:ea typeface="Arial"/>
                    <a:cs typeface="Arial"/>
                    <a:sym typeface="Arial"/>
                  </a:rPr>
                  <a:t>P 4</a:t>
                </a:r>
                <a:endParaRPr sz="1600">
                  <a:solidFill>
                    <a:srgbClr val="0043B2"/>
                  </a:solidFill>
                  <a:latin typeface="Arial"/>
                  <a:ea typeface="Arial"/>
                  <a:cs typeface="Arial"/>
                  <a:sym typeface="Arial"/>
                </a:endParaRPr>
              </a:p>
              <a:p>
                <a:pPr indent="0" lvl="0" marL="0" marR="0" rtl="0" algn="ctr">
                  <a:spcBef>
                    <a:spcPts val="0"/>
                  </a:spcBef>
                  <a:spcAft>
                    <a:spcPts val="0"/>
                  </a:spcAft>
                  <a:buNone/>
                </a:pPr>
                <a:r>
                  <a:t/>
                </a:r>
                <a:endParaRPr sz="1600">
                  <a:solidFill>
                    <a:srgbClr val="0043B2"/>
                  </a:solidFill>
                  <a:latin typeface="Arial"/>
                  <a:ea typeface="Arial"/>
                  <a:cs typeface="Arial"/>
                  <a:sym typeface="Arial"/>
                </a:endParaRPr>
              </a:p>
            </p:txBody>
          </p:sp>
        </p:grpSp>
        <p:sp>
          <p:nvSpPr>
            <p:cNvPr id="1795" name="Google Shape;1795;p75"/>
            <p:cNvSpPr/>
            <p:nvPr/>
          </p:nvSpPr>
          <p:spPr>
            <a:xfrm>
              <a:off x="1310640" y="4953338"/>
              <a:ext cx="7088533" cy="45719"/>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6" name="Google Shape;1796;p75"/>
            <p:cNvSpPr/>
            <p:nvPr/>
          </p:nvSpPr>
          <p:spPr>
            <a:xfrm>
              <a:off x="1310640" y="4467292"/>
              <a:ext cx="339617" cy="339617"/>
            </a:xfrm>
            <a:prstGeom prst="plus">
              <a:avLst>
                <a:gd fmla="val 43871"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97" name="Google Shape;1797;p75"/>
            <p:cNvGrpSpPr/>
            <p:nvPr/>
          </p:nvGrpSpPr>
          <p:grpSpPr>
            <a:xfrm>
              <a:off x="1310640" y="5227222"/>
              <a:ext cx="339617" cy="137335"/>
              <a:chOff x="1310640" y="5198647"/>
              <a:chExt cx="339617" cy="137335"/>
            </a:xfrm>
          </p:grpSpPr>
          <p:sp>
            <p:nvSpPr>
              <p:cNvPr id="1798" name="Google Shape;1798;p75"/>
              <p:cNvSpPr/>
              <p:nvPr/>
            </p:nvSpPr>
            <p:spPr>
              <a:xfrm>
                <a:off x="1310640" y="5198647"/>
                <a:ext cx="339617" cy="45719"/>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9" name="Google Shape;1799;p75"/>
              <p:cNvSpPr/>
              <p:nvPr/>
            </p:nvSpPr>
            <p:spPr>
              <a:xfrm>
                <a:off x="1310640" y="5290263"/>
                <a:ext cx="339617" cy="45719"/>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1800" name="Google Shape;1800;p75"/>
          <p:cNvSpPr/>
          <p:nvPr/>
        </p:nvSpPr>
        <p:spPr>
          <a:xfrm>
            <a:off x="2522136" y="5965376"/>
            <a:ext cx="4824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rgbClr val="3F3F3F"/>
                </a:solidFill>
                <a:latin typeface="Arial"/>
                <a:ea typeface="Arial"/>
                <a:cs typeface="Arial"/>
                <a:sym typeface="Arial"/>
              </a:rPr>
              <a:t>⸢ Xây dựng bộ xử lý mới từ ba bộ xử lý hiện có ⸥</a:t>
            </a:r>
            <a:endParaRPr i="1" sz="1400">
              <a:solidFill>
                <a:srgbClr val="3F3F3F"/>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7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807" name="Google Shape;1807;p7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Khái niệm cốt lõi của NiFi</a:t>
            </a:r>
            <a:endParaRPr/>
          </a:p>
        </p:txBody>
      </p:sp>
      <p:sp>
        <p:nvSpPr>
          <p:cNvPr id="1808" name="Google Shape;1808;p7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p:txBody>
      </p:sp>
      <p:sp>
        <p:nvSpPr>
          <p:cNvPr id="1809" name="Google Shape;1809;p76"/>
          <p:cNvSpPr txBox="1"/>
          <p:nvPr/>
        </p:nvSpPr>
        <p:spPr>
          <a:xfrm>
            <a:off x="8410075" y="1678274"/>
            <a:ext cx="928394"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262626"/>
                </a:solidFill>
                <a:latin typeface="Arial"/>
                <a:ea typeface="Arial"/>
                <a:cs typeface="Arial"/>
                <a:sym typeface="Arial"/>
              </a:rPr>
              <a:t>[Quiz]</a:t>
            </a:r>
            <a:endParaRPr sz="1600">
              <a:solidFill>
                <a:srgbClr val="262626"/>
              </a:solidFill>
              <a:latin typeface="Arial"/>
              <a:ea typeface="Arial"/>
              <a:cs typeface="Arial"/>
              <a:sym typeface="Arial"/>
            </a:endParaRPr>
          </a:p>
        </p:txBody>
      </p:sp>
      <p:sp>
        <p:nvSpPr>
          <p:cNvPr id="1810" name="Google Shape;1810;p76"/>
          <p:cNvSpPr/>
          <p:nvPr/>
        </p:nvSpPr>
        <p:spPr>
          <a:xfrm>
            <a:off x="4601562" y="4684074"/>
            <a:ext cx="4675806" cy="765995"/>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rmAutofit/>
          </a:bodyPr>
          <a:lstStyle/>
          <a:p>
            <a:pPr indent="-182563" lvl="1" marL="360363" marR="0" rtl="0" algn="l">
              <a:lnSpc>
                <a:spcPct val="162162"/>
              </a:lnSpc>
              <a:spcBef>
                <a:spcPts val="0"/>
              </a:spcBef>
              <a:spcAft>
                <a:spcPts val="0"/>
              </a:spcAft>
              <a:buClr>
                <a:srgbClr val="193EB0"/>
              </a:buClr>
              <a:buSzPts val="888"/>
              <a:buFont typeface="Arial"/>
              <a:buChar char="•"/>
            </a:pPr>
            <a:r>
              <a:rPr b="0" i="0" lang="en-US" sz="1110" u="none" cap="none" strike="noStrike">
                <a:solidFill>
                  <a:srgbClr val="193EB0"/>
                </a:solidFill>
                <a:latin typeface="Arial"/>
                <a:ea typeface="Arial"/>
                <a:cs typeface="Arial"/>
                <a:sym typeface="Arial"/>
              </a:rPr>
              <a:t>Một tập hợp cụ thể các quy trình và các kết nối của chúng</a:t>
            </a:r>
            <a:endParaRPr b="0" i="0" sz="1110" u="none" cap="none" strike="noStrike">
              <a:solidFill>
                <a:srgbClr val="193EB0"/>
              </a:solidFill>
              <a:latin typeface="Arial"/>
              <a:ea typeface="Arial"/>
              <a:cs typeface="Arial"/>
              <a:sym typeface="Arial"/>
            </a:endParaRPr>
          </a:p>
          <a:p>
            <a:pPr indent="-182563" lvl="1" marL="360363" marR="0" rtl="0" algn="l">
              <a:lnSpc>
                <a:spcPct val="162162"/>
              </a:lnSpc>
              <a:spcBef>
                <a:spcPts val="462"/>
              </a:spcBef>
              <a:spcAft>
                <a:spcPts val="0"/>
              </a:spcAft>
              <a:buClr>
                <a:srgbClr val="193EB0"/>
              </a:buClr>
              <a:buSzPts val="888"/>
              <a:buFont typeface="Arial"/>
              <a:buChar char="•"/>
            </a:pPr>
            <a:r>
              <a:rPr b="0" i="0" lang="en-US" sz="1110" u="none" cap="none" strike="noStrike">
                <a:solidFill>
                  <a:srgbClr val="193EB0"/>
                </a:solidFill>
                <a:latin typeface="Arial"/>
                <a:ea typeface="Arial"/>
                <a:cs typeface="Arial"/>
                <a:sym typeface="Arial"/>
              </a:rPr>
              <a:t>Có thể nhận và gửi dữ liệu qua các cổng đầu vào và đầu ra của nó</a:t>
            </a:r>
            <a:endParaRPr b="0" i="0" sz="1110" u="none" cap="none" strike="noStrike">
              <a:solidFill>
                <a:srgbClr val="193EB0"/>
              </a:solidFill>
              <a:latin typeface="Arial"/>
              <a:ea typeface="Arial"/>
              <a:cs typeface="Arial"/>
              <a:sym typeface="Arial"/>
            </a:endParaRPr>
          </a:p>
        </p:txBody>
      </p:sp>
      <p:sp>
        <p:nvSpPr>
          <p:cNvPr id="1811" name="Google Shape;1811;p76"/>
          <p:cNvSpPr/>
          <p:nvPr/>
        </p:nvSpPr>
        <p:spPr>
          <a:xfrm>
            <a:off x="4601562" y="3875497"/>
            <a:ext cx="4675806" cy="760804"/>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182563" lvl="1" marL="360363" marR="0" rtl="0" algn="l">
              <a:lnSpc>
                <a:spcPct val="150000"/>
              </a:lnSpc>
              <a:spcBef>
                <a:spcPts val="0"/>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Cung cấp liên kết giữa các bộ vi xử lý.</a:t>
            </a:r>
            <a:endParaRPr/>
          </a:p>
          <a:p>
            <a:pPr indent="-182563" lvl="1" marL="360363" marR="0" rtl="0" algn="l">
              <a:lnSpc>
                <a:spcPct val="150000"/>
              </a:lnSpc>
              <a:spcBef>
                <a:spcPts val="462"/>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Hoạt động như hàng đợi, cho phép nhiều bộ xử lý có tốc độ khác nhau tương tác với nhau</a:t>
            </a:r>
            <a:endParaRPr b="0" i="0" sz="1200" u="none" cap="none" strike="noStrike">
              <a:solidFill>
                <a:srgbClr val="193EB0"/>
              </a:solidFill>
              <a:latin typeface="Arial"/>
              <a:ea typeface="Arial"/>
              <a:cs typeface="Arial"/>
              <a:sym typeface="Arial"/>
            </a:endParaRPr>
          </a:p>
        </p:txBody>
      </p:sp>
      <p:sp>
        <p:nvSpPr>
          <p:cNvPr id="1812" name="Google Shape;1812;p76"/>
          <p:cNvSpPr/>
          <p:nvPr/>
        </p:nvSpPr>
        <p:spPr>
          <a:xfrm>
            <a:off x="4601562" y="2257091"/>
            <a:ext cx="4675806" cy="760804"/>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182563" lvl="1" marL="360363" marR="0" rtl="0" algn="l">
              <a:lnSpc>
                <a:spcPct val="150000"/>
              </a:lnSpc>
              <a:spcBef>
                <a:spcPts val="0"/>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Bộ xử lý làm công việc thực tế</a:t>
            </a:r>
            <a:endParaRPr b="0" i="0" sz="1200" u="none" cap="none" strike="noStrike">
              <a:solidFill>
                <a:srgbClr val="193EB0"/>
              </a:solidFill>
              <a:latin typeface="Arial"/>
              <a:ea typeface="Arial"/>
              <a:cs typeface="Arial"/>
              <a:sym typeface="Arial"/>
            </a:endParaRPr>
          </a:p>
          <a:p>
            <a:pPr indent="-182563" lvl="1" marL="360363" marR="0" rtl="0" algn="l">
              <a:lnSpc>
                <a:spcPct val="150000"/>
              </a:lnSpc>
              <a:spcBef>
                <a:spcPts val="462"/>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Bộ xử lý có thể thực hiện định tuyến, chuyển đổi và/hoặc dàn xếp giữa các hệ thống</a:t>
            </a:r>
            <a:endParaRPr b="0" i="0" sz="1200" u="none" cap="none" strike="noStrike">
              <a:solidFill>
                <a:srgbClr val="193EB0"/>
              </a:solidFill>
              <a:latin typeface="Arial"/>
              <a:ea typeface="Arial"/>
              <a:cs typeface="Arial"/>
              <a:sym typeface="Arial"/>
            </a:endParaRPr>
          </a:p>
        </p:txBody>
      </p:sp>
      <p:sp>
        <p:nvSpPr>
          <p:cNvPr id="1813" name="Google Shape;1813;p76"/>
          <p:cNvSpPr/>
          <p:nvPr/>
        </p:nvSpPr>
        <p:spPr>
          <a:xfrm>
            <a:off x="4601562" y="3065520"/>
            <a:ext cx="4675806" cy="760804"/>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rmAutofit/>
          </a:bodyPr>
          <a:lstStyle/>
          <a:p>
            <a:pPr indent="-182563" lvl="1" marL="360363" marR="0" rtl="0" algn="l">
              <a:lnSpc>
                <a:spcPct val="150000"/>
              </a:lnSpc>
              <a:spcBef>
                <a:spcPts val="0"/>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Đại diện cho mỗi đối tượng di chuyển qua hệ thống</a:t>
            </a:r>
            <a:endParaRPr/>
          </a:p>
          <a:p>
            <a:pPr indent="-182563" lvl="1" marL="360363" marR="0" rtl="0" algn="l">
              <a:lnSpc>
                <a:spcPct val="150000"/>
              </a:lnSpc>
              <a:spcBef>
                <a:spcPts val="462"/>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Bao gồm các chuỗi thuộc tính cặp khóa/giá trị</a:t>
            </a:r>
            <a:endParaRPr b="0" i="0" sz="1200" u="none" cap="none" strike="noStrike">
              <a:solidFill>
                <a:srgbClr val="193EB0"/>
              </a:solidFill>
              <a:latin typeface="Arial"/>
              <a:ea typeface="Arial"/>
              <a:cs typeface="Arial"/>
              <a:sym typeface="Arial"/>
            </a:endParaRPr>
          </a:p>
        </p:txBody>
      </p:sp>
      <p:grpSp>
        <p:nvGrpSpPr>
          <p:cNvPr id="1814" name="Google Shape;1814;p76"/>
          <p:cNvGrpSpPr/>
          <p:nvPr/>
        </p:nvGrpSpPr>
        <p:grpSpPr>
          <a:xfrm>
            <a:off x="684929" y="2281119"/>
            <a:ext cx="2015067" cy="3951272"/>
            <a:chOff x="2710579" y="2357319"/>
            <a:chExt cx="2015067" cy="3951272"/>
          </a:xfrm>
        </p:grpSpPr>
        <p:sp>
          <p:nvSpPr>
            <p:cNvPr id="1815" name="Google Shape;1815;p76"/>
            <p:cNvSpPr/>
            <p:nvPr/>
          </p:nvSpPr>
          <p:spPr>
            <a:xfrm>
              <a:off x="2710579" y="2357319"/>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Kết nối</a:t>
              </a:r>
              <a:endParaRPr sz="1400">
                <a:solidFill>
                  <a:srgbClr val="193EB0"/>
                </a:solidFill>
                <a:latin typeface="Arial"/>
                <a:ea typeface="Arial"/>
                <a:cs typeface="Arial"/>
                <a:sym typeface="Arial"/>
              </a:endParaRPr>
            </a:p>
          </p:txBody>
        </p:sp>
        <p:sp>
          <p:nvSpPr>
            <p:cNvPr id="1816" name="Google Shape;1816;p76"/>
            <p:cNvSpPr/>
            <p:nvPr/>
          </p:nvSpPr>
          <p:spPr>
            <a:xfrm>
              <a:off x="2710579" y="5605076"/>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Bộ xử lý FlowFile</a:t>
              </a:r>
              <a:endParaRPr sz="1400">
                <a:solidFill>
                  <a:srgbClr val="193EB0"/>
                </a:solidFill>
                <a:latin typeface="Arial"/>
                <a:ea typeface="Arial"/>
                <a:cs typeface="Arial"/>
                <a:sym typeface="Arial"/>
              </a:endParaRPr>
            </a:p>
          </p:txBody>
        </p:sp>
        <p:sp>
          <p:nvSpPr>
            <p:cNvPr id="1817" name="Google Shape;1817;p76"/>
            <p:cNvSpPr/>
            <p:nvPr/>
          </p:nvSpPr>
          <p:spPr>
            <a:xfrm>
              <a:off x="2710579" y="3981197"/>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Bộ điều khiển luồng</a:t>
              </a:r>
              <a:endParaRPr sz="1400">
                <a:solidFill>
                  <a:srgbClr val="193EB0"/>
                </a:solidFill>
                <a:latin typeface="Arial"/>
                <a:ea typeface="Arial"/>
                <a:cs typeface="Arial"/>
                <a:sym typeface="Arial"/>
              </a:endParaRPr>
            </a:p>
          </p:txBody>
        </p:sp>
        <p:sp>
          <p:nvSpPr>
            <p:cNvPr id="1818" name="Google Shape;1818;p76"/>
            <p:cNvSpPr/>
            <p:nvPr/>
          </p:nvSpPr>
          <p:spPr>
            <a:xfrm>
              <a:off x="2710579" y="4787382"/>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FlowFile</a:t>
              </a:r>
              <a:endParaRPr/>
            </a:p>
          </p:txBody>
        </p:sp>
        <p:sp>
          <p:nvSpPr>
            <p:cNvPr id="1819" name="Google Shape;1819;p76"/>
            <p:cNvSpPr/>
            <p:nvPr/>
          </p:nvSpPr>
          <p:spPr>
            <a:xfrm>
              <a:off x="2710579" y="3175013"/>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Nhóm quy trình</a:t>
              </a:r>
              <a:endParaRPr sz="1400">
                <a:solidFill>
                  <a:srgbClr val="193EB0"/>
                </a:solidFill>
                <a:latin typeface="Arial"/>
                <a:ea typeface="Arial"/>
                <a:cs typeface="Arial"/>
                <a:sym typeface="Arial"/>
              </a:endParaRPr>
            </a:p>
          </p:txBody>
        </p:sp>
      </p:grpSp>
      <p:grpSp>
        <p:nvGrpSpPr>
          <p:cNvPr id="1820" name="Google Shape;1820;p76"/>
          <p:cNvGrpSpPr/>
          <p:nvPr/>
        </p:nvGrpSpPr>
        <p:grpSpPr>
          <a:xfrm>
            <a:off x="2791273" y="2575380"/>
            <a:ext cx="125754" cy="3374913"/>
            <a:chOff x="2810323" y="2651580"/>
            <a:chExt cx="125754" cy="3374913"/>
          </a:xfrm>
        </p:grpSpPr>
        <p:sp>
          <p:nvSpPr>
            <p:cNvPr id="1821" name="Google Shape;1821;p76"/>
            <p:cNvSpPr/>
            <p:nvPr/>
          </p:nvSpPr>
          <p:spPr>
            <a:xfrm>
              <a:off x="2810323" y="2651580"/>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2" name="Google Shape;1822;p76"/>
            <p:cNvSpPr/>
            <p:nvPr/>
          </p:nvSpPr>
          <p:spPr>
            <a:xfrm>
              <a:off x="2810323" y="3459245"/>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3" name="Google Shape;1823;p76"/>
            <p:cNvSpPr/>
            <p:nvPr/>
          </p:nvSpPr>
          <p:spPr>
            <a:xfrm>
              <a:off x="2810323" y="4266910"/>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4" name="Google Shape;1824;p76"/>
            <p:cNvSpPr/>
            <p:nvPr/>
          </p:nvSpPr>
          <p:spPr>
            <a:xfrm>
              <a:off x="2810323" y="5076262"/>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5" name="Google Shape;1825;p76"/>
            <p:cNvSpPr/>
            <p:nvPr/>
          </p:nvSpPr>
          <p:spPr>
            <a:xfrm>
              <a:off x="2810323" y="5900739"/>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826" name="Google Shape;1826;p76"/>
          <p:cNvGrpSpPr/>
          <p:nvPr/>
        </p:nvGrpSpPr>
        <p:grpSpPr>
          <a:xfrm>
            <a:off x="4336123" y="2568442"/>
            <a:ext cx="125754" cy="3374913"/>
            <a:chOff x="2810323" y="2651580"/>
            <a:chExt cx="125754" cy="3374913"/>
          </a:xfrm>
        </p:grpSpPr>
        <p:sp>
          <p:nvSpPr>
            <p:cNvPr id="1827" name="Google Shape;1827;p76"/>
            <p:cNvSpPr/>
            <p:nvPr/>
          </p:nvSpPr>
          <p:spPr>
            <a:xfrm>
              <a:off x="2810323" y="2651580"/>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8" name="Google Shape;1828;p76"/>
            <p:cNvSpPr/>
            <p:nvPr/>
          </p:nvSpPr>
          <p:spPr>
            <a:xfrm>
              <a:off x="2810323" y="3459245"/>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9" name="Google Shape;1829;p76"/>
            <p:cNvSpPr/>
            <p:nvPr/>
          </p:nvSpPr>
          <p:spPr>
            <a:xfrm>
              <a:off x="2810323" y="4266910"/>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0" name="Google Shape;1830;p76"/>
            <p:cNvSpPr/>
            <p:nvPr/>
          </p:nvSpPr>
          <p:spPr>
            <a:xfrm>
              <a:off x="2810323" y="5076262"/>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1" name="Google Shape;1831;p76"/>
            <p:cNvSpPr/>
            <p:nvPr/>
          </p:nvSpPr>
          <p:spPr>
            <a:xfrm>
              <a:off x="2810323" y="5900739"/>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32" name="Google Shape;1832;p76"/>
          <p:cNvSpPr/>
          <p:nvPr/>
        </p:nvSpPr>
        <p:spPr>
          <a:xfrm>
            <a:off x="4601562" y="5497694"/>
            <a:ext cx="4675805" cy="754116"/>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182563" lvl="1" marL="360363" marR="0" rtl="0" algn="l">
              <a:lnSpc>
                <a:spcPct val="150000"/>
              </a:lnSpc>
              <a:spcBef>
                <a:spcPts val="0"/>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Keo kết nối và điều khiển tất cả các bộ phận của NiFi</a:t>
            </a:r>
            <a:endParaRPr b="0" i="0" sz="1200" u="none" cap="none" strike="noStrike">
              <a:solidFill>
                <a:srgbClr val="193EB0"/>
              </a:solidFill>
              <a:latin typeface="Arial"/>
              <a:ea typeface="Arial"/>
              <a:cs typeface="Arial"/>
              <a:sym typeface="Arial"/>
            </a:endParaRPr>
          </a:p>
          <a:p>
            <a:pPr indent="-182563" lvl="1" marL="360363" marR="0" rtl="0" algn="l">
              <a:lnSpc>
                <a:spcPct val="150000"/>
              </a:lnSpc>
              <a:spcBef>
                <a:spcPts val="462"/>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Phân bổ và quản lý các luồng cho bộ xử lý</a:t>
            </a:r>
            <a:endParaRPr b="0" i="0" sz="1200" u="none" cap="none" strike="noStrike">
              <a:solidFill>
                <a:srgbClr val="193EB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7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839" name="Google Shape;1839;p7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Khái niệm cốt lõi của NiFi</a:t>
            </a:r>
            <a:endParaRPr/>
          </a:p>
        </p:txBody>
      </p:sp>
      <p:sp>
        <p:nvSpPr>
          <p:cNvPr id="1840" name="Google Shape;1840;p7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p:txBody>
      </p:sp>
      <p:sp>
        <p:nvSpPr>
          <p:cNvPr id="1841" name="Google Shape;1841;p77"/>
          <p:cNvSpPr txBox="1"/>
          <p:nvPr/>
        </p:nvSpPr>
        <p:spPr>
          <a:xfrm>
            <a:off x="8614029" y="1678274"/>
            <a:ext cx="724439"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262626"/>
                </a:solidFill>
                <a:latin typeface="Arial"/>
                <a:ea typeface="Arial"/>
                <a:cs typeface="Arial"/>
                <a:sym typeface="Arial"/>
              </a:rPr>
              <a:t>[Quiz]</a:t>
            </a:r>
            <a:endParaRPr sz="1600">
              <a:solidFill>
                <a:srgbClr val="262626"/>
              </a:solidFill>
              <a:latin typeface="Arial"/>
              <a:ea typeface="Arial"/>
              <a:cs typeface="Arial"/>
              <a:sym typeface="Arial"/>
            </a:endParaRPr>
          </a:p>
        </p:txBody>
      </p:sp>
      <p:sp>
        <p:nvSpPr>
          <p:cNvPr id="1842" name="Google Shape;1842;p77"/>
          <p:cNvSpPr/>
          <p:nvPr/>
        </p:nvSpPr>
        <p:spPr>
          <a:xfrm>
            <a:off x="4601562" y="5497694"/>
            <a:ext cx="4675805" cy="754116"/>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182563" lvl="1" marL="360363" marR="0" rtl="0" algn="l">
              <a:lnSpc>
                <a:spcPct val="150000"/>
              </a:lnSpc>
              <a:spcBef>
                <a:spcPts val="0"/>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Keo kết nối và điều khiển tất cả các bộ phận của NiFi</a:t>
            </a:r>
            <a:endParaRPr b="0" i="0" sz="1200" u="none" cap="none" strike="noStrike">
              <a:solidFill>
                <a:srgbClr val="193EB0"/>
              </a:solidFill>
              <a:latin typeface="Arial"/>
              <a:ea typeface="Arial"/>
              <a:cs typeface="Arial"/>
              <a:sym typeface="Arial"/>
            </a:endParaRPr>
          </a:p>
          <a:p>
            <a:pPr indent="-182563" lvl="1" marL="360363" marR="0" rtl="0" algn="l">
              <a:lnSpc>
                <a:spcPct val="150000"/>
              </a:lnSpc>
              <a:spcBef>
                <a:spcPts val="462"/>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Phân bổ và quản lý các luồng cho bộ xử lý</a:t>
            </a:r>
            <a:endParaRPr b="0" i="0" sz="1200" u="none" cap="none" strike="noStrike">
              <a:solidFill>
                <a:srgbClr val="193EB0"/>
              </a:solidFill>
              <a:latin typeface="Arial"/>
              <a:ea typeface="Arial"/>
              <a:cs typeface="Arial"/>
              <a:sym typeface="Arial"/>
            </a:endParaRPr>
          </a:p>
        </p:txBody>
      </p:sp>
      <p:sp>
        <p:nvSpPr>
          <p:cNvPr id="1843" name="Google Shape;1843;p77"/>
          <p:cNvSpPr/>
          <p:nvPr/>
        </p:nvSpPr>
        <p:spPr>
          <a:xfrm>
            <a:off x="4601562" y="4684074"/>
            <a:ext cx="4675806" cy="765995"/>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rmAutofit/>
          </a:bodyPr>
          <a:lstStyle/>
          <a:p>
            <a:pPr indent="-182563" lvl="1" marL="360363" marR="0" rtl="0" algn="l">
              <a:lnSpc>
                <a:spcPct val="162162"/>
              </a:lnSpc>
              <a:spcBef>
                <a:spcPts val="0"/>
              </a:spcBef>
              <a:spcAft>
                <a:spcPts val="0"/>
              </a:spcAft>
              <a:buClr>
                <a:srgbClr val="193EB0"/>
              </a:buClr>
              <a:buSzPts val="888"/>
              <a:buFont typeface="Arial"/>
              <a:buChar char="•"/>
            </a:pPr>
            <a:r>
              <a:rPr b="0" i="0" lang="en-US" sz="1110" u="none" cap="none" strike="noStrike">
                <a:solidFill>
                  <a:srgbClr val="193EB0"/>
                </a:solidFill>
                <a:latin typeface="Arial"/>
                <a:ea typeface="Arial"/>
                <a:cs typeface="Arial"/>
                <a:sym typeface="Arial"/>
              </a:rPr>
              <a:t>Một tập hợp cụ thể các quy trình và các kết nối của chúng</a:t>
            </a:r>
            <a:endParaRPr b="0" i="0" sz="1110" u="none" cap="none" strike="noStrike">
              <a:solidFill>
                <a:srgbClr val="193EB0"/>
              </a:solidFill>
              <a:latin typeface="Arial"/>
              <a:ea typeface="Arial"/>
              <a:cs typeface="Arial"/>
              <a:sym typeface="Arial"/>
            </a:endParaRPr>
          </a:p>
          <a:p>
            <a:pPr indent="-182563" lvl="1" marL="360363" marR="0" rtl="0" algn="l">
              <a:lnSpc>
                <a:spcPct val="162162"/>
              </a:lnSpc>
              <a:spcBef>
                <a:spcPts val="462"/>
              </a:spcBef>
              <a:spcAft>
                <a:spcPts val="0"/>
              </a:spcAft>
              <a:buClr>
                <a:srgbClr val="193EB0"/>
              </a:buClr>
              <a:buSzPts val="888"/>
              <a:buFont typeface="Arial"/>
              <a:buChar char="•"/>
            </a:pPr>
            <a:r>
              <a:rPr b="0" i="0" lang="en-US" sz="1110" u="none" cap="none" strike="noStrike">
                <a:solidFill>
                  <a:srgbClr val="193EB0"/>
                </a:solidFill>
                <a:latin typeface="Arial"/>
                <a:ea typeface="Arial"/>
                <a:cs typeface="Arial"/>
                <a:sym typeface="Arial"/>
              </a:rPr>
              <a:t>Có thể nhận và gửi dữ liệu qua các cổng đầu vào và đầu ra của nó</a:t>
            </a:r>
            <a:endParaRPr b="0" i="0" sz="1110" u="none" cap="none" strike="noStrike">
              <a:solidFill>
                <a:srgbClr val="193EB0"/>
              </a:solidFill>
              <a:latin typeface="Arial"/>
              <a:ea typeface="Arial"/>
              <a:cs typeface="Arial"/>
              <a:sym typeface="Arial"/>
            </a:endParaRPr>
          </a:p>
        </p:txBody>
      </p:sp>
      <p:sp>
        <p:nvSpPr>
          <p:cNvPr id="1844" name="Google Shape;1844;p77"/>
          <p:cNvSpPr/>
          <p:nvPr/>
        </p:nvSpPr>
        <p:spPr>
          <a:xfrm>
            <a:off x="4601562" y="3875497"/>
            <a:ext cx="4675806" cy="760804"/>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182563" lvl="1" marL="360363" marR="0" rtl="0" algn="l">
              <a:lnSpc>
                <a:spcPct val="150000"/>
              </a:lnSpc>
              <a:spcBef>
                <a:spcPts val="0"/>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Cung cấp liên kết giữa các bộ vi xử lý.</a:t>
            </a:r>
            <a:endParaRPr/>
          </a:p>
          <a:p>
            <a:pPr indent="-182563" lvl="1" marL="360363" marR="0" rtl="0" algn="l">
              <a:lnSpc>
                <a:spcPct val="150000"/>
              </a:lnSpc>
              <a:spcBef>
                <a:spcPts val="462"/>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Hoạt động như hàng đợi, cho phép nhiều bộ xử lý có tốc độ khác nhau tương tác với nhau</a:t>
            </a:r>
            <a:endParaRPr b="0" i="0" sz="1200" u="none" cap="none" strike="noStrike">
              <a:solidFill>
                <a:srgbClr val="193EB0"/>
              </a:solidFill>
              <a:latin typeface="Arial"/>
              <a:ea typeface="Arial"/>
              <a:cs typeface="Arial"/>
              <a:sym typeface="Arial"/>
            </a:endParaRPr>
          </a:p>
        </p:txBody>
      </p:sp>
      <p:sp>
        <p:nvSpPr>
          <p:cNvPr id="1845" name="Google Shape;1845;p77"/>
          <p:cNvSpPr/>
          <p:nvPr/>
        </p:nvSpPr>
        <p:spPr>
          <a:xfrm>
            <a:off x="4601562" y="2257091"/>
            <a:ext cx="4675806" cy="760804"/>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182563" lvl="1" marL="360363" marR="0" rtl="0" algn="l">
              <a:lnSpc>
                <a:spcPct val="150000"/>
              </a:lnSpc>
              <a:spcBef>
                <a:spcPts val="0"/>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Bộ xử lý làm công việc thực tế</a:t>
            </a:r>
            <a:endParaRPr b="0" i="0" sz="1200" u="none" cap="none" strike="noStrike">
              <a:solidFill>
                <a:srgbClr val="193EB0"/>
              </a:solidFill>
              <a:latin typeface="Arial"/>
              <a:ea typeface="Arial"/>
              <a:cs typeface="Arial"/>
              <a:sym typeface="Arial"/>
            </a:endParaRPr>
          </a:p>
          <a:p>
            <a:pPr indent="-182563" lvl="1" marL="360363" marR="0" rtl="0" algn="l">
              <a:lnSpc>
                <a:spcPct val="150000"/>
              </a:lnSpc>
              <a:spcBef>
                <a:spcPts val="462"/>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Bộ xử lý có thể thực hiện định tuyến, chuyển đổi và/hoặc dàn xếp giữa các hệ thống</a:t>
            </a:r>
            <a:endParaRPr b="0" i="0" sz="1200" u="none" cap="none" strike="noStrike">
              <a:solidFill>
                <a:srgbClr val="193EB0"/>
              </a:solidFill>
              <a:latin typeface="Arial"/>
              <a:ea typeface="Arial"/>
              <a:cs typeface="Arial"/>
              <a:sym typeface="Arial"/>
            </a:endParaRPr>
          </a:p>
        </p:txBody>
      </p:sp>
      <p:sp>
        <p:nvSpPr>
          <p:cNvPr id="1846" name="Google Shape;1846;p77"/>
          <p:cNvSpPr/>
          <p:nvPr/>
        </p:nvSpPr>
        <p:spPr>
          <a:xfrm>
            <a:off x="4601562" y="3065520"/>
            <a:ext cx="4675806" cy="760804"/>
          </a:xfrm>
          <a:prstGeom prst="roundRect">
            <a:avLst>
              <a:gd fmla="val 16667" name="adj"/>
            </a:avLst>
          </a:prstGeom>
          <a:noFill/>
          <a:ln cap="flat" cmpd="sng" w="9525">
            <a:solidFill>
              <a:srgbClr val="193EB0"/>
            </a:solidFill>
            <a:prstDash val="solid"/>
            <a:round/>
            <a:headEnd len="sm" w="sm" type="none"/>
            <a:tailEnd len="sm" w="sm" type="none"/>
          </a:ln>
        </p:spPr>
        <p:txBody>
          <a:bodyPr anchorCtr="0" anchor="ctr" bIns="45700" lIns="91425" spcFirstLastPara="1" rIns="91425" wrap="square" tIns="45700">
            <a:normAutofit/>
          </a:bodyPr>
          <a:lstStyle/>
          <a:p>
            <a:pPr indent="-182563" lvl="1" marL="360363" marR="0" rtl="0" algn="l">
              <a:lnSpc>
                <a:spcPct val="150000"/>
              </a:lnSpc>
              <a:spcBef>
                <a:spcPts val="0"/>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Đại diện cho mỗi đối tượng di chuyển qua hệ thống</a:t>
            </a:r>
            <a:endParaRPr/>
          </a:p>
          <a:p>
            <a:pPr indent="-182563" lvl="1" marL="360363" marR="0" rtl="0" algn="l">
              <a:lnSpc>
                <a:spcPct val="150000"/>
              </a:lnSpc>
              <a:spcBef>
                <a:spcPts val="462"/>
              </a:spcBef>
              <a:spcAft>
                <a:spcPts val="0"/>
              </a:spcAft>
              <a:buClr>
                <a:srgbClr val="193EB0"/>
              </a:buClr>
              <a:buSzPts val="960"/>
              <a:buFont typeface="Arial"/>
              <a:buChar char="•"/>
            </a:pPr>
            <a:r>
              <a:rPr b="0" i="0" lang="en-US" sz="1200" u="none" cap="none" strike="noStrike">
                <a:solidFill>
                  <a:srgbClr val="193EB0"/>
                </a:solidFill>
                <a:latin typeface="Arial"/>
                <a:ea typeface="Arial"/>
                <a:cs typeface="Arial"/>
                <a:sym typeface="Arial"/>
              </a:rPr>
              <a:t>Bao gồm các chuỗi thuộc tính cặp khóa/giá trị</a:t>
            </a:r>
            <a:endParaRPr b="0" i="0" sz="1200" u="none" cap="none" strike="noStrike">
              <a:solidFill>
                <a:srgbClr val="193EB0"/>
              </a:solidFill>
              <a:latin typeface="Arial"/>
              <a:ea typeface="Arial"/>
              <a:cs typeface="Arial"/>
              <a:sym typeface="Arial"/>
            </a:endParaRPr>
          </a:p>
        </p:txBody>
      </p:sp>
      <p:grpSp>
        <p:nvGrpSpPr>
          <p:cNvPr id="1847" name="Google Shape;1847;p77"/>
          <p:cNvGrpSpPr/>
          <p:nvPr/>
        </p:nvGrpSpPr>
        <p:grpSpPr>
          <a:xfrm>
            <a:off x="684929" y="2281119"/>
            <a:ext cx="2015067" cy="3951272"/>
            <a:chOff x="2710579" y="2357319"/>
            <a:chExt cx="2015067" cy="3951272"/>
          </a:xfrm>
        </p:grpSpPr>
        <p:sp>
          <p:nvSpPr>
            <p:cNvPr id="1848" name="Google Shape;1848;p77"/>
            <p:cNvSpPr/>
            <p:nvPr/>
          </p:nvSpPr>
          <p:spPr>
            <a:xfrm>
              <a:off x="2710579" y="2357319"/>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Kết nối</a:t>
              </a:r>
              <a:endParaRPr sz="1400">
                <a:solidFill>
                  <a:srgbClr val="193EB0"/>
                </a:solidFill>
                <a:latin typeface="Arial"/>
                <a:ea typeface="Arial"/>
                <a:cs typeface="Arial"/>
                <a:sym typeface="Arial"/>
              </a:endParaRPr>
            </a:p>
          </p:txBody>
        </p:sp>
        <p:sp>
          <p:nvSpPr>
            <p:cNvPr id="1849" name="Google Shape;1849;p77"/>
            <p:cNvSpPr/>
            <p:nvPr/>
          </p:nvSpPr>
          <p:spPr>
            <a:xfrm>
              <a:off x="2710579" y="5605076"/>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Bộ xử lý FlowFile</a:t>
              </a:r>
              <a:endParaRPr sz="1400">
                <a:solidFill>
                  <a:srgbClr val="193EB0"/>
                </a:solidFill>
                <a:latin typeface="Arial"/>
                <a:ea typeface="Arial"/>
                <a:cs typeface="Arial"/>
                <a:sym typeface="Arial"/>
              </a:endParaRPr>
            </a:p>
          </p:txBody>
        </p:sp>
        <p:sp>
          <p:nvSpPr>
            <p:cNvPr id="1850" name="Google Shape;1850;p77"/>
            <p:cNvSpPr/>
            <p:nvPr/>
          </p:nvSpPr>
          <p:spPr>
            <a:xfrm>
              <a:off x="2710579" y="3981197"/>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Bộ điều khiển luồng</a:t>
              </a:r>
              <a:endParaRPr sz="1400">
                <a:solidFill>
                  <a:srgbClr val="193EB0"/>
                </a:solidFill>
                <a:latin typeface="Arial"/>
                <a:ea typeface="Arial"/>
                <a:cs typeface="Arial"/>
                <a:sym typeface="Arial"/>
              </a:endParaRPr>
            </a:p>
          </p:txBody>
        </p:sp>
        <p:sp>
          <p:nvSpPr>
            <p:cNvPr id="1851" name="Google Shape;1851;p77"/>
            <p:cNvSpPr/>
            <p:nvPr/>
          </p:nvSpPr>
          <p:spPr>
            <a:xfrm>
              <a:off x="2710579" y="4787382"/>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FlowFile</a:t>
              </a:r>
              <a:endParaRPr/>
            </a:p>
          </p:txBody>
        </p:sp>
        <p:sp>
          <p:nvSpPr>
            <p:cNvPr id="1852" name="Google Shape;1852;p77"/>
            <p:cNvSpPr/>
            <p:nvPr/>
          </p:nvSpPr>
          <p:spPr>
            <a:xfrm>
              <a:off x="2710579" y="3175013"/>
              <a:ext cx="2015067" cy="703515"/>
            </a:xfrm>
            <a:prstGeom prst="roundRect">
              <a:avLst>
                <a:gd fmla="val 16667"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Nhóm quy trình</a:t>
              </a:r>
              <a:endParaRPr sz="1400">
                <a:solidFill>
                  <a:srgbClr val="193EB0"/>
                </a:solidFill>
                <a:latin typeface="Arial"/>
                <a:ea typeface="Arial"/>
                <a:cs typeface="Arial"/>
                <a:sym typeface="Arial"/>
              </a:endParaRPr>
            </a:p>
          </p:txBody>
        </p:sp>
      </p:grpSp>
      <p:grpSp>
        <p:nvGrpSpPr>
          <p:cNvPr id="1853" name="Google Shape;1853;p77"/>
          <p:cNvGrpSpPr/>
          <p:nvPr/>
        </p:nvGrpSpPr>
        <p:grpSpPr>
          <a:xfrm>
            <a:off x="2791273" y="2575380"/>
            <a:ext cx="125754" cy="3374913"/>
            <a:chOff x="2810323" y="2651580"/>
            <a:chExt cx="125754" cy="3374913"/>
          </a:xfrm>
        </p:grpSpPr>
        <p:sp>
          <p:nvSpPr>
            <p:cNvPr id="1854" name="Google Shape;1854;p77"/>
            <p:cNvSpPr/>
            <p:nvPr/>
          </p:nvSpPr>
          <p:spPr>
            <a:xfrm>
              <a:off x="2810323" y="2651580"/>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5" name="Google Shape;1855;p77"/>
            <p:cNvSpPr/>
            <p:nvPr/>
          </p:nvSpPr>
          <p:spPr>
            <a:xfrm>
              <a:off x="2810323" y="3459245"/>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6" name="Google Shape;1856;p77"/>
            <p:cNvSpPr/>
            <p:nvPr/>
          </p:nvSpPr>
          <p:spPr>
            <a:xfrm>
              <a:off x="2810323" y="4266910"/>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7" name="Google Shape;1857;p77"/>
            <p:cNvSpPr/>
            <p:nvPr/>
          </p:nvSpPr>
          <p:spPr>
            <a:xfrm>
              <a:off x="2810323" y="5076262"/>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8" name="Google Shape;1858;p77"/>
            <p:cNvSpPr/>
            <p:nvPr/>
          </p:nvSpPr>
          <p:spPr>
            <a:xfrm>
              <a:off x="2810323" y="5900739"/>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859" name="Google Shape;1859;p77"/>
          <p:cNvGrpSpPr/>
          <p:nvPr/>
        </p:nvGrpSpPr>
        <p:grpSpPr>
          <a:xfrm>
            <a:off x="4336123" y="2568442"/>
            <a:ext cx="125754" cy="3374913"/>
            <a:chOff x="2810323" y="2651580"/>
            <a:chExt cx="125754" cy="3374913"/>
          </a:xfrm>
        </p:grpSpPr>
        <p:sp>
          <p:nvSpPr>
            <p:cNvPr id="1860" name="Google Shape;1860;p77"/>
            <p:cNvSpPr/>
            <p:nvPr/>
          </p:nvSpPr>
          <p:spPr>
            <a:xfrm>
              <a:off x="2810323" y="2651580"/>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1" name="Google Shape;1861;p77"/>
            <p:cNvSpPr/>
            <p:nvPr/>
          </p:nvSpPr>
          <p:spPr>
            <a:xfrm>
              <a:off x="2810323" y="3459245"/>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2" name="Google Shape;1862;p77"/>
            <p:cNvSpPr/>
            <p:nvPr/>
          </p:nvSpPr>
          <p:spPr>
            <a:xfrm>
              <a:off x="2810323" y="4266910"/>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3" name="Google Shape;1863;p77"/>
            <p:cNvSpPr/>
            <p:nvPr/>
          </p:nvSpPr>
          <p:spPr>
            <a:xfrm>
              <a:off x="2810323" y="5076262"/>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4" name="Google Shape;1864;p77"/>
            <p:cNvSpPr/>
            <p:nvPr/>
          </p:nvSpPr>
          <p:spPr>
            <a:xfrm>
              <a:off x="2810323" y="5900739"/>
              <a:ext cx="125754" cy="12575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1865" name="Google Shape;1865;p77"/>
          <p:cNvCxnSpPr>
            <a:stCxn id="1854" idx="5"/>
            <a:endCxn id="1862" idx="1"/>
          </p:cNvCxnSpPr>
          <p:nvPr/>
        </p:nvCxnSpPr>
        <p:spPr>
          <a:xfrm>
            <a:off x="2898611" y="2682718"/>
            <a:ext cx="1455900" cy="1519500"/>
          </a:xfrm>
          <a:prstGeom prst="straightConnector1">
            <a:avLst/>
          </a:prstGeom>
          <a:noFill/>
          <a:ln cap="flat" cmpd="sng" w="12700">
            <a:solidFill>
              <a:srgbClr val="66A1FE"/>
            </a:solidFill>
            <a:prstDash val="solid"/>
            <a:miter lim="800000"/>
            <a:headEnd len="sm" w="sm" type="none"/>
            <a:tailEnd len="sm" w="sm" type="none"/>
          </a:ln>
        </p:spPr>
      </p:cxnSp>
      <p:cxnSp>
        <p:nvCxnSpPr>
          <p:cNvPr id="1866" name="Google Shape;1866;p77"/>
          <p:cNvCxnSpPr>
            <a:stCxn id="1855" idx="5"/>
            <a:endCxn id="1863" idx="1"/>
          </p:cNvCxnSpPr>
          <p:nvPr/>
        </p:nvCxnSpPr>
        <p:spPr>
          <a:xfrm>
            <a:off x="2898611" y="3490383"/>
            <a:ext cx="1455900" cy="1521300"/>
          </a:xfrm>
          <a:prstGeom prst="straightConnector1">
            <a:avLst/>
          </a:prstGeom>
          <a:noFill/>
          <a:ln cap="flat" cmpd="sng" w="12700">
            <a:solidFill>
              <a:srgbClr val="66A1FE"/>
            </a:solidFill>
            <a:prstDash val="solid"/>
            <a:miter lim="800000"/>
            <a:headEnd len="sm" w="sm" type="none"/>
            <a:tailEnd len="sm" w="sm" type="none"/>
          </a:ln>
        </p:spPr>
      </p:cxnSp>
      <p:cxnSp>
        <p:nvCxnSpPr>
          <p:cNvPr id="1867" name="Google Shape;1867;p77"/>
          <p:cNvCxnSpPr>
            <a:stCxn id="1856" idx="5"/>
            <a:endCxn id="1864" idx="1"/>
          </p:cNvCxnSpPr>
          <p:nvPr/>
        </p:nvCxnSpPr>
        <p:spPr>
          <a:xfrm>
            <a:off x="2898611" y="4298048"/>
            <a:ext cx="1455900" cy="1538100"/>
          </a:xfrm>
          <a:prstGeom prst="straightConnector1">
            <a:avLst/>
          </a:prstGeom>
          <a:noFill/>
          <a:ln cap="flat" cmpd="sng" w="12700">
            <a:solidFill>
              <a:srgbClr val="66A1FE"/>
            </a:solidFill>
            <a:prstDash val="solid"/>
            <a:miter lim="800000"/>
            <a:headEnd len="sm" w="sm" type="none"/>
            <a:tailEnd len="sm" w="sm" type="none"/>
          </a:ln>
        </p:spPr>
      </p:cxnSp>
      <p:cxnSp>
        <p:nvCxnSpPr>
          <p:cNvPr id="1868" name="Google Shape;1868;p77"/>
          <p:cNvCxnSpPr>
            <a:stCxn id="1858" idx="7"/>
            <a:endCxn id="1860" idx="3"/>
          </p:cNvCxnSpPr>
          <p:nvPr/>
        </p:nvCxnSpPr>
        <p:spPr>
          <a:xfrm flipH="1" rot="10800000">
            <a:off x="2898611" y="2675855"/>
            <a:ext cx="1455900" cy="3167100"/>
          </a:xfrm>
          <a:prstGeom prst="straightConnector1">
            <a:avLst/>
          </a:prstGeom>
          <a:noFill/>
          <a:ln cap="flat" cmpd="sng" w="12700">
            <a:solidFill>
              <a:srgbClr val="66A1FE"/>
            </a:solidFill>
            <a:prstDash val="solid"/>
            <a:miter lim="800000"/>
            <a:headEnd len="sm" w="sm" type="none"/>
            <a:tailEnd len="sm" w="sm" type="none"/>
          </a:ln>
        </p:spPr>
      </p:cxnSp>
      <p:cxnSp>
        <p:nvCxnSpPr>
          <p:cNvPr id="1869" name="Google Shape;1869;p77"/>
          <p:cNvCxnSpPr>
            <a:stCxn id="1857" idx="7"/>
            <a:endCxn id="1861" idx="3"/>
          </p:cNvCxnSpPr>
          <p:nvPr/>
        </p:nvCxnSpPr>
        <p:spPr>
          <a:xfrm flipH="1" rot="10800000">
            <a:off x="2898611" y="3483378"/>
            <a:ext cx="1455900" cy="1535100"/>
          </a:xfrm>
          <a:prstGeom prst="straightConnector1">
            <a:avLst/>
          </a:prstGeom>
          <a:noFill/>
          <a:ln cap="flat" cmpd="sng" w="12700">
            <a:solidFill>
              <a:srgbClr val="66A1FE"/>
            </a:solidFill>
            <a:prstDash val="solid"/>
            <a:miter lim="800000"/>
            <a:headEnd len="sm" w="sm" type="none"/>
            <a:tailEnd len="sm" w="sm"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7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876" name="Google Shape;1876;p7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Kiến trúc Apache NiFi (1/4)</a:t>
            </a:r>
            <a:endParaRPr/>
          </a:p>
        </p:txBody>
      </p:sp>
      <p:sp>
        <p:nvSpPr>
          <p:cNvPr id="1877" name="Google Shape;1877;p7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878" name="Google Shape;1878;p78"/>
          <p:cNvSpPr txBox="1"/>
          <p:nvPr>
            <p:ph idx="4" type="body"/>
          </p:nvPr>
        </p:nvSpPr>
        <p:spPr>
          <a:xfrm>
            <a:off x="535871" y="2226568"/>
            <a:ext cx="5690758" cy="914400"/>
          </a:xfrm>
          <a:prstGeom prst="rect">
            <a:avLst/>
          </a:prstGeom>
          <a:noFill/>
          <a:ln>
            <a:noFill/>
          </a:ln>
        </p:spPr>
        <p:txBody>
          <a:bodyPr anchorCtr="0" anchor="t" bIns="45700" lIns="91425" spcFirstLastPara="1" rIns="91425" wrap="square" tIns="45700">
            <a:noAutofit/>
          </a:bodyPr>
          <a:lstStyle/>
          <a:p>
            <a:pPr indent="-177800" lvl="0" marL="177800" rtl="0" algn="l">
              <a:lnSpc>
                <a:spcPct val="128571"/>
              </a:lnSpc>
              <a:spcBef>
                <a:spcPts val="0"/>
              </a:spcBef>
              <a:spcAft>
                <a:spcPts val="0"/>
              </a:spcAft>
              <a:buClr>
                <a:srgbClr val="262626"/>
              </a:buClr>
              <a:buSzPts val="1400"/>
              <a:buFont typeface="Arial"/>
              <a:buChar char="•"/>
            </a:pPr>
            <a:r>
              <a:rPr lang="en-US"/>
              <a:t>NiFi thực thi trong một JVM trên hệ điều hành máy chủ</a:t>
            </a:r>
            <a:endParaRPr/>
          </a:p>
          <a:p>
            <a:pPr indent="-177800" lvl="0" marL="177800" rtl="0" algn="l">
              <a:lnSpc>
                <a:spcPct val="128571"/>
              </a:lnSpc>
              <a:spcBef>
                <a:spcPts val="1000"/>
              </a:spcBef>
              <a:spcAft>
                <a:spcPts val="0"/>
              </a:spcAft>
              <a:buClr>
                <a:srgbClr val="262626"/>
              </a:buClr>
              <a:buSzPts val="1400"/>
              <a:buFont typeface="Arial"/>
              <a:buChar char="•"/>
            </a:pPr>
            <a:r>
              <a:rPr lang="en-US"/>
              <a:t>Máy chủ web</a:t>
            </a:r>
            <a:endParaRPr/>
          </a:p>
          <a:p>
            <a:pPr indent="-182245" lvl="1" marL="360045" rtl="0" algn="l">
              <a:lnSpc>
                <a:spcPct val="138461"/>
              </a:lnSpc>
              <a:spcBef>
                <a:spcPts val="500"/>
              </a:spcBef>
              <a:spcAft>
                <a:spcPts val="0"/>
              </a:spcAft>
              <a:buClr>
                <a:srgbClr val="262626"/>
              </a:buClr>
              <a:buSzPts val="1040"/>
              <a:buChar char="•"/>
            </a:pPr>
            <a:r>
              <a:rPr lang="en-US"/>
              <a:t>Lưu trữ API điều khiển và lệnh dựa trên HTTP của NiFi</a:t>
            </a:r>
            <a:endParaRPr/>
          </a:p>
          <a:p>
            <a:pPr indent="-177800" lvl="0" marL="177800" rtl="0" algn="l">
              <a:lnSpc>
                <a:spcPct val="128571"/>
              </a:lnSpc>
              <a:spcBef>
                <a:spcPts val="1000"/>
              </a:spcBef>
              <a:spcAft>
                <a:spcPts val="0"/>
              </a:spcAft>
              <a:buClr>
                <a:srgbClr val="262626"/>
              </a:buClr>
              <a:buSzPts val="1400"/>
              <a:buFont typeface="Arial"/>
              <a:buChar char="•"/>
            </a:pPr>
            <a:r>
              <a:rPr lang="en-US"/>
              <a:t>Bộ điều khiển luồng</a:t>
            </a:r>
            <a:endParaRPr/>
          </a:p>
          <a:p>
            <a:pPr indent="-182245" lvl="1" marL="360045" rtl="0" algn="l">
              <a:lnSpc>
                <a:spcPct val="138461"/>
              </a:lnSpc>
              <a:spcBef>
                <a:spcPts val="500"/>
              </a:spcBef>
              <a:spcAft>
                <a:spcPts val="0"/>
              </a:spcAft>
              <a:buClr>
                <a:srgbClr val="262626"/>
              </a:buClr>
              <a:buSzPts val="1040"/>
              <a:buChar char="•"/>
            </a:pPr>
            <a:r>
              <a:rPr lang="en-US"/>
              <a:t>Bộ não của hoạt động</a:t>
            </a:r>
            <a:endParaRPr/>
          </a:p>
          <a:p>
            <a:pPr indent="-182245" lvl="1" marL="360045" rtl="0" algn="l">
              <a:lnSpc>
                <a:spcPct val="138461"/>
              </a:lnSpc>
              <a:spcBef>
                <a:spcPts val="500"/>
              </a:spcBef>
              <a:spcAft>
                <a:spcPts val="0"/>
              </a:spcAft>
              <a:buClr>
                <a:srgbClr val="262626"/>
              </a:buClr>
              <a:buSzPts val="1040"/>
              <a:buChar char="•"/>
            </a:pPr>
            <a:r>
              <a:rPr lang="en-US"/>
              <a:t>Cung cấp chủ đề cho phần mở rộng để chạy trên</a:t>
            </a:r>
            <a:endParaRPr/>
          </a:p>
          <a:p>
            <a:pPr indent="-182245" lvl="1" marL="360045" rtl="0" algn="l">
              <a:lnSpc>
                <a:spcPct val="138461"/>
              </a:lnSpc>
              <a:spcBef>
                <a:spcPts val="500"/>
              </a:spcBef>
              <a:spcAft>
                <a:spcPts val="0"/>
              </a:spcAft>
              <a:buClr>
                <a:srgbClr val="262626"/>
              </a:buClr>
              <a:buSzPts val="1040"/>
              <a:buChar char="•"/>
            </a:pPr>
            <a:r>
              <a:rPr lang="en-US"/>
              <a:t>Quản lý và lên lịch phân bổ tài nguyên cho các tiện ích mở rộng</a:t>
            </a:r>
            <a:endParaRPr/>
          </a:p>
          <a:p>
            <a:pPr indent="-177800" lvl="0" marL="177800" rtl="0" algn="l">
              <a:lnSpc>
                <a:spcPct val="128571"/>
              </a:lnSpc>
              <a:spcBef>
                <a:spcPts val="1000"/>
              </a:spcBef>
              <a:spcAft>
                <a:spcPts val="0"/>
              </a:spcAft>
              <a:buClr>
                <a:srgbClr val="262626"/>
              </a:buClr>
              <a:buSzPts val="1400"/>
              <a:buFont typeface="Arial"/>
              <a:buChar char="•"/>
            </a:pPr>
            <a:r>
              <a:rPr lang="en-US"/>
              <a:t>Tiện ích mở rộng</a:t>
            </a:r>
            <a:endParaRPr/>
          </a:p>
          <a:p>
            <a:pPr indent="-182245" lvl="1" marL="360045" rtl="0" algn="l">
              <a:lnSpc>
                <a:spcPct val="138461"/>
              </a:lnSpc>
              <a:spcBef>
                <a:spcPts val="500"/>
              </a:spcBef>
              <a:spcAft>
                <a:spcPts val="0"/>
              </a:spcAft>
              <a:buClr>
                <a:srgbClr val="262626"/>
              </a:buClr>
              <a:buSzPts val="1040"/>
              <a:buChar char="•"/>
            </a:pPr>
            <a:r>
              <a:rPr lang="en-US"/>
              <a:t>Bộ xử lý, Dịch vụ bộ điều khiển, Nhiệm vụ báo cáo, Trình ưu tiên cùng với Giao diện người dùng tùy chỉnh có thể được mở rộng bằng API tiện ích mở rộng</a:t>
            </a:r>
            <a:endParaRPr/>
          </a:p>
          <a:p>
            <a:pPr indent="-182245" lvl="1" marL="360045" rtl="0" algn="l">
              <a:lnSpc>
                <a:spcPct val="138461"/>
              </a:lnSpc>
              <a:spcBef>
                <a:spcPts val="500"/>
              </a:spcBef>
              <a:spcAft>
                <a:spcPts val="0"/>
              </a:spcAft>
              <a:buClr>
                <a:srgbClr val="262626"/>
              </a:buClr>
              <a:buSzPts val="1040"/>
              <a:buChar char="•"/>
            </a:pPr>
            <a:r>
              <a:rPr lang="en-US"/>
              <a:t>Tất cả các phần tử tích hợp có thể được coi là tiện ích mở rộng trong ngữ cảnh này</a:t>
            </a:r>
            <a:endParaRPr/>
          </a:p>
        </p:txBody>
      </p:sp>
      <p:grpSp>
        <p:nvGrpSpPr>
          <p:cNvPr id="1879" name="Google Shape;1879;p78"/>
          <p:cNvGrpSpPr/>
          <p:nvPr/>
        </p:nvGrpSpPr>
        <p:grpSpPr>
          <a:xfrm>
            <a:off x="5741651" y="2366035"/>
            <a:ext cx="3504489" cy="1812736"/>
            <a:chOff x="6733655" y="3037916"/>
            <a:chExt cx="4065200" cy="2102770"/>
          </a:xfrm>
        </p:grpSpPr>
        <p:sp>
          <p:nvSpPr>
            <p:cNvPr id="1880" name="Google Shape;1880;p78"/>
            <p:cNvSpPr/>
            <p:nvPr/>
          </p:nvSpPr>
          <p:spPr>
            <a:xfrm>
              <a:off x="6733655" y="3037916"/>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881" name="Google Shape;1881;p78"/>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1882" name="Google Shape;1882;p78"/>
            <p:cNvGrpSpPr/>
            <p:nvPr/>
          </p:nvGrpSpPr>
          <p:grpSpPr>
            <a:xfrm>
              <a:off x="6900252" y="3721726"/>
              <a:ext cx="3732006" cy="644952"/>
              <a:chOff x="6900252" y="3721726"/>
              <a:chExt cx="3732006" cy="644952"/>
            </a:xfrm>
          </p:grpSpPr>
          <p:grpSp>
            <p:nvGrpSpPr>
              <p:cNvPr id="1883" name="Google Shape;1883;p78"/>
              <p:cNvGrpSpPr/>
              <p:nvPr/>
            </p:nvGrpSpPr>
            <p:grpSpPr>
              <a:xfrm>
                <a:off x="6900252" y="3721726"/>
                <a:ext cx="3732006" cy="644952"/>
                <a:chOff x="7545267" y="3412537"/>
                <a:chExt cx="3732006" cy="644952"/>
              </a:xfrm>
            </p:grpSpPr>
            <p:sp>
              <p:nvSpPr>
                <p:cNvPr id="1884" name="Google Shape;1884;p78"/>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885" name="Google Shape;1885;p78"/>
                <p:cNvSpPr/>
                <p:nvPr/>
              </p:nvSpPr>
              <p:spPr>
                <a:xfrm>
                  <a:off x="7670828" y="3412537"/>
                  <a:ext cx="1418368" cy="27943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Bộ điều khiển luồng</a:t>
                  </a:r>
                  <a:endParaRPr sz="900">
                    <a:solidFill>
                      <a:srgbClr val="193EB0"/>
                    </a:solidFill>
                    <a:latin typeface="Arial"/>
                    <a:ea typeface="Arial"/>
                    <a:cs typeface="Arial"/>
                    <a:sym typeface="Arial"/>
                  </a:endParaRPr>
                </a:p>
              </p:txBody>
            </p:sp>
          </p:grpSp>
          <p:pic>
            <p:nvPicPr>
              <p:cNvPr id="1886" name="Google Shape;1886;p78"/>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1887" name="Google Shape;1887;p78"/>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Lưu trữ cục bộ</a:t>
              </a:r>
              <a:endParaRPr sz="900">
                <a:solidFill>
                  <a:srgbClr val="193EB0"/>
                </a:solidFill>
                <a:latin typeface="Arial"/>
                <a:ea typeface="Arial"/>
                <a:cs typeface="Arial"/>
                <a:sym typeface="Arial"/>
              </a:endParaRPr>
            </a:p>
          </p:txBody>
        </p:sp>
        <p:grpSp>
          <p:nvGrpSpPr>
            <p:cNvPr id="1888" name="Google Shape;1888;p78"/>
            <p:cNvGrpSpPr/>
            <p:nvPr/>
          </p:nvGrpSpPr>
          <p:grpSpPr>
            <a:xfrm>
              <a:off x="7356553" y="4003140"/>
              <a:ext cx="2803966" cy="298388"/>
              <a:chOff x="8001568" y="3690141"/>
              <a:chExt cx="2803966" cy="298388"/>
            </a:xfrm>
          </p:grpSpPr>
          <p:sp>
            <p:nvSpPr>
              <p:cNvPr id="1889" name="Google Shape;1889;p78"/>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Bộ xử lý 1</a:t>
                </a:r>
                <a:endParaRPr sz="900">
                  <a:solidFill>
                    <a:srgbClr val="193EB0"/>
                  </a:solidFill>
                  <a:latin typeface="Arial"/>
                  <a:ea typeface="Arial"/>
                  <a:cs typeface="Arial"/>
                  <a:sym typeface="Arial"/>
                </a:endParaRPr>
              </a:p>
            </p:txBody>
          </p:sp>
          <p:sp>
            <p:nvSpPr>
              <p:cNvPr id="1890" name="Google Shape;1890;p78"/>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Mở rộng N</a:t>
                </a:r>
                <a:endParaRPr sz="900">
                  <a:solidFill>
                    <a:srgbClr val="193EB0"/>
                  </a:solidFill>
                  <a:latin typeface="Arial"/>
                  <a:ea typeface="Arial"/>
                  <a:cs typeface="Arial"/>
                  <a:sym typeface="Arial"/>
                </a:endParaRPr>
              </a:p>
            </p:txBody>
          </p:sp>
        </p:grpSp>
        <p:grpSp>
          <p:nvGrpSpPr>
            <p:cNvPr id="1891" name="Google Shape;1891;p78"/>
            <p:cNvGrpSpPr/>
            <p:nvPr/>
          </p:nvGrpSpPr>
          <p:grpSpPr>
            <a:xfrm>
              <a:off x="8126907" y="3384067"/>
              <a:ext cx="1244600" cy="298388"/>
              <a:chOff x="8126907" y="3384067"/>
              <a:chExt cx="1244600" cy="298388"/>
            </a:xfrm>
          </p:grpSpPr>
          <p:sp>
            <p:nvSpPr>
              <p:cNvPr id="1892" name="Google Shape;1892;p78"/>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Máy chủ Web</a:t>
                </a:r>
                <a:endParaRPr sz="900">
                  <a:solidFill>
                    <a:srgbClr val="193EB0"/>
                  </a:solidFill>
                  <a:latin typeface="Arial"/>
                  <a:ea typeface="Arial"/>
                  <a:cs typeface="Arial"/>
                  <a:sym typeface="Arial"/>
                </a:endParaRPr>
              </a:p>
            </p:txBody>
          </p:sp>
          <p:pic>
            <p:nvPicPr>
              <p:cNvPr id="1893" name="Google Shape;1893;p78"/>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1894" name="Google Shape;1894;p78"/>
            <p:cNvGrpSpPr/>
            <p:nvPr/>
          </p:nvGrpSpPr>
          <p:grpSpPr>
            <a:xfrm>
              <a:off x="7023474" y="4483307"/>
              <a:ext cx="1131452" cy="372598"/>
              <a:chOff x="7023474" y="4483307"/>
              <a:chExt cx="1131452" cy="372598"/>
            </a:xfrm>
          </p:grpSpPr>
          <p:sp>
            <p:nvSpPr>
              <p:cNvPr id="1895" name="Google Shape;1895;p78"/>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Kho lưu trữ           FlowFile</a:t>
                </a:r>
                <a:endParaRPr sz="900">
                  <a:solidFill>
                    <a:srgbClr val="193EB0"/>
                  </a:solidFill>
                  <a:latin typeface="Arial"/>
                  <a:ea typeface="Arial"/>
                  <a:cs typeface="Arial"/>
                  <a:sym typeface="Arial"/>
                </a:endParaRPr>
              </a:p>
            </p:txBody>
          </p:sp>
          <p:pic>
            <p:nvPicPr>
              <p:cNvPr id="1896" name="Google Shape;1896;p78"/>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1897" name="Google Shape;1897;p78"/>
            <p:cNvGrpSpPr/>
            <p:nvPr/>
          </p:nvGrpSpPr>
          <p:grpSpPr>
            <a:xfrm>
              <a:off x="6929419" y="3390517"/>
              <a:ext cx="569441" cy="189557"/>
              <a:chOff x="6929419" y="3390517"/>
              <a:chExt cx="569441" cy="189557"/>
            </a:xfrm>
          </p:grpSpPr>
          <p:sp>
            <p:nvSpPr>
              <p:cNvPr id="1898" name="Google Shape;1898;p78"/>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JVM</a:t>
                </a:r>
                <a:endParaRPr sz="900">
                  <a:solidFill>
                    <a:srgbClr val="193EB0"/>
                  </a:solidFill>
                  <a:latin typeface="Arial"/>
                  <a:ea typeface="Arial"/>
                  <a:cs typeface="Arial"/>
                  <a:sym typeface="Arial"/>
                </a:endParaRPr>
              </a:p>
            </p:txBody>
          </p:sp>
          <p:pic>
            <p:nvPicPr>
              <p:cNvPr id="1899" name="Google Shape;1899;p78"/>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1900" name="Google Shape;1900;p78"/>
            <p:cNvGrpSpPr/>
            <p:nvPr/>
          </p:nvGrpSpPr>
          <p:grpSpPr>
            <a:xfrm>
              <a:off x="6916422" y="3106010"/>
              <a:ext cx="856758" cy="189557"/>
              <a:chOff x="6916422" y="3106010"/>
              <a:chExt cx="856758" cy="189557"/>
            </a:xfrm>
          </p:grpSpPr>
          <p:sp>
            <p:nvSpPr>
              <p:cNvPr id="1901" name="Google Shape;1901;p78"/>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OS/Host</a:t>
                </a:r>
                <a:endParaRPr sz="900">
                  <a:solidFill>
                    <a:srgbClr val="193EB0"/>
                  </a:solidFill>
                  <a:latin typeface="Arial"/>
                  <a:ea typeface="Arial"/>
                  <a:cs typeface="Arial"/>
                  <a:sym typeface="Arial"/>
                </a:endParaRPr>
              </a:p>
            </p:txBody>
          </p:sp>
          <p:pic>
            <p:nvPicPr>
              <p:cNvPr id="1902" name="Google Shape;1902;p78"/>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1903" name="Google Shape;1903;p78"/>
            <p:cNvGrpSpPr/>
            <p:nvPr/>
          </p:nvGrpSpPr>
          <p:grpSpPr>
            <a:xfrm>
              <a:off x="8202110" y="4483307"/>
              <a:ext cx="1131452" cy="372598"/>
              <a:chOff x="8202110" y="4483307"/>
              <a:chExt cx="1131452" cy="372598"/>
            </a:xfrm>
          </p:grpSpPr>
          <p:sp>
            <p:nvSpPr>
              <p:cNvPr id="1904" name="Google Shape;1904;p78"/>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Kho lưu trữ nội dung</a:t>
                </a:r>
                <a:endParaRPr sz="900">
                  <a:solidFill>
                    <a:srgbClr val="193EB0"/>
                  </a:solidFill>
                  <a:latin typeface="Arial"/>
                  <a:ea typeface="Arial"/>
                  <a:cs typeface="Arial"/>
                  <a:sym typeface="Arial"/>
                </a:endParaRPr>
              </a:p>
            </p:txBody>
          </p:sp>
          <p:pic>
            <p:nvPicPr>
              <p:cNvPr id="1905" name="Google Shape;1905;p78"/>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1906" name="Google Shape;1906;p78"/>
            <p:cNvGrpSpPr/>
            <p:nvPr/>
          </p:nvGrpSpPr>
          <p:grpSpPr>
            <a:xfrm>
              <a:off x="9371593" y="4483307"/>
              <a:ext cx="1131452" cy="372598"/>
              <a:chOff x="9371593" y="4483307"/>
              <a:chExt cx="1131452" cy="372598"/>
            </a:xfrm>
          </p:grpSpPr>
          <p:sp>
            <p:nvSpPr>
              <p:cNvPr id="1907" name="Google Shape;1907;p78"/>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Kho lưu trữ nguồn gốc</a:t>
                </a:r>
                <a:endParaRPr sz="900">
                  <a:solidFill>
                    <a:srgbClr val="193EB0"/>
                  </a:solidFill>
                  <a:latin typeface="Arial"/>
                  <a:ea typeface="Arial"/>
                  <a:cs typeface="Arial"/>
                  <a:sym typeface="Arial"/>
                </a:endParaRPr>
              </a:p>
            </p:txBody>
          </p:sp>
          <p:pic>
            <p:nvPicPr>
              <p:cNvPr id="1908" name="Google Shape;1908;p78"/>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7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1915" name="Google Shape;1915;p7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Kiến trúc Apache NiFi (2/4)</a:t>
            </a:r>
            <a:endParaRPr/>
          </a:p>
        </p:txBody>
      </p:sp>
      <p:sp>
        <p:nvSpPr>
          <p:cNvPr id="1916" name="Google Shape;1916;p7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1917" name="Google Shape;1917;p79"/>
          <p:cNvSpPr txBox="1"/>
          <p:nvPr>
            <p:ph idx="4" type="body"/>
          </p:nvPr>
        </p:nvSpPr>
        <p:spPr>
          <a:xfrm>
            <a:off x="535872" y="2226568"/>
            <a:ext cx="4428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Kho lưu trữ FlowFile</a:t>
            </a:r>
            <a:endParaRPr/>
          </a:p>
          <a:p>
            <a:pPr indent="-182563" lvl="1" marL="360363" rtl="0" algn="l">
              <a:lnSpc>
                <a:spcPct val="138461"/>
              </a:lnSpc>
              <a:spcBef>
                <a:spcPts val="500"/>
              </a:spcBef>
              <a:spcAft>
                <a:spcPts val="0"/>
              </a:spcAft>
              <a:buClr>
                <a:srgbClr val="262626"/>
              </a:buClr>
              <a:buSzPts val="1040"/>
              <a:buChar char="•"/>
            </a:pPr>
            <a:r>
              <a:rPr lang="en-US"/>
              <a:t>Kho lưu trữ nơi NiFi theo dõi trạng thái của FlowFiles hiện đang hoạt động</a:t>
            </a:r>
            <a:endParaRPr/>
          </a:p>
          <a:p>
            <a:pPr indent="-182563" lvl="1" marL="360363" rtl="0" algn="l">
              <a:lnSpc>
                <a:spcPct val="138461"/>
              </a:lnSpc>
              <a:spcBef>
                <a:spcPts val="500"/>
              </a:spcBef>
              <a:spcAft>
                <a:spcPts val="0"/>
              </a:spcAft>
              <a:buClr>
                <a:srgbClr val="262626"/>
              </a:buClr>
              <a:buSzPts val="1040"/>
              <a:buChar char="•"/>
            </a:pPr>
            <a:r>
              <a:rPr lang="en-US"/>
              <a:t>Việc triển khai có thể cắm được</a:t>
            </a:r>
            <a:endParaRPr/>
          </a:p>
          <a:p>
            <a:pPr indent="-182563" lvl="1" marL="360363" rtl="0" algn="l">
              <a:lnSpc>
                <a:spcPct val="138461"/>
              </a:lnSpc>
              <a:spcBef>
                <a:spcPts val="500"/>
              </a:spcBef>
              <a:spcAft>
                <a:spcPts val="0"/>
              </a:spcAft>
              <a:buClr>
                <a:srgbClr val="262626"/>
              </a:buClr>
              <a:buSzPts val="1040"/>
              <a:buChar char="•"/>
            </a:pPr>
            <a:r>
              <a:rPr lang="en-US"/>
              <a:t>Cách tiếp cận mặc định là Nhật ký ghi trước liên tục</a:t>
            </a:r>
            <a:endParaRPr/>
          </a:p>
        </p:txBody>
      </p:sp>
      <p:graphicFrame>
        <p:nvGraphicFramePr>
          <p:cNvPr id="1918" name="Google Shape;1918;p79"/>
          <p:cNvGraphicFramePr/>
          <p:nvPr/>
        </p:nvGraphicFramePr>
        <p:xfrm>
          <a:off x="1019160" y="4634141"/>
          <a:ext cx="3000000" cy="3000000"/>
        </p:xfrm>
        <a:graphic>
          <a:graphicData uri="http://schemas.openxmlformats.org/drawingml/2006/table">
            <a:tbl>
              <a:tblPr bandRow="1" firstRow="1">
                <a:noFill/>
                <a:tableStyleId>{C65CF49F-D213-46C6-97AB-332CF47A3CD4}</a:tableStyleId>
              </a:tblPr>
              <a:tblGrid>
                <a:gridCol w="312225"/>
                <a:gridCol w="434350"/>
                <a:gridCol w="403850"/>
                <a:gridCol w="274325"/>
                <a:gridCol w="449575"/>
                <a:gridCol w="510550"/>
              </a:tblGrid>
              <a:tr h="182675">
                <a:tc>
                  <a:txBody>
                    <a:bodyPr/>
                    <a:lstStyle/>
                    <a:p>
                      <a:pPr indent="0" lvl="0" marL="0" marR="0" rtl="0" algn="ctr">
                        <a:spcBef>
                          <a:spcPts val="0"/>
                        </a:spcBef>
                        <a:spcAft>
                          <a:spcPts val="0"/>
                        </a:spcAft>
                        <a:buNone/>
                      </a:pPr>
                      <a:r>
                        <a:t/>
                      </a:r>
                      <a:endParaRPr b="0" sz="800">
                        <a:solidFill>
                          <a:srgbClr val="1F45BC"/>
                        </a:solidFill>
                        <a:latin typeface="Arial"/>
                        <a:ea typeface="Arial"/>
                        <a:cs typeface="Arial"/>
                        <a:sym typeface="Arial"/>
                      </a:endParaRPr>
                    </a:p>
                  </a:txBody>
                  <a:tcPr marT="45725" marB="45725" marR="91450" marL="91450" anchor="ctr">
                    <a:solidFill>
                      <a:srgbClr val="66A1FE"/>
                    </a:solidFill>
                  </a:tcPr>
                </a:tc>
                <a:tc>
                  <a:txBody>
                    <a:bodyPr/>
                    <a:lstStyle/>
                    <a:p>
                      <a:pPr indent="0" lvl="0" marL="0" marR="0" rtl="0" algn="ctr">
                        <a:spcBef>
                          <a:spcPts val="0"/>
                        </a:spcBef>
                        <a:spcAft>
                          <a:spcPts val="0"/>
                        </a:spcAft>
                        <a:buNone/>
                      </a:pPr>
                      <a:r>
                        <a:rPr lang="en-US" sz="800"/>
                        <a:t>name</a:t>
                      </a:r>
                      <a:endParaRPr b="0" sz="800">
                        <a:solidFill>
                          <a:srgbClr val="1F45BC"/>
                        </a:solidFill>
                        <a:latin typeface="Arial"/>
                        <a:ea typeface="Arial"/>
                        <a:cs typeface="Arial"/>
                        <a:sym typeface="Arial"/>
                      </a:endParaRPr>
                    </a:p>
                  </a:txBody>
                  <a:tcPr marT="45725" marB="45725" marR="91450" marL="91450" anchor="ctr">
                    <a:solidFill>
                      <a:srgbClr val="66A1FE"/>
                    </a:solidFill>
                  </a:tcPr>
                </a:tc>
                <a:tc>
                  <a:txBody>
                    <a:bodyPr/>
                    <a:lstStyle/>
                    <a:p>
                      <a:pPr indent="0" lvl="0" marL="0" marR="0" rtl="0" algn="ctr">
                        <a:spcBef>
                          <a:spcPts val="0"/>
                        </a:spcBef>
                        <a:spcAft>
                          <a:spcPts val="0"/>
                        </a:spcAft>
                        <a:buNone/>
                      </a:pPr>
                      <a:r>
                        <a:rPr lang="en-US" sz="800"/>
                        <a:t>path</a:t>
                      </a:r>
                      <a:endParaRPr b="0" sz="800">
                        <a:solidFill>
                          <a:srgbClr val="1F45BC"/>
                        </a:solidFill>
                        <a:latin typeface="Arial"/>
                        <a:ea typeface="Arial"/>
                        <a:cs typeface="Arial"/>
                        <a:sym typeface="Arial"/>
                      </a:endParaRPr>
                    </a:p>
                  </a:txBody>
                  <a:tcPr marT="45725" marB="45725" marR="91450" marL="91450" anchor="ctr">
                    <a:solidFill>
                      <a:srgbClr val="66A1FE"/>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66A1FE"/>
                    </a:solidFill>
                  </a:tcPr>
                </a:tc>
                <a:tc>
                  <a:txBody>
                    <a:bodyPr/>
                    <a:lstStyle/>
                    <a:p>
                      <a:pPr indent="0" lvl="0" marL="0" marR="0" rtl="0" algn="ctr">
                        <a:spcBef>
                          <a:spcPts val="0"/>
                        </a:spcBef>
                        <a:spcAft>
                          <a:spcPts val="0"/>
                        </a:spcAft>
                        <a:buNone/>
                      </a:pPr>
                      <a:r>
                        <a:rPr lang="en-US" sz="800"/>
                        <a:t>queue</a:t>
                      </a:r>
                      <a:endParaRPr b="0" sz="800">
                        <a:solidFill>
                          <a:srgbClr val="1F45BC"/>
                        </a:solidFill>
                        <a:latin typeface="Arial"/>
                        <a:ea typeface="Arial"/>
                        <a:cs typeface="Arial"/>
                        <a:sym typeface="Arial"/>
                      </a:endParaRPr>
                    </a:p>
                  </a:txBody>
                  <a:tcPr marT="45725" marB="45725" marR="91450" marL="91450" anchor="ctr">
                    <a:solidFill>
                      <a:srgbClr val="66A1FE"/>
                    </a:solidFill>
                  </a:tcPr>
                </a:tc>
                <a:tc>
                  <a:txBody>
                    <a:bodyPr/>
                    <a:lstStyle/>
                    <a:p>
                      <a:pPr indent="0" lvl="0" marL="0" marR="0" rtl="0" algn="ctr">
                        <a:spcBef>
                          <a:spcPts val="0"/>
                        </a:spcBef>
                        <a:spcAft>
                          <a:spcPts val="0"/>
                        </a:spcAft>
                        <a:buNone/>
                      </a:pPr>
                      <a:r>
                        <a:rPr lang="en-US" sz="800"/>
                        <a:t>content</a:t>
                      </a:r>
                      <a:endParaRPr b="0" sz="800">
                        <a:solidFill>
                          <a:srgbClr val="1F45BC"/>
                        </a:solidFill>
                        <a:latin typeface="Arial"/>
                        <a:ea typeface="Arial"/>
                        <a:cs typeface="Arial"/>
                        <a:sym typeface="Arial"/>
                      </a:endParaRPr>
                    </a:p>
                  </a:txBody>
                  <a:tcPr marT="45725" marB="45725" marR="91450" marL="91450" anchor="ctr">
                    <a:solidFill>
                      <a:srgbClr val="66A1FE"/>
                    </a:solidFill>
                  </a:tcPr>
                </a:tc>
              </a:tr>
              <a:tr h="217225">
                <a:tc>
                  <a:txBody>
                    <a:bodyPr/>
                    <a:lstStyle/>
                    <a:p>
                      <a:pPr indent="0" lvl="0" marL="0" marR="0" rtl="0" algn="ctr">
                        <a:spcBef>
                          <a:spcPts val="0"/>
                        </a:spcBef>
                        <a:spcAft>
                          <a:spcPts val="0"/>
                        </a:spcAft>
                        <a:buNone/>
                      </a:pPr>
                      <a:r>
                        <a:rPr lang="en-US" sz="800"/>
                        <a:t>F1</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rPr lang="en-US" sz="800"/>
                        <a:t>Q1</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t/>
                      </a:r>
                      <a:endParaRPr b="0" sz="800">
                        <a:solidFill>
                          <a:srgbClr val="1F45BC"/>
                        </a:solidFill>
                        <a:latin typeface="Arial"/>
                        <a:ea typeface="Arial"/>
                        <a:cs typeface="Arial"/>
                        <a:sym typeface="Arial"/>
                      </a:endParaRPr>
                    </a:p>
                  </a:txBody>
                  <a:tcPr marT="45725" marB="45725" marR="91450" marL="91450" anchor="ctr">
                    <a:solidFill>
                      <a:schemeClr val="lt1"/>
                    </a:solidFill>
                  </a:tcPr>
                </a:tc>
              </a:tr>
              <a:tr h="217225">
                <a:tc>
                  <a:txBody>
                    <a:bodyPr/>
                    <a:lstStyle/>
                    <a:p>
                      <a:pPr indent="0" lvl="0" marL="0" marR="0" rtl="0" algn="ctr">
                        <a:spcBef>
                          <a:spcPts val="0"/>
                        </a:spcBef>
                        <a:spcAft>
                          <a:spcPts val="0"/>
                        </a:spcAft>
                        <a:buNone/>
                      </a:pPr>
                      <a:r>
                        <a:rPr lang="en-US" sz="800"/>
                        <a:t>F2</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rPr lang="en-US" sz="800"/>
                        <a:t>Q2</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t/>
                      </a:r>
                      <a:endParaRPr b="0" sz="800">
                        <a:solidFill>
                          <a:srgbClr val="1F45BC"/>
                        </a:solidFill>
                        <a:latin typeface="Arial"/>
                        <a:ea typeface="Arial"/>
                        <a:cs typeface="Arial"/>
                        <a:sym typeface="Arial"/>
                      </a:endParaRPr>
                    </a:p>
                  </a:txBody>
                  <a:tcPr marT="45725" marB="45725" marR="91450" marL="91450" anchor="ctr">
                    <a:solidFill>
                      <a:srgbClr val="E9F2FC"/>
                    </a:solidFill>
                  </a:tcPr>
                </a:tc>
              </a:tr>
              <a:tr h="217225">
                <a:tc>
                  <a:txBody>
                    <a:bodyPr/>
                    <a:lstStyle/>
                    <a:p>
                      <a:pPr indent="0" lvl="0" marL="0" marR="0" rtl="0" algn="ctr">
                        <a:spcBef>
                          <a:spcPts val="0"/>
                        </a:spcBef>
                        <a:spcAft>
                          <a:spcPts val="0"/>
                        </a:spcAft>
                        <a:buNone/>
                      </a:pPr>
                      <a:r>
                        <a:rPr lang="en-US" sz="800"/>
                        <a:t>F3</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rPr lang="en-US" sz="800"/>
                        <a:t>Q3</a:t>
                      </a:r>
                      <a:endParaRPr b="0" sz="800">
                        <a:solidFill>
                          <a:srgbClr val="1F45BC"/>
                        </a:solidFill>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t/>
                      </a:r>
                      <a:endParaRPr b="0" sz="800">
                        <a:solidFill>
                          <a:srgbClr val="1F45BC"/>
                        </a:solidFill>
                        <a:latin typeface="Arial"/>
                        <a:ea typeface="Arial"/>
                        <a:cs typeface="Arial"/>
                        <a:sym typeface="Arial"/>
                      </a:endParaRPr>
                    </a:p>
                  </a:txBody>
                  <a:tcPr marT="45725" marB="45725" marR="91450" marL="91450" anchor="ctr">
                    <a:solidFill>
                      <a:schemeClr val="lt1"/>
                    </a:solidFill>
                  </a:tcPr>
                </a:tc>
              </a:tr>
              <a:tr h="217225">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E9F2FC"/>
                    </a:solidFill>
                  </a:tcPr>
                </a:tc>
                <a:tc>
                  <a:txBody>
                    <a:bodyPr/>
                    <a:lstStyle/>
                    <a:p>
                      <a:pPr indent="0" lvl="0" marL="0" marR="0" rtl="0" algn="ctr">
                        <a:spcBef>
                          <a:spcPts val="0"/>
                        </a:spcBef>
                        <a:spcAft>
                          <a:spcPts val="0"/>
                        </a:spcAft>
                        <a:buNone/>
                      </a:pPr>
                      <a:r>
                        <a:rPr lang="en-US" sz="800"/>
                        <a:t>…</a:t>
                      </a:r>
                      <a:endParaRPr b="0" sz="800">
                        <a:solidFill>
                          <a:srgbClr val="1F45BC"/>
                        </a:solidFill>
                        <a:latin typeface="Arial"/>
                        <a:ea typeface="Arial"/>
                        <a:cs typeface="Arial"/>
                        <a:sym typeface="Arial"/>
                      </a:endParaRPr>
                    </a:p>
                  </a:txBody>
                  <a:tcPr marT="45725" marB="45725" marR="91450" marL="91450" anchor="ctr">
                    <a:solidFill>
                      <a:srgbClr val="E9F2FC"/>
                    </a:solidFill>
                  </a:tcPr>
                </a:tc>
              </a:tr>
            </a:tbl>
          </a:graphicData>
        </a:graphic>
      </p:graphicFrame>
      <p:sp>
        <p:nvSpPr>
          <p:cNvPr id="1919" name="Google Shape;1919;p79"/>
          <p:cNvSpPr/>
          <p:nvPr/>
        </p:nvSpPr>
        <p:spPr>
          <a:xfrm>
            <a:off x="1429964" y="4305992"/>
            <a:ext cx="1563249"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Kho lưu trữ FlowFile</a:t>
            </a:r>
            <a:endParaRPr sz="1200">
              <a:solidFill>
                <a:srgbClr val="1F45BC"/>
              </a:solidFill>
              <a:latin typeface="Arial"/>
              <a:ea typeface="Arial"/>
              <a:cs typeface="Arial"/>
              <a:sym typeface="Arial"/>
            </a:endParaRPr>
          </a:p>
        </p:txBody>
      </p:sp>
      <p:grpSp>
        <p:nvGrpSpPr>
          <p:cNvPr id="1920" name="Google Shape;1920;p79"/>
          <p:cNvGrpSpPr/>
          <p:nvPr/>
        </p:nvGrpSpPr>
        <p:grpSpPr>
          <a:xfrm>
            <a:off x="3070302" y="4884282"/>
            <a:ext cx="155422" cy="592479"/>
            <a:chOff x="3133388" y="4913784"/>
            <a:chExt cx="155422" cy="592479"/>
          </a:xfrm>
        </p:grpSpPr>
        <p:sp>
          <p:nvSpPr>
            <p:cNvPr id="1921" name="Google Shape;1921;p79"/>
            <p:cNvSpPr/>
            <p:nvPr/>
          </p:nvSpPr>
          <p:spPr>
            <a:xfrm>
              <a:off x="3133389" y="4913784"/>
              <a:ext cx="155421" cy="155421"/>
            </a:xfrm>
            <a:prstGeom prst="ellipse">
              <a:avLst/>
            </a:prstGeom>
            <a:solidFill>
              <a:srgbClr val="4E93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2" name="Google Shape;1922;p79"/>
            <p:cNvSpPr/>
            <p:nvPr/>
          </p:nvSpPr>
          <p:spPr>
            <a:xfrm>
              <a:off x="3133389" y="5129873"/>
              <a:ext cx="155421" cy="155421"/>
            </a:xfrm>
            <a:prstGeom prst="ellipse">
              <a:avLst/>
            </a:prstGeom>
            <a:solidFill>
              <a:srgbClr val="6D5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3" name="Google Shape;1923;p79"/>
            <p:cNvSpPr/>
            <p:nvPr/>
          </p:nvSpPr>
          <p:spPr>
            <a:xfrm>
              <a:off x="3133388" y="5350842"/>
              <a:ext cx="155421" cy="155421"/>
            </a:xfrm>
            <a:prstGeom prst="ellipse">
              <a:avLst/>
            </a:prstGeom>
            <a:solidFill>
              <a:srgbClr val="E47E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924" name="Google Shape;1924;p79"/>
          <p:cNvGrpSpPr/>
          <p:nvPr/>
        </p:nvGrpSpPr>
        <p:grpSpPr>
          <a:xfrm>
            <a:off x="3777998" y="4360317"/>
            <a:ext cx="1571264" cy="1099935"/>
            <a:chOff x="4519292" y="4416246"/>
            <a:chExt cx="1571264" cy="1099935"/>
          </a:xfrm>
        </p:grpSpPr>
        <p:sp>
          <p:nvSpPr>
            <p:cNvPr id="1925" name="Google Shape;1925;p79"/>
            <p:cNvSpPr/>
            <p:nvPr/>
          </p:nvSpPr>
          <p:spPr>
            <a:xfrm>
              <a:off x="4519292" y="4416246"/>
              <a:ext cx="1571264"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Kho lưu trữ nội dung</a:t>
              </a:r>
              <a:endParaRPr sz="1200">
                <a:solidFill>
                  <a:schemeClr val="dk1"/>
                </a:solidFill>
                <a:latin typeface="Arial"/>
                <a:ea typeface="Arial"/>
                <a:cs typeface="Arial"/>
                <a:sym typeface="Arial"/>
              </a:endParaRPr>
            </a:p>
          </p:txBody>
        </p:sp>
        <p:grpSp>
          <p:nvGrpSpPr>
            <p:cNvPr id="1926" name="Google Shape;1926;p79"/>
            <p:cNvGrpSpPr/>
            <p:nvPr/>
          </p:nvGrpSpPr>
          <p:grpSpPr>
            <a:xfrm>
              <a:off x="4563260" y="4835113"/>
              <a:ext cx="1475590" cy="250146"/>
              <a:chOff x="4563260" y="4835113"/>
              <a:chExt cx="1475590" cy="250146"/>
            </a:xfrm>
          </p:grpSpPr>
          <p:sp>
            <p:nvSpPr>
              <p:cNvPr id="1927" name="Google Shape;1927;p79"/>
              <p:cNvSpPr/>
              <p:nvPr/>
            </p:nvSpPr>
            <p:spPr>
              <a:xfrm>
                <a:off x="4687640" y="4835118"/>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8" name="Google Shape;1928;p79"/>
              <p:cNvSpPr/>
              <p:nvPr/>
            </p:nvSpPr>
            <p:spPr>
              <a:xfrm>
                <a:off x="4984552" y="4835117"/>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9" name="Google Shape;1929;p79"/>
              <p:cNvSpPr/>
              <p:nvPr/>
            </p:nvSpPr>
            <p:spPr>
              <a:xfrm>
                <a:off x="5281464" y="4835116"/>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0" name="Google Shape;1930;p79"/>
              <p:cNvSpPr/>
              <p:nvPr/>
            </p:nvSpPr>
            <p:spPr>
              <a:xfrm>
                <a:off x="5578375" y="4835115"/>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1" name="Google Shape;1931;p79"/>
              <p:cNvSpPr/>
              <p:nvPr/>
            </p:nvSpPr>
            <p:spPr>
              <a:xfrm>
                <a:off x="4714505" y="4867080"/>
                <a:ext cx="243183" cy="186209"/>
              </a:xfrm>
              <a:prstGeom prst="roundRect">
                <a:avLst>
                  <a:gd fmla="val 25046" name="adj"/>
                </a:avLst>
              </a:prstGeom>
              <a:solidFill>
                <a:srgbClr val="6D5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2" name="Google Shape;1932;p79"/>
              <p:cNvSpPr/>
              <p:nvPr/>
            </p:nvSpPr>
            <p:spPr>
              <a:xfrm>
                <a:off x="5011417" y="4867080"/>
                <a:ext cx="243183" cy="186209"/>
              </a:xfrm>
              <a:prstGeom prst="roundRect">
                <a:avLst>
                  <a:gd fmla="val 25046" name="adj"/>
                </a:avLst>
              </a:prstGeom>
              <a:solidFill>
                <a:srgbClr val="4E93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3" name="Google Shape;1933;p79"/>
              <p:cNvSpPr/>
              <p:nvPr/>
            </p:nvSpPr>
            <p:spPr>
              <a:xfrm>
                <a:off x="5304919" y="4867914"/>
                <a:ext cx="243183" cy="186209"/>
              </a:xfrm>
              <a:prstGeom prst="roundRect">
                <a:avLst>
                  <a:gd fmla="val 25046" name="adj"/>
                </a:avLst>
              </a:prstGeom>
              <a:solidFill>
                <a:srgbClr val="4E93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34" name="Google Shape;1934;p79"/>
              <p:cNvGrpSpPr/>
              <p:nvPr/>
            </p:nvGrpSpPr>
            <p:grpSpPr>
              <a:xfrm>
                <a:off x="5875287" y="4835115"/>
                <a:ext cx="163563" cy="250141"/>
                <a:chOff x="5875287" y="4835115"/>
                <a:chExt cx="163563" cy="250141"/>
              </a:xfrm>
            </p:grpSpPr>
            <p:cxnSp>
              <p:nvCxnSpPr>
                <p:cNvPr id="1935" name="Google Shape;1935;p79"/>
                <p:cNvCxnSpPr/>
                <p:nvPr/>
              </p:nvCxnSpPr>
              <p:spPr>
                <a:xfrm>
                  <a:off x="5875287" y="4835115"/>
                  <a:ext cx="163563" cy="0"/>
                </a:xfrm>
                <a:prstGeom prst="straightConnector1">
                  <a:avLst/>
                </a:prstGeom>
                <a:noFill/>
                <a:ln cap="flat" cmpd="sng" w="12700">
                  <a:solidFill>
                    <a:srgbClr val="1F45BC"/>
                  </a:solidFill>
                  <a:prstDash val="solid"/>
                  <a:miter lim="800000"/>
                  <a:headEnd len="sm" w="sm" type="none"/>
                  <a:tailEnd len="sm" w="sm" type="none"/>
                </a:ln>
              </p:spPr>
            </p:cxnSp>
            <p:cxnSp>
              <p:nvCxnSpPr>
                <p:cNvPr id="1936" name="Google Shape;1936;p79"/>
                <p:cNvCxnSpPr/>
                <p:nvPr/>
              </p:nvCxnSpPr>
              <p:spPr>
                <a:xfrm>
                  <a:off x="5875287" y="5085256"/>
                  <a:ext cx="163563" cy="0"/>
                </a:xfrm>
                <a:prstGeom prst="straightConnector1">
                  <a:avLst/>
                </a:prstGeom>
                <a:noFill/>
                <a:ln cap="flat" cmpd="sng" w="12700">
                  <a:solidFill>
                    <a:srgbClr val="1F45BC"/>
                  </a:solidFill>
                  <a:prstDash val="solid"/>
                  <a:miter lim="800000"/>
                  <a:headEnd len="sm" w="sm" type="none"/>
                  <a:tailEnd len="sm" w="sm" type="none"/>
                </a:ln>
              </p:spPr>
            </p:cxnSp>
          </p:grpSp>
          <p:grpSp>
            <p:nvGrpSpPr>
              <p:cNvPr id="1937" name="Google Shape;1937;p79"/>
              <p:cNvGrpSpPr/>
              <p:nvPr/>
            </p:nvGrpSpPr>
            <p:grpSpPr>
              <a:xfrm>
                <a:off x="4563260" y="4835113"/>
                <a:ext cx="163563" cy="250141"/>
                <a:chOff x="5875287" y="4835115"/>
                <a:chExt cx="163563" cy="250141"/>
              </a:xfrm>
            </p:grpSpPr>
            <p:cxnSp>
              <p:nvCxnSpPr>
                <p:cNvPr id="1938" name="Google Shape;1938;p79"/>
                <p:cNvCxnSpPr/>
                <p:nvPr/>
              </p:nvCxnSpPr>
              <p:spPr>
                <a:xfrm>
                  <a:off x="5875287" y="4835115"/>
                  <a:ext cx="163563" cy="0"/>
                </a:xfrm>
                <a:prstGeom prst="straightConnector1">
                  <a:avLst/>
                </a:prstGeom>
                <a:noFill/>
                <a:ln cap="flat" cmpd="sng" w="12700">
                  <a:solidFill>
                    <a:srgbClr val="1F45BC"/>
                  </a:solidFill>
                  <a:prstDash val="solid"/>
                  <a:miter lim="800000"/>
                  <a:headEnd len="sm" w="sm" type="none"/>
                  <a:tailEnd len="sm" w="sm" type="none"/>
                </a:ln>
              </p:spPr>
            </p:cxnSp>
            <p:cxnSp>
              <p:nvCxnSpPr>
                <p:cNvPr id="1939" name="Google Shape;1939;p79"/>
                <p:cNvCxnSpPr/>
                <p:nvPr/>
              </p:nvCxnSpPr>
              <p:spPr>
                <a:xfrm>
                  <a:off x="5875287" y="5085256"/>
                  <a:ext cx="163563" cy="0"/>
                </a:xfrm>
                <a:prstGeom prst="straightConnector1">
                  <a:avLst/>
                </a:prstGeom>
                <a:noFill/>
                <a:ln cap="flat" cmpd="sng" w="12700">
                  <a:solidFill>
                    <a:srgbClr val="1F45BC"/>
                  </a:solidFill>
                  <a:prstDash val="solid"/>
                  <a:miter lim="800000"/>
                  <a:headEnd len="sm" w="sm" type="none"/>
                  <a:tailEnd len="sm" w="sm" type="none"/>
                </a:ln>
              </p:spPr>
            </p:cxnSp>
          </p:grpSp>
        </p:grpSp>
        <p:grpSp>
          <p:nvGrpSpPr>
            <p:cNvPr id="1940" name="Google Shape;1940;p79"/>
            <p:cNvGrpSpPr/>
            <p:nvPr/>
          </p:nvGrpSpPr>
          <p:grpSpPr>
            <a:xfrm>
              <a:off x="4565663" y="5266035"/>
              <a:ext cx="1475590" cy="250146"/>
              <a:chOff x="4563260" y="4835113"/>
              <a:chExt cx="1475590" cy="250146"/>
            </a:xfrm>
          </p:grpSpPr>
          <p:sp>
            <p:nvSpPr>
              <p:cNvPr id="1941" name="Google Shape;1941;p79"/>
              <p:cNvSpPr/>
              <p:nvPr/>
            </p:nvSpPr>
            <p:spPr>
              <a:xfrm>
                <a:off x="4687640" y="4835118"/>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2" name="Google Shape;1942;p79"/>
              <p:cNvSpPr/>
              <p:nvPr/>
            </p:nvSpPr>
            <p:spPr>
              <a:xfrm>
                <a:off x="4984552" y="4835117"/>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3" name="Google Shape;1943;p79"/>
              <p:cNvSpPr/>
              <p:nvPr/>
            </p:nvSpPr>
            <p:spPr>
              <a:xfrm>
                <a:off x="5281464" y="4835116"/>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4" name="Google Shape;1944;p79"/>
              <p:cNvSpPr/>
              <p:nvPr/>
            </p:nvSpPr>
            <p:spPr>
              <a:xfrm>
                <a:off x="5578375" y="4835115"/>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5" name="Google Shape;1945;p79"/>
              <p:cNvSpPr/>
              <p:nvPr/>
            </p:nvSpPr>
            <p:spPr>
              <a:xfrm>
                <a:off x="4714505" y="4867080"/>
                <a:ext cx="243183" cy="186209"/>
              </a:xfrm>
              <a:prstGeom prst="roundRect">
                <a:avLst>
                  <a:gd fmla="val 25046" name="adj"/>
                </a:avLst>
              </a:prstGeom>
              <a:solidFill>
                <a:srgbClr val="E47E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6" name="Google Shape;1946;p79"/>
              <p:cNvSpPr/>
              <p:nvPr/>
            </p:nvSpPr>
            <p:spPr>
              <a:xfrm>
                <a:off x="5011417" y="4867080"/>
                <a:ext cx="243183" cy="186209"/>
              </a:xfrm>
              <a:prstGeom prst="roundRect">
                <a:avLst>
                  <a:gd fmla="val 25046" name="adj"/>
                </a:avLst>
              </a:prstGeom>
              <a:solidFill>
                <a:srgbClr val="E47E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7" name="Google Shape;1947;p79"/>
              <p:cNvSpPr/>
              <p:nvPr/>
            </p:nvSpPr>
            <p:spPr>
              <a:xfrm>
                <a:off x="5304919" y="4867914"/>
                <a:ext cx="243183" cy="186209"/>
              </a:xfrm>
              <a:prstGeom prst="roundRect">
                <a:avLst>
                  <a:gd fmla="val 25046" name="adj"/>
                </a:avLst>
              </a:prstGeom>
              <a:solidFill>
                <a:srgbClr val="E47E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48" name="Google Shape;1948;p79"/>
              <p:cNvGrpSpPr/>
              <p:nvPr/>
            </p:nvGrpSpPr>
            <p:grpSpPr>
              <a:xfrm>
                <a:off x="5875287" y="4835115"/>
                <a:ext cx="163563" cy="250141"/>
                <a:chOff x="5875287" y="4835115"/>
                <a:chExt cx="163563" cy="250141"/>
              </a:xfrm>
            </p:grpSpPr>
            <p:cxnSp>
              <p:nvCxnSpPr>
                <p:cNvPr id="1949" name="Google Shape;1949;p79"/>
                <p:cNvCxnSpPr/>
                <p:nvPr/>
              </p:nvCxnSpPr>
              <p:spPr>
                <a:xfrm>
                  <a:off x="5875287" y="4835115"/>
                  <a:ext cx="163563" cy="0"/>
                </a:xfrm>
                <a:prstGeom prst="straightConnector1">
                  <a:avLst/>
                </a:prstGeom>
                <a:noFill/>
                <a:ln cap="flat" cmpd="sng" w="12700">
                  <a:solidFill>
                    <a:srgbClr val="1F45BC"/>
                  </a:solidFill>
                  <a:prstDash val="solid"/>
                  <a:miter lim="800000"/>
                  <a:headEnd len="sm" w="sm" type="none"/>
                  <a:tailEnd len="sm" w="sm" type="none"/>
                </a:ln>
              </p:spPr>
            </p:cxnSp>
            <p:cxnSp>
              <p:nvCxnSpPr>
                <p:cNvPr id="1950" name="Google Shape;1950;p79"/>
                <p:cNvCxnSpPr/>
                <p:nvPr/>
              </p:nvCxnSpPr>
              <p:spPr>
                <a:xfrm>
                  <a:off x="5875287" y="5085256"/>
                  <a:ext cx="163563" cy="0"/>
                </a:xfrm>
                <a:prstGeom prst="straightConnector1">
                  <a:avLst/>
                </a:prstGeom>
                <a:noFill/>
                <a:ln cap="flat" cmpd="sng" w="12700">
                  <a:solidFill>
                    <a:srgbClr val="1F45BC"/>
                  </a:solidFill>
                  <a:prstDash val="solid"/>
                  <a:miter lim="800000"/>
                  <a:headEnd len="sm" w="sm" type="none"/>
                  <a:tailEnd len="sm" w="sm" type="none"/>
                </a:ln>
              </p:spPr>
            </p:cxnSp>
          </p:grpSp>
          <p:grpSp>
            <p:nvGrpSpPr>
              <p:cNvPr id="1951" name="Google Shape;1951;p79"/>
              <p:cNvGrpSpPr/>
              <p:nvPr/>
            </p:nvGrpSpPr>
            <p:grpSpPr>
              <a:xfrm>
                <a:off x="4563260" y="4835113"/>
                <a:ext cx="163563" cy="250141"/>
                <a:chOff x="5875287" y="4835115"/>
                <a:chExt cx="163563" cy="250141"/>
              </a:xfrm>
            </p:grpSpPr>
            <p:cxnSp>
              <p:nvCxnSpPr>
                <p:cNvPr id="1952" name="Google Shape;1952;p79"/>
                <p:cNvCxnSpPr/>
                <p:nvPr/>
              </p:nvCxnSpPr>
              <p:spPr>
                <a:xfrm>
                  <a:off x="5875287" y="4835115"/>
                  <a:ext cx="163563" cy="0"/>
                </a:xfrm>
                <a:prstGeom prst="straightConnector1">
                  <a:avLst/>
                </a:prstGeom>
                <a:noFill/>
                <a:ln cap="flat" cmpd="sng" w="12700">
                  <a:solidFill>
                    <a:srgbClr val="1F45BC"/>
                  </a:solidFill>
                  <a:prstDash val="solid"/>
                  <a:miter lim="800000"/>
                  <a:headEnd len="sm" w="sm" type="none"/>
                  <a:tailEnd len="sm" w="sm" type="none"/>
                </a:ln>
              </p:spPr>
            </p:cxnSp>
            <p:cxnSp>
              <p:nvCxnSpPr>
                <p:cNvPr id="1953" name="Google Shape;1953;p79"/>
                <p:cNvCxnSpPr/>
                <p:nvPr/>
              </p:nvCxnSpPr>
              <p:spPr>
                <a:xfrm>
                  <a:off x="5875287" y="5085256"/>
                  <a:ext cx="163563" cy="0"/>
                </a:xfrm>
                <a:prstGeom prst="straightConnector1">
                  <a:avLst/>
                </a:prstGeom>
                <a:noFill/>
                <a:ln cap="flat" cmpd="sng" w="12700">
                  <a:solidFill>
                    <a:srgbClr val="1F45BC"/>
                  </a:solidFill>
                  <a:prstDash val="solid"/>
                  <a:miter lim="800000"/>
                  <a:headEnd len="sm" w="sm" type="none"/>
                  <a:tailEnd len="sm" w="sm" type="none"/>
                </a:ln>
              </p:spPr>
            </p:cxnSp>
          </p:grpSp>
        </p:grpSp>
      </p:grpSp>
      <p:cxnSp>
        <p:nvCxnSpPr>
          <p:cNvPr id="1954" name="Google Shape;1954;p79"/>
          <p:cNvCxnSpPr>
            <a:stCxn id="1922" idx="6"/>
            <a:endCxn id="1927" idx="2"/>
          </p:cNvCxnSpPr>
          <p:nvPr/>
        </p:nvCxnSpPr>
        <p:spPr>
          <a:xfrm flipH="1" rot="10800000">
            <a:off x="3225724" y="5029282"/>
            <a:ext cx="869100" cy="148800"/>
          </a:xfrm>
          <a:prstGeom prst="bentConnector2">
            <a:avLst/>
          </a:prstGeom>
          <a:noFill/>
          <a:ln cap="flat" cmpd="sng" w="12700">
            <a:solidFill>
              <a:srgbClr val="6D578B"/>
            </a:solidFill>
            <a:prstDash val="dot"/>
            <a:miter lim="800000"/>
            <a:headEnd len="sm" w="sm" type="none"/>
            <a:tailEnd len="med" w="med" type="triangle"/>
          </a:ln>
        </p:spPr>
      </p:cxnSp>
      <p:cxnSp>
        <p:nvCxnSpPr>
          <p:cNvPr id="1955" name="Google Shape;1955;p79"/>
          <p:cNvCxnSpPr>
            <a:endCxn id="1932" idx="0"/>
          </p:cNvCxnSpPr>
          <p:nvPr/>
        </p:nvCxnSpPr>
        <p:spPr>
          <a:xfrm flipH="1" rot="10800000">
            <a:off x="3225615" y="4811151"/>
            <a:ext cx="1166100" cy="150900"/>
          </a:xfrm>
          <a:prstGeom prst="bentConnector4">
            <a:avLst>
              <a:gd fmla="val 37168" name="adj1"/>
              <a:gd fmla="val 213619" name="adj2"/>
            </a:avLst>
          </a:prstGeom>
          <a:noFill/>
          <a:ln cap="flat" cmpd="sng" w="12700">
            <a:solidFill>
              <a:srgbClr val="4E935E"/>
            </a:solidFill>
            <a:prstDash val="dot"/>
            <a:miter lim="800000"/>
            <a:headEnd len="sm" w="sm" type="none"/>
            <a:tailEnd len="med" w="med" type="triangle"/>
          </a:ln>
        </p:spPr>
      </p:cxnSp>
      <p:cxnSp>
        <p:nvCxnSpPr>
          <p:cNvPr id="1956" name="Google Shape;1956;p79"/>
          <p:cNvCxnSpPr>
            <a:stCxn id="1923" idx="6"/>
            <a:endCxn id="1941" idx="1"/>
          </p:cNvCxnSpPr>
          <p:nvPr/>
        </p:nvCxnSpPr>
        <p:spPr>
          <a:xfrm flipH="1" rot="10800000">
            <a:off x="3225723" y="5335151"/>
            <a:ext cx="723000" cy="63900"/>
          </a:xfrm>
          <a:prstGeom prst="bentConnector3">
            <a:avLst>
              <a:gd fmla="val 50000" name="adj1"/>
            </a:avLst>
          </a:prstGeom>
          <a:noFill/>
          <a:ln cap="flat" cmpd="sng" w="12700">
            <a:solidFill>
              <a:srgbClr val="E47E5F"/>
            </a:solidFill>
            <a:prstDash val="dot"/>
            <a:miter lim="800000"/>
            <a:headEnd len="sm" w="sm" type="none"/>
            <a:tailEnd len="med" w="med" type="triangle"/>
          </a:ln>
        </p:spPr>
      </p:cxnSp>
      <p:grpSp>
        <p:nvGrpSpPr>
          <p:cNvPr id="1957" name="Google Shape;1957;p79"/>
          <p:cNvGrpSpPr/>
          <p:nvPr/>
        </p:nvGrpSpPr>
        <p:grpSpPr>
          <a:xfrm>
            <a:off x="5843254" y="2223155"/>
            <a:ext cx="3504489" cy="1812736"/>
            <a:chOff x="6733655" y="3037916"/>
            <a:chExt cx="4065200" cy="2102770"/>
          </a:xfrm>
        </p:grpSpPr>
        <p:sp>
          <p:nvSpPr>
            <p:cNvPr id="1958" name="Google Shape;1958;p79"/>
            <p:cNvSpPr/>
            <p:nvPr/>
          </p:nvSpPr>
          <p:spPr>
            <a:xfrm>
              <a:off x="6733655" y="3037916"/>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959" name="Google Shape;1959;p79"/>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1960" name="Google Shape;1960;p79"/>
            <p:cNvGrpSpPr/>
            <p:nvPr/>
          </p:nvGrpSpPr>
          <p:grpSpPr>
            <a:xfrm>
              <a:off x="6900252" y="3721726"/>
              <a:ext cx="3732006" cy="644952"/>
              <a:chOff x="6900252" y="3721726"/>
              <a:chExt cx="3732006" cy="644952"/>
            </a:xfrm>
          </p:grpSpPr>
          <p:grpSp>
            <p:nvGrpSpPr>
              <p:cNvPr id="1961" name="Google Shape;1961;p79"/>
              <p:cNvGrpSpPr/>
              <p:nvPr/>
            </p:nvGrpSpPr>
            <p:grpSpPr>
              <a:xfrm>
                <a:off x="6900252" y="3721726"/>
                <a:ext cx="3732006" cy="644952"/>
                <a:chOff x="7545267" y="3412537"/>
                <a:chExt cx="3732006" cy="644952"/>
              </a:xfrm>
            </p:grpSpPr>
            <p:sp>
              <p:nvSpPr>
                <p:cNvPr id="1962" name="Google Shape;1962;p79"/>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963" name="Google Shape;1963;p79"/>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Flow Controller</a:t>
                  </a:r>
                  <a:endParaRPr sz="900">
                    <a:solidFill>
                      <a:srgbClr val="193EB0"/>
                    </a:solidFill>
                    <a:latin typeface="Arial"/>
                    <a:ea typeface="Arial"/>
                    <a:cs typeface="Arial"/>
                    <a:sym typeface="Arial"/>
                  </a:endParaRPr>
                </a:p>
              </p:txBody>
            </p:sp>
          </p:grpSp>
          <p:pic>
            <p:nvPicPr>
              <p:cNvPr id="1964" name="Google Shape;1964;p79"/>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1965" name="Google Shape;1965;p79"/>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Local Storage</a:t>
              </a:r>
              <a:endParaRPr sz="900">
                <a:solidFill>
                  <a:srgbClr val="193EB0"/>
                </a:solidFill>
                <a:latin typeface="Arial"/>
                <a:ea typeface="Arial"/>
                <a:cs typeface="Arial"/>
                <a:sym typeface="Arial"/>
              </a:endParaRPr>
            </a:p>
          </p:txBody>
        </p:sp>
        <p:grpSp>
          <p:nvGrpSpPr>
            <p:cNvPr id="1966" name="Google Shape;1966;p79"/>
            <p:cNvGrpSpPr/>
            <p:nvPr/>
          </p:nvGrpSpPr>
          <p:grpSpPr>
            <a:xfrm>
              <a:off x="7356553" y="4003140"/>
              <a:ext cx="2803966" cy="298388"/>
              <a:chOff x="8001568" y="3690141"/>
              <a:chExt cx="2803966" cy="298388"/>
            </a:xfrm>
          </p:grpSpPr>
          <p:sp>
            <p:nvSpPr>
              <p:cNvPr id="1967" name="Google Shape;1967;p79"/>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Processor 1</a:t>
                </a:r>
                <a:endParaRPr sz="900">
                  <a:solidFill>
                    <a:srgbClr val="193EB0"/>
                  </a:solidFill>
                  <a:latin typeface="Arial"/>
                  <a:ea typeface="Arial"/>
                  <a:cs typeface="Arial"/>
                  <a:sym typeface="Arial"/>
                </a:endParaRPr>
              </a:p>
            </p:txBody>
          </p:sp>
          <p:sp>
            <p:nvSpPr>
              <p:cNvPr id="1968" name="Google Shape;1968;p79"/>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Extension N</a:t>
                </a:r>
                <a:endParaRPr sz="900">
                  <a:solidFill>
                    <a:srgbClr val="193EB0"/>
                  </a:solidFill>
                  <a:latin typeface="Arial"/>
                  <a:ea typeface="Arial"/>
                  <a:cs typeface="Arial"/>
                  <a:sym typeface="Arial"/>
                </a:endParaRPr>
              </a:p>
            </p:txBody>
          </p:sp>
        </p:grpSp>
        <p:grpSp>
          <p:nvGrpSpPr>
            <p:cNvPr id="1969" name="Google Shape;1969;p79"/>
            <p:cNvGrpSpPr/>
            <p:nvPr/>
          </p:nvGrpSpPr>
          <p:grpSpPr>
            <a:xfrm>
              <a:off x="8126907" y="3384067"/>
              <a:ext cx="1244600" cy="298388"/>
              <a:chOff x="8126907" y="3384067"/>
              <a:chExt cx="1244600" cy="298388"/>
            </a:xfrm>
          </p:grpSpPr>
          <p:sp>
            <p:nvSpPr>
              <p:cNvPr id="1970" name="Google Shape;1970;p79"/>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Web Server</a:t>
                </a:r>
                <a:endParaRPr sz="900">
                  <a:solidFill>
                    <a:srgbClr val="193EB0"/>
                  </a:solidFill>
                  <a:latin typeface="Arial"/>
                  <a:ea typeface="Arial"/>
                  <a:cs typeface="Arial"/>
                  <a:sym typeface="Arial"/>
                </a:endParaRPr>
              </a:p>
            </p:txBody>
          </p:sp>
          <p:pic>
            <p:nvPicPr>
              <p:cNvPr id="1971" name="Google Shape;1971;p79"/>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1972" name="Google Shape;1972;p79"/>
            <p:cNvGrpSpPr/>
            <p:nvPr/>
          </p:nvGrpSpPr>
          <p:grpSpPr>
            <a:xfrm>
              <a:off x="7023474" y="4483307"/>
              <a:ext cx="1131452" cy="372598"/>
              <a:chOff x="7023474" y="4483307"/>
              <a:chExt cx="1131452" cy="372598"/>
            </a:xfrm>
          </p:grpSpPr>
          <p:pic>
            <p:nvPicPr>
              <p:cNvPr id="1973" name="Google Shape;1973;p79"/>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sp>
            <p:nvSpPr>
              <p:cNvPr id="1974" name="Google Shape;1974;p79"/>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Kho lưu trữ FlowFile</a:t>
                </a:r>
                <a:endParaRPr sz="900">
                  <a:solidFill>
                    <a:srgbClr val="193EB0"/>
                  </a:solidFill>
                  <a:latin typeface="Arial"/>
                  <a:ea typeface="Arial"/>
                  <a:cs typeface="Arial"/>
                  <a:sym typeface="Arial"/>
                </a:endParaRPr>
              </a:p>
            </p:txBody>
          </p:sp>
        </p:grpSp>
        <p:grpSp>
          <p:nvGrpSpPr>
            <p:cNvPr id="1975" name="Google Shape;1975;p79"/>
            <p:cNvGrpSpPr/>
            <p:nvPr/>
          </p:nvGrpSpPr>
          <p:grpSpPr>
            <a:xfrm>
              <a:off x="6929419" y="3390517"/>
              <a:ext cx="569441" cy="189557"/>
              <a:chOff x="6929419" y="3390517"/>
              <a:chExt cx="569441" cy="189557"/>
            </a:xfrm>
          </p:grpSpPr>
          <p:sp>
            <p:nvSpPr>
              <p:cNvPr id="1976" name="Google Shape;1976;p79"/>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JVM</a:t>
                </a:r>
                <a:endParaRPr sz="900">
                  <a:solidFill>
                    <a:srgbClr val="193EB0"/>
                  </a:solidFill>
                  <a:latin typeface="Arial"/>
                  <a:ea typeface="Arial"/>
                  <a:cs typeface="Arial"/>
                  <a:sym typeface="Arial"/>
                </a:endParaRPr>
              </a:p>
            </p:txBody>
          </p:sp>
          <p:pic>
            <p:nvPicPr>
              <p:cNvPr id="1977" name="Google Shape;1977;p79"/>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1978" name="Google Shape;1978;p79"/>
            <p:cNvGrpSpPr/>
            <p:nvPr/>
          </p:nvGrpSpPr>
          <p:grpSpPr>
            <a:xfrm>
              <a:off x="6916422" y="3106010"/>
              <a:ext cx="856758" cy="189557"/>
              <a:chOff x="6916422" y="3106010"/>
              <a:chExt cx="856758" cy="189557"/>
            </a:xfrm>
          </p:grpSpPr>
          <p:sp>
            <p:nvSpPr>
              <p:cNvPr id="1979" name="Google Shape;1979;p79"/>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OS/Host</a:t>
                </a:r>
                <a:endParaRPr sz="900">
                  <a:solidFill>
                    <a:srgbClr val="193EB0"/>
                  </a:solidFill>
                  <a:latin typeface="Arial"/>
                  <a:ea typeface="Arial"/>
                  <a:cs typeface="Arial"/>
                  <a:sym typeface="Arial"/>
                </a:endParaRPr>
              </a:p>
            </p:txBody>
          </p:sp>
          <p:pic>
            <p:nvPicPr>
              <p:cNvPr id="1980" name="Google Shape;1980;p79"/>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1981" name="Google Shape;1981;p79"/>
            <p:cNvGrpSpPr/>
            <p:nvPr/>
          </p:nvGrpSpPr>
          <p:grpSpPr>
            <a:xfrm>
              <a:off x="8202110" y="4483307"/>
              <a:ext cx="1131452" cy="372598"/>
              <a:chOff x="8202110" y="4483307"/>
              <a:chExt cx="1131452" cy="372598"/>
            </a:xfrm>
          </p:grpSpPr>
          <p:sp>
            <p:nvSpPr>
              <p:cNvPr id="1982" name="Google Shape;1982;p79"/>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1983" name="Google Shape;1983;p79"/>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1984" name="Google Shape;1984;p79"/>
            <p:cNvGrpSpPr/>
            <p:nvPr/>
          </p:nvGrpSpPr>
          <p:grpSpPr>
            <a:xfrm>
              <a:off x="9371593" y="4483307"/>
              <a:ext cx="1131452" cy="372598"/>
              <a:chOff x="9371593" y="4483307"/>
              <a:chExt cx="1131452" cy="372598"/>
            </a:xfrm>
          </p:grpSpPr>
          <p:sp>
            <p:nvSpPr>
              <p:cNvPr id="1985" name="Google Shape;1985;p79"/>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1986" name="Google Shape;1986;p79"/>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grpSp>
        <p:nvGrpSpPr>
          <p:cNvPr id="1987" name="Google Shape;1987;p79"/>
          <p:cNvGrpSpPr/>
          <p:nvPr/>
        </p:nvGrpSpPr>
        <p:grpSpPr>
          <a:xfrm>
            <a:off x="5581728" y="1978867"/>
            <a:ext cx="4190236" cy="2591020"/>
            <a:chOff x="5537200" y="2361798"/>
            <a:chExt cx="4190236" cy="2591020"/>
          </a:xfrm>
        </p:grpSpPr>
        <p:sp>
          <p:nvSpPr>
            <p:cNvPr id="1988" name="Google Shape;1988;p79"/>
            <p:cNvSpPr/>
            <p:nvPr/>
          </p:nvSpPr>
          <p:spPr>
            <a:xfrm>
              <a:off x="5537200" y="2361798"/>
              <a:ext cx="4190236" cy="147818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89" name="Google Shape;1989;p79"/>
            <p:cNvSpPr/>
            <p:nvPr/>
          </p:nvSpPr>
          <p:spPr>
            <a:xfrm>
              <a:off x="7044965" y="3839892"/>
              <a:ext cx="2680507" cy="111292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990" name="Google Shape;1990;p79"/>
          <p:cNvSpPr/>
          <p:nvPr/>
        </p:nvSpPr>
        <p:spPr>
          <a:xfrm>
            <a:off x="5798491" y="3810016"/>
            <a:ext cx="2680507" cy="60099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91" name="Google Shape;1991;p79"/>
          <p:cNvSpPr/>
          <p:nvPr/>
        </p:nvSpPr>
        <p:spPr>
          <a:xfrm>
            <a:off x="5723011" y="3347491"/>
            <a:ext cx="336149" cy="60099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92" name="Google Shape;1992;p79"/>
          <p:cNvSpPr/>
          <p:nvPr/>
        </p:nvSpPr>
        <p:spPr>
          <a:xfrm>
            <a:off x="6007728" y="3438730"/>
            <a:ext cx="1174203" cy="418240"/>
          </a:xfrm>
          <a:prstGeom prst="rect">
            <a:avLst/>
          </a:prstGeom>
          <a:noFill/>
          <a:ln cap="flat" cmpd="sng" w="38100">
            <a:solidFill>
              <a:srgbClr val="1F45B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93" name="Google Shape;1993;p79"/>
          <p:cNvPicPr preferRelativeResize="0"/>
          <p:nvPr/>
        </p:nvPicPr>
        <p:blipFill rotWithShape="1">
          <a:blip r:embed="rId5">
            <a:alphaModFix/>
          </a:blip>
          <a:srcRect b="0" l="0" r="0" t="0"/>
          <a:stretch/>
        </p:blipFill>
        <p:spPr>
          <a:xfrm>
            <a:off x="6159227" y="3547764"/>
            <a:ext cx="170793" cy="1602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Kiến trúc Apache Sqoop</a:t>
            </a:r>
            <a:endParaRPr>
              <a:solidFill>
                <a:schemeClr val="lt1"/>
              </a:solidFill>
            </a:endParaRPr>
          </a:p>
        </p:txBody>
      </p:sp>
      <p:sp>
        <p:nvSpPr>
          <p:cNvPr id="209" name="Google Shape;209;p8"/>
          <p:cNvSpPr txBox="1"/>
          <p:nvPr>
            <p:ph idx="2" type="body"/>
          </p:nvPr>
        </p:nvSpPr>
        <p:spPr>
          <a:xfrm>
            <a:off x="535872" y="1523052"/>
            <a:ext cx="8796600" cy="49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Sqoop là gì? (2/2)</a:t>
            </a:r>
            <a:endParaRPr/>
          </a:p>
        </p:txBody>
      </p:sp>
      <p:sp>
        <p:nvSpPr>
          <p:cNvPr id="210" name="Google Shape;210;p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211" name="Google Shape;211;p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Dự án Apache</a:t>
            </a:r>
            <a:endParaRPr/>
          </a:p>
          <a:p>
            <a:pPr indent="-182563" lvl="1" marL="360363" rtl="0" algn="l">
              <a:lnSpc>
                <a:spcPct val="138461"/>
              </a:lnSpc>
              <a:spcBef>
                <a:spcPts val="500"/>
              </a:spcBef>
              <a:spcAft>
                <a:spcPts val="0"/>
              </a:spcAft>
              <a:buClr>
                <a:srgbClr val="262626"/>
              </a:buClr>
              <a:buSzPts val="1040"/>
              <a:buChar char="•"/>
            </a:pPr>
            <a:r>
              <a:rPr lang="en-US"/>
              <a:t>Tên này là sự rút gọn của SQL-to-Hadoop</a:t>
            </a:r>
            <a:endParaRPr/>
          </a:p>
          <a:p>
            <a:pPr indent="-177800" lvl="0" marL="177800" rtl="0" algn="l">
              <a:lnSpc>
                <a:spcPct val="128571"/>
              </a:lnSpc>
              <a:spcBef>
                <a:spcPts val="1000"/>
              </a:spcBef>
              <a:spcAft>
                <a:spcPts val="0"/>
              </a:spcAft>
              <a:buClr>
                <a:srgbClr val="262626"/>
              </a:buClr>
              <a:buSzPts val="1400"/>
              <a:buFont typeface="Arial"/>
              <a:buChar char="•"/>
            </a:pPr>
            <a:r>
              <a:rPr lang="en-US"/>
              <a:t>Sqoop trao đổi dữ liệu giữa cơ sở dữ liệu và Hadoop</a:t>
            </a:r>
            <a:endParaRPr/>
          </a:p>
          <a:p>
            <a:pPr indent="-182563" lvl="1" marL="360363" rtl="0" algn="l">
              <a:lnSpc>
                <a:spcPct val="138461"/>
              </a:lnSpc>
              <a:spcBef>
                <a:spcPts val="500"/>
              </a:spcBef>
              <a:spcAft>
                <a:spcPts val="0"/>
              </a:spcAft>
              <a:buClr>
                <a:srgbClr val="262626"/>
              </a:buClr>
              <a:buSzPts val="1040"/>
              <a:buChar char="•"/>
            </a:pPr>
            <a:r>
              <a:rPr lang="en-US"/>
              <a:t>Nhập tất cả các bảng, một bảng, một phần bảng vào HDFS</a:t>
            </a:r>
            <a:endParaRPr/>
          </a:p>
          <a:p>
            <a:pPr indent="-182563" lvl="1" marL="360363" rtl="0" algn="l">
              <a:lnSpc>
                <a:spcPct val="138461"/>
              </a:lnSpc>
              <a:spcBef>
                <a:spcPts val="500"/>
              </a:spcBef>
              <a:spcAft>
                <a:spcPts val="0"/>
              </a:spcAft>
              <a:buClr>
                <a:srgbClr val="262626"/>
              </a:buClr>
              <a:buSzPts val="1040"/>
              <a:buChar char="•"/>
            </a:pPr>
            <a:r>
              <a:rPr lang="en-US"/>
              <a:t>Nhập ở nhiều định dạng dữ liệu khác nhau</a:t>
            </a:r>
            <a:endParaRPr/>
          </a:p>
          <a:p>
            <a:pPr indent="-182563" lvl="1" marL="360363" rtl="0" algn="l">
              <a:lnSpc>
                <a:spcPct val="138461"/>
              </a:lnSpc>
              <a:spcBef>
                <a:spcPts val="500"/>
              </a:spcBef>
              <a:spcAft>
                <a:spcPts val="0"/>
              </a:spcAft>
              <a:buClr>
                <a:srgbClr val="262626"/>
              </a:buClr>
              <a:buSzPts val="1040"/>
              <a:buChar char="•"/>
            </a:pPr>
            <a:r>
              <a:rPr lang="en-US"/>
              <a:t>Xuất dữ liệu từ HDFS sang Cơ sở dữ liệu</a:t>
            </a:r>
            <a:endParaRPr/>
          </a:p>
        </p:txBody>
      </p:sp>
      <p:grpSp>
        <p:nvGrpSpPr>
          <p:cNvPr id="212" name="Google Shape;212;p8"/>
          <p:cNvGrpSpPr/>
          <p:nvPr/>
        </p:nvGrpSpPr>
        <p:grpSpPr>
          <a:xfrm>
            <a:off x="2799382" y="4534723"/>
            <a:ext cx="4442929" cy="1219569"/>
            <a:chOff x="2799382" y="4534723"/>
            <a:chExt cx="4442929" cy="1219569"/>
          </a:xfrm>
        </p:grpSpPr>
        <p:sp>
          <p:nvSpPr>
            <p:cNvPr id="213" name="Google Shape;213;p8"/>
            <p:cNvSpPr/>
            <p:nvPr/>
          </p:nvSpPr>
          <p:spPr>
            <a:xfrm>
              <a:off x="2799382" y="4534723"/>
              <a:ext cx="1418101" cy="1219569"/>
            </a:xfrm>
            <a:prstGeom prst="can">
              <a:avLst>
                <a:gd fmla="val 16940" name="adj"/>
              </a:avLst>
            </a:prstGeom>
            <a:solidFill>
              <a:srgbClr val="779FD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grpSp>
          <p:nvGrpSpPr>
            <p:cNvPr id="214" name="Google Shape;214;p8"/>
            <p:cNvGrpSpPr/>
            <p:nvPr/>
          </p:nvGrpSpPr>
          <p:grpSpPr>
            <a:xfrm>
              <a:off x="4334441" y="4622505"/>
              <a:ext cx="1608018" cy="502367"/>
              <a:chOff x="3839354" y="5069699"/>
              <a:chExt cx="1039787" cy="368721"/>
            </a:xfrm>
          </p:grpSpPr>
          <p:sp>
            <p:nvSpPr>
              <p:cNvPr id="215" name="Google Shape;215;p8"/>
              <p:cNvSpPr txBox="1"/>
              <p:nvPr/>
            </p:nvSpPr>
            <p:spPr>
              <a:xfrm>
                <a:off x="4116074" y="5069699"/>
                <a:ext cx="486347" cy="2484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3EB0"/>
                    </a:solidFill>
                    <a:latin typeface="Arial"/>
                    <a:ea typeface="Arial"/>
                    <a:cs typeface="Arial"/>
                    <a:sym typeface="Arial"/>
                  </a:rPr>
                  <a:t>Sqoop</a:t>
                </a:r>
                <a:endParaRPr sz="1600">
                  <a:solidFill>
                    <a:srgbClr val="193EB0"/>
                  </a:solidFill>
                  <a:latin typeface="Arial"/>
                  <a:ea typeface="Arial"/>
                  <a:cs typeface="Arial"/>
                  <a:sym typeface="Arial"/>
                </a:endParaRPr>
              </a:p>
            </p:txBody>
          </p:sp>
          <p:cxnSp>
            <p:nvCxnSpPr>
              <p:cNvPr id="216" name="Google Shape;216;p8"/>
              <p:cNvCxnSpPr/>
              <p:nvPr/>
            </p:nvCxnSpPr>
            <p:spPr>
              <a:xfrm>
                <a:off x="3839354" y="5438420"/>
                <a:ext cx="1039787" cy="0"/>
              </a:xfrm>
              <a:prstGeom prst="straightConnector1">
                <a:avLst/>
              </a:prstGeom>
              <a:noFill/>
              <a:ln cap="flat" cmpd="sng" w="28575">
                <a:solidFill>
                  <a:srgbClr val="1F45BC"/>
                </a:solidFill>
                <a:prstDash val="solid"/>
                <a:miter lim="800000"/>
                <a:headEnd len="med" w="med" type="triangle"/>
                <a:tailEnd len="med" w="med" type="triangle"/>
              </a:ln>
            </p:spPr>
          </p:cxnSp>
        </p:grpSp>
        <p:sp>
          <p:nvSpPr>
            <p:cNvPr id="217" name="Google Shape;217;p8"/>
            <p:cNvSpPr txBox="1"/>
            <p:nvPr/>
          </p:nvSpPr>
          <p:spPr>
            <a:xfrm>
              <a:off x="2818798" y="4973730"/>
              <a:ext cx="137569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Cơ sở dữ liệu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quan hệ</a:t>
              </a:r>
              <a:endParaRPr sz="1600">
                <a:solidFill>
                  <a:schemeClr val="lt1"/>
                </a:solidFill>
                <a:latin typeface="Arial"/>
                <a:ea typeface="Arial"/>
                <a:cs typeface="Arial"/>
                <a:sym typeface="Arial"/>
              </a:endParaRPr>
            </a:p>
          </p:txBody>
        </p:sp>
        <p:sp>
          <p:nvSpPr>
            <p:cNvPr id="218" name="Google Shape;218;p8"/>
            <p:cNvSpPr/>
            <p:nvPr/>
          </p:nvSpPr>
          <p:spPr>
            <a:xfrm>
              <a:off x="6057585" y="4534723"/>
              <a:ext cx="1184726" cy="1219569"/>
            </a:xfrm>
            <a:prstGeom prst="roundRect">
              <a:avLst>
                <a:gd fmla="val 16667" name="adj"/>
              </a:avLst>
            </a:prstGeom>
            <a:solidFill>
              <a:srgbClr val="F2F2F2"/>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193EB0"/>
                  </a:solidFill>
                  <a:latin typeface="Arial"/>
                  <a:ea typeface="Arial"/>
                  <a:cs typeface="Arial"/>
                  <a:sym typeface="Arial"/>
                </a:rPr>
                <a:t>HDFS</a:t>
              </a:r>
              <a:endParaRPr sz="1600">
                <a:solidFill>
                  <a:srgbClr val="193EB0"/>
                </a:solidFill>
                <a:latin typeface="Arial"/>
                <a:ea typeface="Arial"/>
                <a:cs typeface="Arial"/>
                <a:sym typeface="Aria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8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2000" name="Google Shape;2000;p8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Kiến trúc Apache NiFi (3/4)</a:t>
            </a:r>
            <a:endParaRPr/>
          </a:p>
        </p:txBody>
      </p:sp>
      <p:sp>
        <p:nvSpPr>
          <p:cNvPr id="2001" name="Google Shape;2001;p8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2002" name="Google Shape;2002;p80"/>
          <p:cNvSpPr txBox="1"/>
          <p:nvPr>
            <p:ph idx="4" type="body"/>
          </p:nvPr>
        </p:nvSpPr>
        <p:spPr>
          <a:xfrm>
            <a:off x="535872" y="2226568"/>
            <a:ext cx="4428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Kho lưu trữ nội dung</a:t>
            </a:r>
            <a:endParaRPr/>
          </a:p>
          <a:p>
            <a:pPr indent="-182563" lvl="1" marL="360363" rtl="0" algn="l">
              <a:lnSpc>
                <a:spcPct val="138461"/>
              </a:lnSpc>
              <a:spcBef>
                <a:spcPts val="500"/>
              </a:spcBef>
              <a:spcAft>
                <a:spcPts val="0"/>
              </a:spcAft>
              <a:buClr>
                <a:srgbClr val="262626"/>
              </a:buClr>
              <a:buSzPts val="1040"/>
              <a:buChar char="•"/>
            </a:pPr>
            <a:r>
              <a:rPr lang="en-US"/>
              <a:t>Byte nội dung thực tế của FlowFile</a:t>
            </a:r>
            <a:endParaRPr/>
          </a:p>
          <a:p>
            <a:pPr indent="-182563" lvl="1" marL="360363" rtl="0" algn="l">
              <a:lnSpc>
                <a:spcPct val="138461"/>
              </a:lnSpc>
              <a:spcBef>
                <a:spcPts val="500"/>
              </a:spcBef>
              <a:spcAft>
                <a:spcPts val="0"/>
              </a:spcAft>
              <a:buClr>
                <a:srgbClr val="262626"/>
              </a:buClr>
              <a:buSzPts val="1040"/>
              <a:buChar char="•"/>
            </a:pPr>
            <a:r>
              <a:rPr lang="en-US"/>
              <a:t>Việc triển khai có thể cắm được</a:t>
            </a:r>
            <a:endParaRPr/>
          </a:p>
          <a:p>
            <a:pPr indent="-182563" lvl="1" marL="360363" rtl="0" algn="l">
              <a:lnSpc>
                <a:spcPct val="138461"/>
              </a:lnSpc>
              <a:spcBef>
                <a:spcPts val="500"/>
              </a:spcBef>
              <a:spcAft>
                <a:spcPts val="0"/>
              </a:spcAft>
              <a:buClr>
                <a:srgbClr val="262626"/>
              </a:buClr>
              <a:buSzPts val="1040"/>
              <a:buChar char="•"/>
            </a:pPr>
            <a:r>
              <a:rPr lang="en-US"/>
              <a:t>Mặc định lưu trữ các khối dữ liệu trong hệ thống tệp</a:t>
            </a:r>
            <a:endParaRPr/>
          </a:p>
        </p:txBody>
      </p:sp>
      <p:grpSp>
        <p:nvGrpSpPr>
          <p:cNvPr id="2003" name="Google Shape;2003;p80"/>
          <p:cNvGrpSpPr/>
          <p:nvPr/>
        </p:nvGrpSpPr>
        <p:grpSpPr>
          <a:xfrm>
            <a:off x="1517276" y="4884282"/>
            <a:ext cx="155422" cy="592479"/>
            <a:chOff x="3133388" y="4913784"/>
            <a:chExt cx="155422" cy="592479"/>
          </a:xfrm>
        </p:grpSpPr>
        <p:sp>
          <p:nvSpPr>
            <p:cNvPr id="2004" name="Google Shape;2004;p80"/>
            <p:cNvSpPr/>
            <p:nvPr/>
          </p:nvSpPr>
          <p:spPr>
            <a:xfrm>
              <a:off x="3133389" y="4913784"/>
              <a:ext cx="155421" cy="155421"/>
            </a:xfrm>
            <a:prstGeom prst="ellipse">
              <a:avLst/>
            </a:prstGeom>
            <a:solidFill>
              <a:srgbClr val="4E93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5" name="Google Shape;2005;p80"/>
            <p:cNvSpPr/>
            <p:nvPr/>
          </p:nvSpPr>
          <p:spPr>
            <a:xfrm>
              <a:off x="3133389" y="5129873"/>
              <a:ext cx="155421" cy="155421"/>
            </a:xfrm>
            <a:prstGeom prst="ellipse">
              <a:avLst/>
            </a:prstGeom>
            <a:solidFill>
              <a:srgbClr val="6D5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6" name="Google Shape;2006;p80"/>
            <p:cNvSpPr/>
            <p:nvPr/>
          </p:nvSpPr>
          <p:spPr>
            <a:xfrm>
              <a:off x="3133388" y="5350842"/>
              <a:ext cx="155421" cy="155421"/>
            </a:xfrm>
            <a:prstGeom prst="ellipse">
              <a:avLst/>
            </a:prstGeom>
            <a:solidFill>
              <a:srgbClr val="E47E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007" name="Google Shape;2007;p80"/>
          <p:cNvGrpSpPr/>
          <p:nvPr/>
        </p:nvGrpSpPr>
        <p:grpSpPr>
          <a:xfrm>
            <a:off x="2224972" y="4360317"/>
            <a:ext cx="1571264" cy="1099935"/>
            <a:chOff x="4519292" y="4416246"/>
            <a:chExt cx="1571264" cy="1099935"/>
          </a:xfrm>
        </p:grpSpPr>
        <p:sp>
          <p:nvSpPr>
            <p:cNvPr id="2008" name="Google Shape;2008;p80"/>
            <p:cNvSpPr/>
            <p:nvPr/>
          </p:nvSpPr>
          <p:spPr>
            <a:xfrm>
              <a:off x="4519292" y="4416246"/>
              <a:ext cx="1571264"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0043B2"/>
                  </a:solidFill>
                  <a:latin typeface="Arial"/>
                  <a:ea typeface="Arial"/>
                  <a:cs typeface="Arial"/>
                  <a:sym typeface="Arial"/>
                </a:rPr>
                <a:t>Kho lưu trữ nội dung</a:t>
              </a:r>
              <a:endParaRPr sz="1200">
                <a:solidFill>
                  <a:schemeClr val="dk1"/>
                </a:solidFill>
                <a:latin typeface="Arial"/>
                <a:ea typeface="Arial"/>
                <a:cs typeface="Arial"/>
                <a:sym typeface="Arial"/>
              </a:endParaRPr>
            </a:p>
          </p:txBody>
        </p:sp>
        <p:grpSp>
          <p:nvGrpSpPr>
            <p:cNvPr id="2009" name="Google Shape;2009;p80"/>
            <p:cNvGrpSpPr/>
            <p:nvPr/>
          </p:nvGrpSpPr>
          <p:grpSpPr>
            <a:xfrm>
              <a:off x="4563260" y="4835113"/>
              <a:ext cx="1475590" cy="250146"/>
              <a:chOff x="4563260" y="4835113"/>
              <a:chExt cx="1475590" cy="250146"/>
            </a:xfrm>
          </p:grpSpPr>
          <p:sp>
            <p:nvSpPr>
              <p:cNvPr id="2010" name="Google Shape;2010;p80"/>
              <p:cNvSpPr/>
              <p:nvPr/>
            </p:nvSpPr>
            <p:spPr>
              <a:xfrm>
                <a:off x="4687640" y="4835118"/>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1" name="Google Shape;2011;p80"/>
              <p:cNvSpPr/>
              <p:nvPr/>
            </p:nvSpPr>
            <p:spPr>
              <a:xfrm>
                <a:off x="4984552" y="4835117"/>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2" name="Google Shape;2012;p80"/>
              <p:cNvSpPr/>
              <p:nvPr/>
            </p:nvSpPr>
            <p:spPr>
              <a:xfrm>
                <a:off x="5281464" y="4835116"/>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3" name="Google Shape;2013;p80"/>
              <p:cNvSpPr/>
              <p:nvPr/>
            </p:nvSpPr>
            <p:spPr>
              <a:xfrm>
                <a:off x="5578375" y="4835115"/>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4" name="Google Shape;2014;p80"/>
              <p:cNvSpPr/>
              <p:nvPr/>
            </p:nvSpPr>
            <p:spPr>
              <a:xfrm>
                <a:off x="4714505" y="4867080"/>
                <a:ext cx="243183" cy="186209"/>
              </a:xfrm>
              <a:prstGeom prst="roundRect">
                <a:avLst>
                  <a:gd fmla="val 25046" name="adj"/>
                </a:avLst>
              </a:prstGeom>
              <a:solidFill>
                <a:srgbClr val="6D5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5" name="Google Shape;2015;p80"/>
              <p:cNvSpPr/>
              <p:nvPr/>
            </p:nvSpPr>
            <p:spPr>
              <a:xfrm>
                <a:off x="5011417" y="4867080"/>
                <a:ext cx="243183" cy="186209"/>
              </a:xfrm>
              <a:prstGeom prst="roundRect">
                <a:avLst>
                  <a:gd fmla="val 25046" name="adj"/>
                </a:avLst>
              </a:prstGeom>
              <a:solidFill>
                <a:srgbClr val="4E93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6" name="Google Shape;2016;p80"/>
              <p:cNvSpPr/>
              <p:nvPr/>
            </p:nvSpPr>
            <p:spPr>
              <a:xfrm>
                <a:off x="5304919" y="4867914"/>
                <a:ext cx="243183" cy="186209"/>
              </a:xfrm>
              <a:prstGeom prst="roundRect">
                <a:avLst>
                  <a:gd fmla="val 25046" name="adj"/>
                </a:avLst>
              </a:prstGeom>
              <a:solidFill>
                <a:srgbClr val="4E93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17" name="Google Shape;2017;p80"/>
              <p:cNvGrpSpPr/>
              <p:nvPr/>
            </p:nvGrpSpPr>
            <p:grpSpPr>
              <a:xfrm>
                <a:off x="5875287" y="4835115"/>
                <a:ext cx="163563" cy="250141"/>
                <a:chOff x="5875287" y="4835115"/>
                <a:chExt cx="163563" cy="250141"/>
              </a:xfrm>
            </p:grpSpPr>
            <p:cxnSp>
              <p:nvCxnSpPr>
                <p:cNvPr id="2018" name="Google Shape;2018;p80"/>
                <p:cNvCxnSpPr/>
                <p:nvPr/>
              </p:nvCxnSpPr>
              <p:spPr>
                <a:xfrm>
                  <a:off x="5875287" y="4835115"/>
                  <a:ext cx="163563" cy="0"/>
                </a:xfrm>
                <a:prstGeom prst="straightConnector1">
                  <a:avLst/>
                </a:prstGeom>
                <a:noFill/>
                <a:ln cap="flat" cmpd="sng" w="12700">
                  <a:solidFill>
                    <a:srgbClr val="1F45BC"/>
                  </a:solidFill>
                  <a:prstDash val="solid"/>
                  <a:miter lim="800000"/>
                  <a:headEnd len="sm" w="sm" type="none"/>
                  <a:tailEnd len="sm" w="sm" type="none"/>
                </a:ln>
              </p:spPr>
            </p:cxnSp>
            <p:cxnSp>
              <p:nvCxnSpPr>
                <p:cNvPr id="2019" name="Google Shape;2019;p80"/>
                <p:cNvCxnSpPr/>
                <p:nvPr/>
              </p:nvCxnSpPr>
              <p:spPr>
                <a:xfrm>
                  <a:off x="5875287" y="5085256"/>
                  <a:ext cx="163563" cy="0"/>
                </a:xfrm>
                <a:prstGeom prst="straightConnector1">
                  <a:avLst/>
                </a:prstGeom>
                <a:noFill/>
                <a:ln cap="flat" cmpd="sng" w="12700">
                  <a:solidFill>
                    <a:srgbClr val="1F45BC"/>
                  </a:solidFill>
                  <a:prstDash val="solid"/>
                  <a:miter lim="800000"/>
                  <a:headEnd len="sm" w="sm" type="none"/>
                  <a:tailEnd len="sm" w="sm" type="none"/>
                </a:ln>
              </p:spPr>
            </p:cxnSp>
          </p:grpSp>
          <p:grpSp>
            <p:nvGrpSpPr>
              <p:cNvPr id="2020" name="Google Shape;2020;p80"/>
              <p:cNvGrpSpPr/>
              <p:nvPr/>
            </p:nvGrpSpPr>
            <p:grpSpPr>
              <a:xfrm>
                <a:off x="4563260" y="4835113"/>
                <a:ext cx="163563" cy="250141"/>
                <a:chOff x="5875287" y="4835115"/>
                <a:chExt cx="163563" cy="250141"/>
              </a:xfrm>
            </p:grpSpPr>
            <p:cxnSp>
              <p:nvCxnSpPr>
                <p:cNvPr id="2021" name="Google Shape;2021;p80"/>
                <p:cNvCxnSpPr/>
                <p:nvPr/>
              </p:nvCxnSpPr>
              <p:spPr>
                <a:xfrm>
                  <a:off x="5875287" y="4835115"/>
                  <a:ext cx="163563" cy="0"/>
                </a:xfrm>
                <a:prstGeom prst="straightConnector1">
                  <a:avLst/>
                </a:prstGeom>
                <a:noFill/>
                <a:ln cap="flat" cmpd="sng" w="12700">
                  <a:solidFill>
                    <a:srgbClr val="1F45BC"/>
                  </a:solidFill>
                  <a:prstDash val="solid"/>
                  <a:miter lim="800000"/>
                  <a:headEnd len="sm" w="sm" type="none"/>
                  <a:tailEnd len="sm" w="sm" type="none"/>
                </a:ln>
              </p:spPr>
            </p:cxnSp>
            <p:cxnSp>
              <p:nvCxnSpPr>
                <p:cNvPr id="2022" name="Google Shape;2022;p80"/>
                <p:cNvCxnSpPr/>
                <p:nvPr/>
              </p:nvCxnSpPr>
              <p:spPr>
                <a:xfrm>
                  <a:off x="5875287" y="5085256"/>
                  <a:ext cx="163563" cy="0"/>
                </a:xfrm>
                <a:prstGeom prst="straightConnector1">
                  <a:avLst/>
                </a:prstGeom>
                <a:noFill/>
                <a:ln cap="flat" cmpd="sng" w="12700">
                  <a:solidFill>
                    <a:srgbClr val="1F45BC"/>
                  </a:solidFill>
                  <a:prstDash val="solid"/>
                  <a:miter lim="800000"/>
                  <a:headEnd len="sm" w="sm" type="none"/>
                  <a:tailEnd len="sm" w="sm" type="none"/>
                </a:ln>
              </p:spPr>
            </p:cxnSp>
          </p:grpSp>
        </p:grpSp>
        <p:grpSp>
          <p:nvGrpSpPr>
            <p:cNvPr id="2023" name="Google Shape;2023;p80"/>
            <p:cNvGrpSpPr/>
            <p:nvPr/>
          </p:nvGrpSpPr>
          <p:grpSpPr>
            <a:xfrm>
              <a:off x="4565663" y="5266035"/>
              <a:ext cx="1475590" cy="250146"/>
              <a:chOff x="4563260" y="4835113"/>
              <a:chExt cx="1475590" cy="250146"/>
            </a:xfrm>
          </p:grpSpPr>
          <p:sp>
            <p:nvSpPr>
              <p:cNvPr id="2024" name="Google Shape;2024;p80"/>
              <p:cNvSpPr/>
              <p:nvPr/>
            </p:nvSpPr>
            <p:spPr>
              <a:xfrm>
                <a:off x="4687640" y="4835118"/>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5" name="Google Shape;2025;p80"/>
              <p:cNvSpPr/>
              <p:nvPr/>
            </p:nvSpPr>
            <p:spPr>
              <a:xfrm>
                <a:off x="4984552" y="4835117"/>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6" name="Google Shape;2026;p80"/>
              <p:cNvSpPr/>
              <p:nvPr/>
            </p:nvSpPr>
            <p:spPr>
              <a:xfrm>
                <a:off x="5281464" y="4835116"/>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7" name="Google Shape;2027;p80"/>
              <p:cNvSpPr/>
              <p:nvPr/>
            </p:nvSpPr>
            <p:spPr>
              <a:xfrm>
                <a:off x="5578375" y="4835115"/>
                <a:ext cx="296912" cy="250141"/>
              </a:xfrm>
              <a:prstGeom prst="rect">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8" name="Google Shape;2028;p80"/>
              <p:cNvSpPr/>
              <p:nvPr/>
            </p:nvSpPr>
            <p:spPr>
              <a:xfrm>
                <a:off x="4714505" y="4867080"/>
                <a:ext cx="243183" cy="186209"/>
              </a:xfrm>
              <a:prstGeom prst="roundRect">
                <a:avLst>
                  <a:gd fmla="val 25046" name="adj"/>
                </a:avLst>
              </a:prstGeom>
              <a:solidFill>
                <a:srgbClr val="E47E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9" name="Google Shape;2029;p80"/>
              <p:cNvSpPr/>
              <p:nvPr/>
            </p:nvSpPr>
            <p:spPr>
              <a:xfrm>
                <a:off x="5011417" y="4867080"/>
                <a:ext cx="243183" cy="186209"/>
              </a:xfrm>
              <a:prstGeom prst="roundRect">
                <a:avLst>
                  <a:gd fmla="val 25046" name="adj"/>
                </a:avLst>
              </a:prstGeom>
              <a:solidFill>
                <a:srgbClr val="E47E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0" name="Google Shape;2030;p80"/>
              <p:cNvSpPr/>
              <p:nvPr/>
            </p:nvSpPr>
            <p:spPr>
              <a:xfrm>
                <a:off x="5304919" y="4867914"/>
                <a:ext cx="243183" cy="186209"/>
              </a:xfrm>
              <a:prstGeom prst="roundRect">
                <a:avLst>
                  <a:gd fmla="val 25046" name="adj"/>
                </a:avLst>
              </a:prstGeom>
              <a:solidFill>
                <a:srgbClr val="E47E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31" name="Google Shape;2031;p80"/>
              <p:cNvGrpSpPr/>
              <p:nvPr/>
            </p:nvGrpSpPr>
            <p:grpSpPr>
              <a:xfrm>
                <a:off x="5875287" y="4835115"/>
                <a:ext cx="163563" cy="250141"/>
                <a:chOff x="5875287" y="4835115"/>
                <a:chExt cx="163563" cy="250141"/>
              </a:xfrm>
            </p:grpSpPr>
            <p:cxnSp>
              <p:nvCxnSpPr>
                <p:cNvPr id="2032" name="Google Shape;2032;p80"/>
                <p:cNvCxnSpPr/>
                <p:nvPr/>
              </p:nvCxnSpPr>
              <p:spPr>
                <a:xfrm>
                  <a:off x="5875287" y="4835115"/>
                  <a:ext cx="163563" cy="0"/>
                </a:xfrm>
                <a:prstGeom prst="straightConnector1">
                  <a:avLst/>
                </a:prstGeom>
                <a:noFill/>
                <a:ln cap="flat" cmpd="sng" w="12700">
                  <a:solidFill>
                    <a:srgbClr val="1F45BC"/>
                  </a:solidFill>
                  <a:prstDash val="solid"/>
                  <a:miter lim="800000"/>
                  <a:headEnd len="sm" w="sm" type="none"/>
                  <a:tailEnd len="sm" w="sm" type="none"/>
                </a:ln>
              </p:spPr>
            </p:cxnSp>
            <p:cxnSp>
              <p:nvCxnSpPr>
                <p:cNvPr id="2033" name="Google Shape;2033;p80"/>
                <p:cNvCxnSpPr/>
                <p:nvPr/>
              </p:nvCxnSpPr>
              <p:spPr>
                <a:xfrm>
                  <a:off x="5875287" y="5085256"/>
                  <a:ext cx="163563" cy="0"/>
                </a:xfrm>
                <a:prstGeom prst="straightConnector1">
                  <a:avLst/>
                </a:prstGeom>
                <a:noFill/>
                <a:ln cap="flat" cmpd="sng" w="12700">
                  <a:solidFill>
                    <a:srgbClr val="1F45BC"/>
                  </a:solidFill>
                  <a:prstDash val="solid"/>
                  <a:miter lim="800000"/>
                  <a:headEnd len="sm" w="sm" type="none"/>
                  <a:tailEnd len="sm" w="sm" type="none"/>
                </a:ln>
              </p:spPr>
            </p:cxnSp>
          </p:grpSp>
          <p:grpSp>
            <p:nvGrpSpPr>
              <p:cNvPr id="2034" name="Google Shape;2034;p80"/>
              <p:cNvGrpSpPr/>
              <p:nvPr/>
            </p:nvGrpSpPr>
            <p:grpSpPr>
              <a:xfrm>
                <a:off x="4563260" y="4835113"/>
                <a:ext cx="163563" cy="250141"/>
                <a:chOff x="5875287" y="4835115"/>
                <a:chExt cx="163563" cy="250141"/>
              </a:xfrm>
            </p:grpSpPr>
            <p:cxnSp>
              <p:nvCxnSpPr>
                <p:cNvPr id="2035" name="Google Shape;2035;p80"/>
                <p:cNvCxnSpPr/>
                <p:nvPr/>
              </p:nvCxnSpPr>
              <p:spPr>
                <a:xfrm>
                  <a:off x="5875287" y="4835115"/>
                  <a:ext cx="163563" cy="0"/>
                </a:xfrm>
                <a:prstGeom prst="straightConnector1">
                  <a:avLst/>
                </a:prstGeom>
                <a:noFill/>
                <a:ln cap="flat" cmpd="sng" w="12700">
                  <a:solidFill>
                    <a:srgbClr val="1F45BC"/>
                  </a:solidFill>
                  <a:prstDash val="solid"/>
                  <a:miter lim="800000"/>
                  <a:headEnd len="sm" w="sm" type="none"/>
                  <a:tailEnd len="sm" w="sm" type="none"/>
                </a:ln>
              </p:spPr>
            </p:cxnSp>
            <p:cxnSp>
              <p:nvCxnSpPr>
                <p:cNvPr id="2036" name="Google Shape;2036;p80"/>
                <p:cNvCxnSpPr/>
                <p:nvPr/>
              </p:nvCxnSpPr>
              <p:spPr>
                <a:xfrm>
                  <a:off x="5875287" y="5085256"/>
                  <a:ext cx="163563" cy="0"/>
                </a:xfrm>
                <a:prstGeom prst="straightConnector1">
                  <a:avLst/>
                </a:prstGeom>
                <a:noFill/>
                <a:ln cap="flat" cmpd="sng" w="12700">
                  <a:solidFill>
                    <a:srgbClr val="1F45BC"/>
                  </a:solidFill>
                  <a:prstDash val="solid"/>
                  <a:miter lim="800000"/>
                  <a:headEnd len="sm" w="sm" type="none"/>
                  <a:tailEnd len="sm" w="sm" type="none"/>
                </a:ln>
              </p:spPr>
            </p:cxnSp>
          </p:grpSp>
        </p:grpSp>
      </p:grpSp>
      <p:cxnSp>
        <p:nvCxnSpPr>
          <p:cNvPr id="2037" name="Google Shape;2037;p80"/>
          <p:cNvCxnSpPr>
            <a:stCxn id="2005" idx="6"/>
            <a:endCxn id="2010" idx="2"/>
          </p:cNvCxnSpPr>
          <p:nvPr/>
        </p:nvCxnSpPr>
        <p:spPr>
          <a:xfrm flipH="1" rot="10800000">
            <a:off x="1672698" y="5029282"/>
            <a:ext cx="869100" cy="148800"/>
          </a:xfrm>
          <a:prstGeom prst="bentConnector2">
            <a:avLst/>
          </a:prstGeom>
          <a:noFill/>
          <a:ln cap="flat" cmpd="sng" w="12700">
            <a:solidFill>
              <a:srgbClr val="6D578B"/>
            </a:solidFill>
            <a:prstDash val="dot"/>
            <a:miter lim="800000"/>
            <a:headEnd len="sm" w="sm" type="none"/>
            <a:tailEnd len="med" w="med" type="triangle"/>
          </a:ln>
        </p:spPr>
      </p:cxnSp>
      <p:cxnSp>
        <p:nvCxnSpPr>
          <p:cNvPr id="2038" name="Google Shape;2038;p80"/>
          <p:cNvCxnSpPr>
            <a:endCxn id="2015" idx="0"/>
          </p:cNvCxnSpPr>
          <p:nvPr/>
        </p:nvCxnSpPr>
        <p:spPr>
          <a:xfrm flipH="1" rot="10800000">
            <a:off x="1672588" y="4811151"/>
            <a:ext cx="1166100" cy="150900"/>
          </a:xfrm>
          <a:prstGeom prst="bentConnector4">
            <a:avLst>
              <a:gd fmla="val 37168" name="adj1"/>
              <a:gd fmla="val 213619" name="adj2"/>
            </a:avLst>
          </a:prstGeom>
          <a:noFill/>
          <a:ln cap="flat" cmpd="sng" w="12700">
            <a:solidFill>
              <a:srgbClr val="4E935E"/>
            </a:solidFill>
            <a:prstDash val="dot"/>
            <a:miter lim="800000"/>
            <a:headEnd len="sm" w="sm" type="none"/>
            <a:tailEnd len="med" w="med" type="triangle"/>
          </a:ln>
        </p:spPr>
      </p:cxnSp>
      <p:cxnSp>
        <p:nvCxnSpPr>
          <p:cNvPr id="2039" name="Google Shape;2039;p80"/>
          <p:cNvCxnSpPr>
            <a:stCxn id="2006" idx="6"/>
            <a:endCxn id="2024" idx="1"/>
          </p:cNvCxnSpPr>
          <p:nvPr/>
        </p:nvCxnSpPr>
        <p:spPr>
          <a:xfrm flipH="1" rot="10800000">
            <a:off x="1672697" y="5335151"/>
            <a:ext cx="723000" cy="63900"/>
          </a:xfrm>
          <a:prstGeom prst="bentConnector3">
            <a:avLst>
              <a:gd fmla="val 50000" name="adj1"/>
            </a:avLst>
          </a:prstGeom>
          <a:noFill/>
          <a:ln cap="flat" cmpd="sng" w="12700">
            <a:solidFill>
              <a:srgbClr val="E47E5F"/>
            </a:solidFill>
            <a:prstDash val="dot"/>
            <a:miter lim="800000"/>
            <a:headEnd len="sm" w="sm" type="none"/>
            <a:tailEnd len="med" w="med" type="triangle"/>
          </a:ln>
        </p:spPr>
      </p:cxnSp>
      <p:grpSp>
        <p:nvGrpSpPr>
          <p:cNvPr id="2040" name="Google Shape;2040;p80"/>
          <p:cNvGrpSpPr/>
          <p:nvPr/>
        </p:nvGrpSpPr>
        <p:grpSpPr>
          <a:xfrm>
            <a:off x="5843255" y="2223155"/>
            <a:ext cx="3504489" cy="1812736"/>
            <a:chOff x="6733655" y="3037916"/>
            <a:chExt cx="4065200" cy="2102770"/>
          </a:xfrm>
        </p:grpSpPr>
        <p:sp>
          <p:nvSpPr>
            <p:cNvPr id="2041" name="Google Shape;2041;p80"/>
            <p:cNvSpPr/>
            <p:nvPr/>
          </p:nvSpPr>
          <p:spPr>
            <a:xfrm>
              <a:off x="6733655" y="3037916"/>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042" name="Google Shape;2042;p80"/>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2043" name="Google Shape;2043;p80"/>
            <p:cNvGrpSpPr/>
            <p:nvPr/>
          </p:nvGrpSpPr>
          <p:grpSpPr>
            <a:xfrm>
              <a:off x="6900252" y="3721726"/>
              <a:ext cx="3732006" cy="644952"/>
              <a:chOff x="6900252" y="3721726"/>
              <a:chExt cx="3732006" cy="644952"/>
            </a:xfrm>
          </p:grpSpPr>
          <p:grpSp>
            <p:nvGrpSpPr>
              <p:cNvPr id="2044" name="Google Shape;2044;p80"/>
              <p:cNvGrpSpPr/>
              <p:nvPr/>
            </p:nvGrpSpPr>
            <p:grpSpPr>
              <a:xfrm>
                <a:off x="6900252" y="3721726"/>
                <a:ext cx="3732006" cy="644952"/>
                <a:chOff x="7545267" y="3412537"/>
                <a:chExt cx="3732006" cy="644952"/>
              </a:xfrm>
            </p:grpSpPr>
            <p:sp>
              <p:nvSpPr>
                <p:cNvPr id="2045" name="Google Shape;2045;p80"/>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046" name="Google Shape;2046;p80"/>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Flow Controller</a:t>
                  </a:r>
                  <a:endParaRPr sz="900">
                    <a:solidFill>
                      <a:srgbClr val="193EB0"/>
                    </a:solidFill>
                    <a:latin typeface="Arial"/>
                    <a:ea typeface="Arial"/>
                    <a:cs typeface="Arial"/>
                    <a:sym typeface="Arial"/>
                  </a:endParaRPr>
                </a:p>
              </p:txBody>
            </p:sp>
          </p:grpSp>
          <p:pic>
            <p:nvPicPr>
              <p:cNvPr id="2047" name="Google Shape;2047;p80"/>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048" name="Google Shape;2048;p80"/>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Local Storage</a:t>
              </a:r>
              <a:endParaRPr sz="900">
                <a:solidFill>
                  <a:srgbClr val="193EB0"/>
                </a:solidFill>
                <a:latin typeface="Arial"/>
                <a:ea typeface="Arial"/>
                <a:cs typeface="Arial"/>
                <a:sym typeface="Arial"/>
              </a:endParaRPr>
            </a:p>
          </p:txBody>
        </p:sp>
        <p:grpSp>
          <p:nvGrpSpPr>
            <p:cNvPr id="2049" name="Google Shape;2049;p80"/>
            <p:cNvGrpSpPr/>
            <p:nvPr/>
          </p:nvGrpSpPr>
          <p:grpSpPr>
            <a:xfrm>
              <a:off x="7356553" y="4003140"/>
              <a:ext cx="2803966" cy="298388"/>
              <a:chOff x="8001568" y="3690141"/>
              <a:chExt cx="2803966" cy="298388"/>
            </a:xfrm>
          </p:grpSpPr>
          <p:sp>
            <p:nvSpPr>
              <p:cNvPr id="2050" name="Google Shape;2050;p80"/>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Processor 1</a:t>
                </a:r>
                <a:endParaRPr sz="900">
                  <a:solidFill>
                    <a:srgbClr val="193EB0"/>
                  </a:solidFill>
                  <a:latin typeface="Arial"/>
                  <a:ea typeface="Arial"/>
                  <a:cs typeface="Arial"/>
                  <a:sym typeface="Arial"/>
                </a:endParaRPr>
              </a:p>
            </p:txBody>
          </p:sp>
          <p:sp>
            <p:nvSpPr>
              <p:cNvPr id="2051" name="Google Shape;2051;p80"/>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Extension N</a:t>
                </a:r>
                <a:endParaRPr sz="900">
                  <a:solidFill>
                    <a:srgbClr val="193EB0"/>
                  </a:solidFill>
                  <a:latin typeface="Arial"/>
                  <a:ea typeface="Arial"/>
                  <a:cs typeface="Arial"/>
                  <a:sym typeface="Arial"/>
                </a:endParaRPr>
              </a:p>
            </p:txBody>
          </p:sp>
        </p:grpSp>
        <p:grpSp>
          <p:nvGrpSpPr>
            <p:cNvPr id="2052" name="Google Shape;2052;p80"/>
            <p:cNvGrpSpPr/>
            <p:nvPr/>
          </p:nvGrpSpPr>
          <p:grpSpPr>
            <a:xfrm>
              <a:off x="8126907" y="3384067"/>
              <a:ext cx="1244600" cy="298388"/>
              <a:chOff x="8126907" y="3384067"/>
              <a:chExt cx="1244600" cy="298388"/>
            </a:xfrm>
          </p:grpSpPr>
          <p:sp>
            <p:nvSpPr>
              <p:cNvPr id="2053" name="Google Shape;2053;p80"/>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Web Server</a:t>
                </a:r>
                <a:endParaRPr sz="900">
                  <a:solidFill>
                    <a:srgbClr val="193EB0"/>
                  </a:solidFill>
                  <a:latin typeface="Arial"/>
                  <a:ea typeface="Arial"/>
                  <a:cs typeface="Arial"/>
                  <a:sym typeface="Arial"/>
                </a:endParaRPr>
              </a:p>
            </p:txBody>
          </p:sp>
          <p:pic>
            <p:nvPicPr>
              <p:cNvPr id="2054" name="Google Shape;2054;p80"/>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055" name="Google Shape;2055;p80"/>
            <p:cNvGrpSpPr/>
            <p:nvPr/>
          </p:nvGrpSpPr>
          <p:grpSpPr>
            <a:xfrm>
              <a:off x="7023474" y="4483307"/>
              <a:ext cx="1131452" cy="372598"/>
              <a:chOff x="7023474" y="4483307"/>
              <a:chExt cx="1131452" cy="372598"/>
            </a:xfrm>
          </p:grpSpPr>
          <p:sp>
            <p:nvSpPr>
              <p:cNvPr id="2056" name="Google Shape;2056;p80"/>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057" name="Google Shape;2057;p80"/>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058" name="Google Shape;2058;p80"/>
            <p:cNvGrpSpPr/>
            <p:nvPr/>
          </p:nvGrpSpPr>
          <p:grpSpPr>
            <a:xfrm>
              <a:off x="6929419" y="3390517"/>
              <a:ext cx="569441" cy="189557"/>
              <a:chOff x="6929419" y="3390517"/>
              <a:chExt cx="569441" cy="189557"/>
            </a:xfrm>
          </p:grpSpPr>
          <p:sp>
            <p:nvSpPr>
              <p:cNvPr id="2059" name="Google Shape;2059;p80"/>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JVM</a:t>
                </a:r>
                <a:endParaRPr sz="900">
                  <a:solidFill>
                    <a:srgbClr val="193EB0"/>
                  </a:solidFill>
                  <a:latin typeface="Arial"/>
                  <a:ea typeface="Arial"/>
                  <a:cs typeface="Arial"/>
                  <a:sym typeface="Arial"/>
                </a:endParaRPr>
              </a:p>
            </p:txBody>
          </p:sp>
          <p:pic>
            <p:nvPicPr>
              <p:cNvPr id="2060" name="Google Shape;2060;p80"/>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061" name="Google Shape;2061;p80"/>
            <p:cNvGrpSpPr/>
            <p:nvPr/>
          </p:nvGrpSpPr>
          <p:grpSpPr>
            <a:xfrm>
              <a:off x="6916422" y="3106010"/>
              <a:ext cx="856758" cy="189557"/>
              <a:chOff x="6916422" y="3106010"/>
              <a:chExt cx="856758" cy="189557"/>
            </a:xfrm>
          </p:grpSpPr>
          <p:sp>
            <p:nvSpPr>
              <p:cNvPr id="2062" name="Google Shape;2062;p80"/>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OS/Host</a:t>
                </a:r>
                <a:endParaRPr sz="900">
                  <a:solidFill>
                    <a:srgbClr val="193EB0"/>
                  </a:solidFill>
                  <a:latin typeface="Arial"/>
                  <a:ea typeface="Arial"/>
                  <a:cs typeface="Arial"/>
                  <a:sym typeface="Arial"/>
                </a:endParaRPr>
              </a:p>
            </p:txBody>
          </p:sp>
          <p:pic>
            <p:nvPicPr>
              <p:cNvPr id="2063" name="Google Shape;2063;p80"/>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064" name="Google Shape;2064;p80"/>
            <p:cNvGrpSpPr/>
            <p:nvPr/>
          </p:nvGrpSpPr>
          <p:grpSpPr>
            <a:xfrm>
              <a:off x="8202110" y="4483307"/>
              <a:ext cx="1131452" cy="372598"/>
              <a:chOff x="8202110" y="4483307"/>
              <a:chExt cx="1131452" cy="372598"/>
            </a:xfrm>
          </p:grpSpPr>
          <p:sp>
            <p:nvSpPr>
              <p:cNvPr id="2065" name="Google Shape;2065;p80"/>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Kho lưu trữ nội dung</a:t>
                </a:r>
                <a:endParaRPr sz="900">
                  <a:solidFill>
                    <a:srgbClr val="193EB0"/>
                  </a:solidFill>
                  <a:latin typeface="Arial"/>
                  <a:ea typeface="Arial"/>
                  <a:cs typeface="Arial"/>
                  <a:sym typeface="Arial"/>
                </a:endParaRPr>
              </a:p>
            </p:txBody>
          </p:sp>
          <p:pic>
            <p:nvPicPr>
              <p:cNvPr id="2066" name="Google Shape;2066;p80"/>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067" name="Google Shape;2067;p80"/>
            <p:cNvGrpSpPr/>
            <p:nvPr/>
          </p:nvGrpSpPr>
          <p:grpSpPr>
            <a:xfrm>
              <a:off x="9371593" y="4483307"/>
              <a:ext cx="1131452" cy="372598"/>
              <a:chOff x="9371593" y="4483307"/>
              <a:chExt cx="1131452" cy="372598"/>
            </a:xfrm>
          </p:grpSpPr>
          <p:sp>
            <p:nvSpPr>
              <p:cNvPr id="2068" name="Google Shape;2068;p80"/>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069" name="Google Shape;2069;p80"/>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grpSp>
        <p:nvGrpSpPr>
          <p:cNvPr id="2070" name="Google Shape;2070;p80"/>
          <p:cNvGrpSpPr/>
          <p:nvPr/>
        </p:nvGrpSpPr>
        <p:grpSpPr>
          <a:xfrm>
            <a:off x="5455756" y="1987167"/>
            <a:ext cx="4241552" cy="2591020"/>
            <a:chOff x="5505607" y="2361798"/>
            <a:chExt cx="4241552" cy="2591020"/>
          </a:xfrm>
        </p:grpSpPr>
        <p:sp>
          <p:nvSpPr>
            <p:cNvPr id="2071" name="Google Shape;2071;p80"/>
            <p:cNvSpPr/>
            <p:nvPr/>
          </p:nvSpPr>
          <p:spPr>
            <a:xfrm>
              <a:off x="5537200" y="2361798"/>
              <a:ext cx="4190236" cy="147818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72" name="Google Shape;2072;p80"/>
            <p:cNvSpPr/>
            <p:nvPr/>
          </p:nvSpPr>
          <p:spPr>
            <a:xfrm>
              <a:off x="8167121" y="3839169"/>
              <a:ext cx="1580038" cy="111292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73" name="Google Shape;2073;p80"/>
            <p:cNvSpPr/>
            <p:nvPr/>
          </p:nvSpPr>
          <p:spPr>
            <a:xfrm>
              <a:off x="5505607" y="3839892"/>
              <a:ext cx="1645519" cy="111292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2074" name="Google Shape;2074;p80"/>
          <p:cNvSpPr/>
          <p:nvPr/>
        </p:nvSpPr>
        <p:spPr>
          <a:xfrm>
            <a:off x="6906734" y="3804465"/>
            <a:ext cx="1580038" cy="111292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75" name="Google Shape;2075;p80"/>
          <p:cNvSpPr/>
          <p:nvPr/>
        </p:nvSpPr>
        <p:spPr>
          <a:xfrm>
            <a:off x="7022171" y="3438250"/>
            <a:ext cx="1174203" cy="418240"/>
          </a:xfrm>
          <a:prstGeom prst="rect">
            <a:avLst/>
          </a:prstGeom>
          <a:noFill/>
          <a:ln cap="flat" cmpd="sng" w="38100">
            <a:solidFill>
              <a:srgbClr val="1F45B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8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2082" name="Google Shape;2082;p8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Kiến trúc Apache NiFi (4/4)</a:t>
            </a:r>
            <a:endParaRPr/>
          </a:p>
        </p:txBody>
      </p:sp>
      <p:sp>
        <p:nvSpPr>
          <p:cNvPr id="2083" name="Google Shape;2083;p8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2084" name="Google Shape;2084;p81"/>
          <p:cNvSpPr txBox="1"/>
          <p:nvPr>
            <p:ph idx="4" type="body"/>
          </p:nvPr>
        </p:nvSpPr>
        <p:spPr>
          <a:xfrm>
            <a:off x="535872" y="2226568"/>
            <a:ext cx="4426852"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Kho lưu trữ nguồn gốc</a:t>
            </a:r>
            <a:endParaRPr/>
          </a:p>
          <a:p>
            <a:pPr indent="-182563" lvl="1" marL="360363" rtl="0" algn="l">
              <a:lnSpc>
                <a:spcPct val="138461"/>
              </a:lnSpc>
              <a:spcBef>
                <a:spcPts val="500"/>
              </a:spcBef>
              <a:spcAft>
                <a:spcPts val="0"/>
              </a:spcAft>
              <a:buClr>
                <a:srgbClr val="262626"/>
              </a:buClr>
              <a:buSzPts val="1040"/>
              <a:buChar char="•"/>
            </a:pPr>
            <a:r>
              <a:rPr lang="en-US"/>
              <a:t>Bất cứ khi nào một FlowFile được sửa đổi, NiFi sẽ theo dõi sự thay đổi</a:t>
            </a:r>
            <a:endParaRPr/>
          </a:p>
          <a:p>
            <a:pPr indent="-182563" lvl="1" marL="360363" rtl="0" algn="l">
              <a:lnSpc>
                <a:spcPct val="138461"/>
              </a:lnSpc>
              <a:spcBef>
                <a:spcPts val="500"/>
              </a:spcBef>
              <a:spcAft>
                <a:spcPts val="0"/>
              </a:spcAft>
              <a:buClr>
                <a:srgbClr val="262626"/>
              </a:buClr>
              <a:buSzPts val="1040"/>
              <a:buChar char="•"/>
            </a:pPr>
            <a:r>
              <a:rPr lang="en-US"/>
              <a:t>Chụp nhanh FlowFile và bối cảnh của nó tại thời điểm này</a:t>
            </a:r>
            <a:endParaRPr/>
          </a:p>
          <a:p>
            <a:pPr indent="-182563" lvl="1" marL="360363" rtl="0" algn="l">
              <a:lnSpc>
                <a:spcPct val="138461"/>
              </a:lnSpc>
              <a:spcBef>
                <a:spcPts val="500"/>
              </a:spcBef>
              <a:spcAft>
                <a:spcPts val="0"/>
              </a:spcAft>
              <a:buClr>
                <a:srgbClr val="262626"/>
              </a:buClr>
              <a:buSzPts val="1040"/>
              <a:buChar char="•"/>
            </a:pPr>
            <a:r>
              <a:rPr lang="en-US"/>
              <a:t>Kho lưu trữ nguồn gốc ghi lại và lưu trữ các ảnh chụp nhanh này</a:t>
            </a:r>
            <a:endParaRPr/>
          </a:p>
          <a:p>
            <a:pPr indent="-182563" lvl="1" marL="360363" rtl="0" algn="l">
              <a:lnSpc>
                <a:spcPct val="138461"/>
              </a:lnSpc>
              <a:spcBef>
                <a:spcPts val="500"/>
              </a:spcBef>
              <a:spcAft>
                <a:spcPts val="0"/>
              </a:spcAft>
              <a:buClr>
                <a:srgbClr val="262626"/>
              </a:buClr>
              <a:buSzPts val="1040"/>
              <a:buChar char="•"/>
            </a:pPr>
            <a:r>
              <a:rPr lang="en-US"/>
              <a:t>Cho phép theo dõi dòng dữ liệu</a:t>
            </a:r>
            <a:endParaRPr/>
          </a:p>
        </p:txBody>
      </p:sp>
      <p:grpSp>
        <p:nvGrpSpPr>
          <p:cNvPr id="2085" name="Google Shape;2085;p81"/>
          <p:cNvGrpSpPr/>
          <p:nvPr/>
        </p:nvGrpSpPr>
        <p:grpSpPr>
          <a:xfrm>
            <a:off x="1955712" y="4181332"/>
            <a:ext cx="6068459" cy="2031971"/>
            <a:chOff x="2562574" y="3557026"/>
            <a:chExt cx="6068459" cy="2338295"/>
          </a:xfrm>
        </p:grpSpPr>
        <p:grpSp>
          <p:nvGrpSpPr>
            <p:cNvPr id="2086" name="Google Shape;2086;p81"/>
            <p:cNvGrpSpPr/>
            <p:nvPr/>
          </p:nvGrpSpPr>
          <p:grpSpPr>
            <a:xfrm>
              <a:off x="2562574" y="4795975"/>
              <a:ext cx="3877448" cy="761578"/>
              <a:chOff x="2105374" y="4592775"/>
              <a:chExt cx="3877448" cy="761578"/>
            </a:xfrm>
          </p:grpSpPr>
          <p:sp>
            <p:nvSpPr>
              <p:cNvPr id="2087" name="Google Shape;2087;p81"/>
              <p:cNvSpPr/>
              <p:nvPr/>
            </p:nvSpPr>
            <p:spPr>
              <a:xfrm>
                <a:off x="3588631" y="4592775"/>
                <a:ext cx="930447" cy="761578"/>
              </a:xfrm>
              <a:prstGeom prst="roundRect">
                <a:avLst>
                  <a:gd fmla="val 23967" name="adj"/>
                </a:avLst>
              </a:prstGeom>
              <a:solidFill>
                <a:srgbClr val="E9F2FC"/>
              </a:solidFill>
              <a:ln cap="flat" cmpd="sng" w="19050">
                <a:solidFill>
                  <a:srgbClr val="0043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0043B2"/>
                  </a:solidFill>
                  <a:latin typeface="Arial"/>
                  <a:ea typeface="Arial"/>
                  <a:cs typeface="Arial"/>
                  <a:sym typeface="Arial"/>
                </a:endParaRPr>
              </a:p>
              <a:p>
                <a:pPr indent="0" lvl="0" marL="0" marR="0" rtl="0" algn="ctr">
                  <a:spcBef>
                    <a:spcPts val="0"/>
                  </a:spcBef>
                  <a:spcAft>
                    <a:spcPts val="0"/>
                  </a:spcAft>
                  <a:buNone/>
                </a:pPr>
                <a:r>
                  <a:rPr lang="en-US" sz="2800">
                    <a:solidFill>
                      <a:srgbClr val="0043B2"/>
                    </a:solidFill>
                    <a:latin typeface="Arial"/>
                    <a:ea typeface="Arial"/>
                    <a:cs typeface="Arial"/>
                    <a:sym typeface="Arial"/>
                  </a:rPr>
                  <a:t>P 1</a:t>
                </a:r>
                <a:endParaRPr sz="2400">
                  <a:solidFill>
                    <a:srgbClr val="0043B2"/>
                  </a:solidFill>
                  <a:latin typeface="Arial"/>
                  <a:ea typeface="Arial"/>
                  <a:cs typeface="Arial"/>
                  <a:sym typeface="Arial"/>
                </a:endParaRPr>
              </a:p>
              <a:p>
                <a:pPr indent="0" lvl="0" marL="0" marR="0" rtl="0" algn="ctr">
                  <a:spcBef>
                    <a:spcPts val="0"/>
                  </a:spcBef>
                  <a:spcAft>
                    <a:spcPts val="0"/>
                  </a:spcAft>
                  <a:buNone/>
                </a:pPr>
                <a:r>
                  <a:t/>
                </a:r>
                <a:endParaRPr sz="2400">
                  <a:solidFill>
                    <a:srgbClr val="0043B2"/>
                  </a:solidFill>
                  <a:latin typeface="Arial"/>
                  <a:ea typeface="Arial"/>
                  <a:cs typeface="Arial"/>
                  <a:sym typeface="Arial"/>
                </a:endParaRPr>
              </a:p>
            </p:txBody>
          </p:sp>
          <p:grpSp>
            <p:nvGrpSpPr>
              <p:cNvPr id="2088" name="Google Shape;2088;p81"/>
              <p:cNvGrpSpPr/>
              <p:nvPr/>
            </p:nvGrpSpPr>
            <p:grpSpPr>
              <a:xfrm>
                <a:off x="2129970" y="4646246"/>
                <a:ext cx="1249175" cy="654636"/>
                <a:chOff x="7583058" y="2545194"/>
                <a:chExt cx="1254176" cy="506227"/>
              </a:xfrm>
            </p:grpSpPr>
            <p:sp>
              <p:nvSpPr>
                <p:cNvPr id="2089" name="Google Shape;2089;p81"/>
                <p:cNvSpPr/>
                <p:nvPr/>
              </p:nvSpPr>
              <p:spPr>
                <a:xfrm>
                  <a:off x="7963316" y="2674332"/>
                  <a:ext cx="463578"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0" name="Google Shape;2090;p81"/>
                <p:cNvSpPr/>
                <p:nvPr/>
              </p:nvSpPr>
              <p:spPr>
                <a:xfrm>
                  <a:off x="7583058" y="2545194"/>
                  <a:ext cx="1254176"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1" name="Google Shape;2091;p81"/>
                <p:cNvSpPr/>
                <p:nvPr/>
              </p:nvSpPr>
              <p:spPr>
                <a:xfrm>
                  <a:off x="7583058" y="3007119"/>
                  <a:ext cx="1254176"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092" name="Google Shape;2092;p81"/>
              <p:cNvSpPr/>
              <p:nvPr/>
            </p:nvSpPr>
            <p:spPr>
              <a:xfrm>
                <a:off x="2105374" y="4819784"/>
                <a:ext cx="360997" cy="3541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F1</a:t>
                </a:r>
                <a:endParaRPr sz="1400">
                  <a:solidFill>
                    <a:schemeClr val="dk1"/>
                  </a:solidFill>
                  <a:latin typeface="Arial"/>
                  <a:ea typeface="Arial"/>
                  <a:cs typeface="Arial"/>
                  <a:sym typeface="Arial"/>
                </a:endParaRPr>
              </a:p>
            </p:txBody>
          </p:sp>
          <p:grpSp>
            <p:nvGrpSpPr>
              <p:cNvPr id="2093" name="Google Shape;2093;p81"/>
              <p:cNvGrpSpPr/>
              <p:nvPr/>
            </p:nvGrpSpPr>
            <p:grpSpPr>
              <a:xfrm>
                <a:off x="4733647" y="4646246"/>
                <a:ext cx="1249175" cy="654636"/>
                <a:chOff x="7226033" y="2545194"/>
                <a:chExt cx="1254176" cy="506227"/>
              </a:xfrm>
            </p:grpSpPr>
            <p:sp>
              <p:nvSpPr>
                <p:cNvPr id="2094" name="Google Shape;2094;p81"/>
                <p:cNvSpPr/>
                <p:nvPr/>
              </p:nvSpPr>
              <p:spPr>
                <a:xfrm>
                  <a:off x="7606288" y="2674332"/>
                  <a:ext cx="463578" cy="258278"/>
                </a:xfrm>
                <a:prstGeom prst="roundRect">
                  <a:avLst>
                    <a:gd fmla="val 16667" name="adj"/>
                  </a:avLst>
                </a:prstGeom>
                <a:solidFill>
                  <a:srgbClr val="66A1FE"/>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5" name="Google Shape;2095;p81"/>
                <p:cNvSpPr/>
                <p:nvPr/>
              </p:nvSpPr>
              <p:spPr>
                <a:xfrm>
                  <a:off x="7226033" y="2545194"/>
                  <a:ext cx="1254176"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6" name="Google Shape;2096;p81"/>
                <p:cNvSpPr/>
                <p:nvPr/>
              </p:nvSpPr>
              <p:spPr>
                <a:xfrm>
                  <a:off x="7226033" y="3007119"/>
                  <a:ext cx="1254176" cy="4430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2097" name="Google Shape;2097;p81"/>
            <p:cNvSpPr/>
            <p:nvPr/>
          </p:nvSpPr>
          <p:spPr>
            <a:xfrm>
              <a:off x="6830549" y="4943797"/>
              <a:ext cx="681593" cy="882315"/>
            </a:xfrm>
            <a:prstGeom prst="can">
              <a:avLst>
                <a:gd fmla="val 25000" name="adj"/>
              </a:avLst>
            </a:prstGeom>
            <a:solidFill>
              <a:srgbClr val="E8E8E8"/>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8" name="Google Shape;2098;p81"/>
            <p:cNvSpPr/>
            <p:nvPr/>
          </p:nvSpPr>
          <p:spPr>
            <a:xfrm>
              <a:off x="7515568" y="5293224"/>
              <a:ext cx="1106393" cy="6020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Kho lưu trữ </a:t>
              </a:r>
              <a:endParaRPr/>
            </a:p>
            <a:p>
              <a:pPr indent="0" lvl="0" marL="0" marR="0" rtl="0" algn="ctr">
                <a:spcBef>
                  <a:spcPts val="0"/>
                </a:spcBef>
                <a:spcAft>
                  <a:spcPts val="0"/>
                </a:spcAft>
                <a:buNone/>
              </a:pPr>
              <a:r>
                <a:rPr lang="en-US" sz="1400">
                  <a:solidFill>
                    <a:srgbClr val="0043B2"/>
                  </a:solidFill>
                  <a:latin typeface="Arial"/>
                  <a:ea typeface="Arial"/>
                  <a:cs typeface="Arial"/>
                  <a:sym typeface="Arial"/>
                </a:rPr>
                <a:t>nguồn gốc</a:t>
              </a:r>
              <a:endParaRPr sz="1400">
                <a:solidFill>
                  <a:schemeClr val="dk1"/>
                </a:solidFill>
                <a:latin typeface="Arial"/>
                <a:ea typeface="Arial"/>
                <a:cs typeface="Arial"/>
                <a:sym typeface="Arial"/>
              </a:endParaRPr>
            </a:p>
          </p:txBody>
        </p:sp>
        <p:sp>
          <p:nvSpPr>
            <p:cNvPr id="2099" name="Google Shape;2099;p81"/>
            <p:cNvSpPr/>
            <p:nvPr/>
          </p:nvSpPr>
          <p:spPr>
            <a:xfrm>
              <a:off x="2836649" y="4359432"/>
              <a:ext cx="713171" cy="330317"/>
            </a:xfrm>
            <a:prstGeom prst="rightArrow">
              <a:avLst>
                <a:gd fmla="val 39587" name="adj1"/>
                <a:gd fmla="val 50000" name="adj2"/>
              </a:avLst>
            </a:prstGeom>
            <a:solidFill>
              <a:schemeClr val="lt1"/>
            </a:solid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00" name="Google Shape;2100;p81"/>
            <p:cNvGrpSpPr/>
            <p:nvPr/>
          </p:nvGrpSpPr>
          <p:grpSpPr>
            <a:xfrm>
              <a:off x="6230472" y="3557026"/>
              <a:ext cx="2400561" cy="726065"/>
              <a:chOff x="6440022" y="3565120"/>
              <a:chExt cx="2400561" cy="726065"/>
            </a:xfrm>
          </p:grpSpPr>
          <p:pic>
            <p:nvPicPr>
              <p:cNvPr id="2101" name="Google Shape;2101;p81"/>
              <p:cNvPicPr preferRelativeResize="0"/>
              <p:nvPr/>
            </p:nvPicPr>
            <p:blipFill rotWithShape="1">
              <a:blip r:embed="rId3">
                <a:alphaModFix/>
              </a:blip>
              <a:srcRect b="0" l="0" r="0" t="0"/>
              <a:stretch/>
            </p:blipFill>
            <p:spPr>
              <a:xfrm>
                <a:off x="6440022" y="3756392"/>
                <a:ext cx="729263" cy="534793"/>
              </a:xfrm>
              <a:prstGeom prst="rect">
                <a:avLst/>
              </a:prstGeom>
              <a:noFill/>
              <a:ln>
                <a:noFill/>
              </a:ln>
            </p:spPr>
          </p:pic>
          <p:sp>
            <p:nvSpPr>
              <p:cNvPr id="2102" name="Google Shape;2102;p81"/>
              <p:cNvSpPr/>
              <p:nvPr/>
            </p:nvSpPr>
            <p:spPr>
              <a:xfrm>
                <a:off x="7318271" y="3874921"/>
                <a:ext cx="1522312" cy="3541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43B2"/>
                    </a:solidFill>
                    <a:latin typeface="Arial"/>
                    <a:ea typeface="Arial"/>
                    <a:cs typeface="Arial"/>
                    <a:sym typeface="Arial"/>
                  </a:rPr>
                  <a:t>Ảnh chụp nhanh</a:t>
                </a:r>
                <a:endParaRPr sz="1400">
                  <a:solidFill>
                    <a:schemeClr val="dk1"/>
                  </a:solidFill>
                  <a:latin typeface="Arial"/>
                  <a:ea typeface="Arial"/>
                  <a:cs typeface="Arial"/>
                  <a:sym typeface="Arial"/>
                </a:endParaRPr>
              </a:p>
            </p:txBody>
          </p:sp>
          <p:sp>
            <p:nvSpPr>
              <p:cNvPr id="2103" name="Google Shape;2103;p81"/>
              <p:cNvSpPr/>
              <p:nvPr/>
            </p:nvSpPr>
            <p:spPr>
              <a:xfrm rot="3519469">
                <a:off x="7204502" y="3573959"/>
                <a:ext cx="170016" cy="265765"/>
              </a:xfrm>
              <a:prstGeom prst="lightningBolt">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4" name="Google Shape;2104;p81"/>
              <p:cNvSpPr/>
              <p:nvPr/>
            </p:nvSpPr>
            <p:spPr>
              <a:xfrm rot="6112619">
                <a:off x="7327285" y="3702206"/>
                <a:ext cx="170016" cy="265765"/>
              </a:xfrm>
              <a:prstGeom prst="lightningBolt">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105" name="Google Shape;2105;p81"/>
            <p:cNvGrpSpPr/>
            <p:nvPr/>
          </p:nvGrpSpPr>
          <p:grpSpPr>
            <a:xfrm>
              <a:off x="4511054" y="4178771"/>
              <a:ext cx="1623944" cy="555714"/>
              <a:chOff x="4511054" y="4178771"/>
              <a:chExt cx="1623944" cy="555714"/>
            </a:xfrm>
          </p:grpSpPr>
          <p:cxnSp>
            <p:nvCxnSpPr>
              <p:cNvPr id="2106" name="Google Shape;2106;p81"/>
              <p:cNvCxnSpPr/>
              <p:nvPr/>
            </p:nvCxnSpPr>
            <p:spPr>
              <a:xfrm flipH="1" rot="10800000">
                <a:off x="4511054" y="4178771"/>
                <a:ext cx="1520261" cy="440854"/>
              </a:xfrm>
              <a:prstGeom prst="straightConnector1">
                <a:avLst/>
              </a:prstGeom>
              <a:noFill/>
              <a:ln cap="flat" cmpd="sng" w="19050">
                <a:solidFill>
                  <a:srgbClr val="1F45BC"/>
                </a:solidFill>
                <a:prstDash val="dot"/>
                <a:miter lim="800000"/>
                <a:headEnd len="sm" w="sm" type="none"/>
                <a:tailEnd len="sm" w="sm" type="none"/>
              </a:ln>
            </p:spPr>
          </p:cxnSp>
          <p:cxnSp>
            <p:nvCxnSpPr>
              <p:cNvPr id="2107" name="Google Shape;2107;p81"/>
              <p:cNvCxnSpPr/>
              <p:nvPr/>
            </p:nvCxnSpPr>
            <p:spPr>
              <a:xfrm flipH="1" rot="10800000">
                <a:off x="5569586" y="4358991"/>
                <a:ext cx="565412" cy="375494"/>
              </a:xfrm>
              <a:prstGeom prst="straightConnector1">
                <a:avLst/>
              </a:prstGeom>
              <a:noFill/>
              <a:ln cap="flat" cmpd="sng" w="19050">
                <a:solidFill>
                  <a:srgbClr val="1F45BC"/>
                </a:solidFill>
                <a:prstDash val="dot"/>
                <a:miter lim="800000"/>
                <a:headEnd len="sm" w="sm" type="none"/>
                <a:tailEnd len="sm" w="sm" type="none"/>
              </a:ln>
            </p:spPr>
          </p:cxnSp>
        </p:grpSp>
        <p:sp>
          <p:nvSpPr>
            <p:cNvPr id="2108" name="Google Shape;2108;p81"/>
            <p:cNvSpPr/>
            <p:nvPr/>
          </p:nvSpPr>
          <p:spPr>
            <a:xfrm rot="-961286">
              <a:off x="7408544" y="4083781"/>
              <a:ext cx="488796" cy="1277846"/>
            </a:xfrm>
            <a:prstGeom prst="curvedLeftArrow">
              <a:avLst>
                <a:gd fmla="val 21752" name="adj1"/>
                <a:gd fmla="val 59822" name="adj2"/>
                <a:gd fmla="val 43641" name="adj3"/>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2109" name="Google Shape;2109;p81"/>
          <p:cNvGrpSpPr/>
          <p:nvPr/>
        </p:nvGrpSpPr>
        <p:grpSpPr>
          <a:xfrm>
            <a:off x="5842199" y="2229261"/>
            <a:ext cx="3504489" cy="1812736"/>
            <a:chOff x="6733655" y="3037916"/>
            <a:chExt cx="4065200" cy="2102770"/>
          </a:xfrm>
        </p:grpSpPr>
        <p:sp>
          <p:nvSpPr>
            <p:cNvPr id="2110" name="Google Shape;2110;p81"/>
            <p:cNvSpPr/>
            <p:nvPr/>
          </p:nvSpPr>
          <p:spPr>
            <a:xfrm>
              <a:off x="6733655" y="3037916"/>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111" name="Google Shape;2111;p81"/>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2112" name="Google Shape;2112;p81"/>
            <p:cNvGrpSpPr/>
            <p:nvPr/>
          </p:nvGrpSpPr>
          <p:grpSpPr>
            <a:xfrm>
              <a:off x="6900252" y="3721726"/>
              <a:ext cx="3732006" cy="644952"/>
              <a:chOff x="6900252" y="3721726"/>
              <a:chExt cx="3732006" cy="644952"/>
            </a:xfrm>
          </p:grpSpPr>
          <p:grpSp>
            <p:nvGrpSpPr>
              <p:cNvPr id="2113" name="Google Shape;2113;p81"/>
              <p:cNvGrpSpPr/>
              <p:nvPr/>
            </p:nvGrpSpPr>
            <p:grpSpPr>
              <a:xfrm>
                <a:off x="6900252" y="3721726"/>
                <a:ext cx="3732006" cy="644952"/>
                <a:chOff x="7545267" y="3412537"/>
                <a:chExt cx="3732006" cy="644952"/>
              </a:xfrm>
            </p:grpSpPr>
            <p:sp>
              <p:nvSpPr>
                <p:cNvPr id="2114" name="Google Shape;2114;p81"/>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115" name="Google Shape;2115;p81"/>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Flow Controller</a:t>
                  </a:r>
                  <a:endParaRPr sz="900">
                    <a:solidFill>
                      <a:srgbClr val="193EB0"/>
                    </a:solidFill>
                    <a:latin typeface="Arial"/>
                    <a:ea typeface="Arial"/>
                    <a:cs typeface="Arial"/>
                    <a:sym typeface="Arial"/>
                  </a:endParaRPr>
                </a:p>
              </p:txBody>
            </p:sp>
          </p:grpSp>
          <p:pic>
            <p:nvPicPr>
              <p:cNvPr id="2116" name="Google Shape;2116;p81"/>
              <p:cNvPicPr preferRelativeResize="0"/>
              <p:nvPr/>
            </p:nvPicPr>
            <p:blipFill rotWithShape="1">
              <a:blip r:embed="rId4">
                <a:alphaModFix/>
              </a:blip>
              <a:srcRect b="0" l="0" r="0" t="0"/>
              <a:stretch/>
            </p:blipFill>
            <p:spPr>
              <a:xfrm>
                <a:off x="6963612" y="3786938"/>
                <a:ext cx="186637" cy="154944"/>
              </a:xfrm>
              <a:prstGeom prst="rect">
                <a:avLst/>
              </a:prstGeom>
              <a:noFill/>
              <a:ln>
                <a:noFill/>
              </a:ln>
            </p:spPr>
          </p:pic>
        </p:grpSp>
        <p:sp>
          <p:nvSpPr>
            <p:cNvPr id="2117" name="Google Shape;2117;p81"/>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Local Storage</a:t>
              </a:r>
              <a:endParaRPr sz="900">
                <a:solidFill>
                  <a:srgbClr val="193EB0"/>
                </a:solidFill>
                <a:latin typeface="Arial"/>
                <a:ea typeface="Arial"/>
                <a:cs typeface="Arial"/>
                <a:sym typeface="Arial"/>
              </a:endParaRPr>
            </a:p>
          </p:txBody>
        </p:sp>
        <p:grpSp>
          <p:nvGrpSpPr>
            <p:cNvPr id="2118" name="Google Shape;2118;p81"/>
            <p:cNvGrpSpPr/>
            <p:nvPr/>
          </p:nvGrpSpPr>
          <p:grpSpPr>
            <a:xfrm>
              <a:off x="7356553" y="4003140"/>
              <a:ext cx="2803966" cy="298388"/>
              <a:chOff x="8001568" y="3690141"/>
              <a:chExt cx="2803966" cy="298388"/>
            </a:xfrm>
          </p:grpSpPr>
          <p:sp>
            <p:nvSpPr>
              <p:cNvPr id="2119" name="Google Shape;2119;p81"/>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Processor 1</a:t>
                </a:r>
                <a:endParaRPr sz="900">
                  <a:solidFill>
                    <a:srgbClr val="193EB0"/>
                  </a:solidFill>
                  <a:latin typeface="Arial"/>
                  <a:ea typeface="Arial"/>
                  <a:cs typeface="Arial"/>
                  <a:sym typeface="Arial"/>
                </a:endParaRPr>
              </a:p>
            </p:txBody>
          </p:sp>
          <p:sp>
            <p:nvSpPr>
              <p:cNvPr id="2120" name="Google Shape;2120;p81"/>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Extension N</a:t>
                </a:r>
                <a:endParaRPr sz="900">
                  <a:solidFill>
                    <a:srgbClr val="193EB0"/>
                  </a:solidFill>
                  <a:latin typeface="Arial"/>
                  <a:ea typeface="Arial"/>
                  <a:cs typeface="Arial"/>
                  <a:sym typeface="Arial"/>
                </a:endParaRPr>
              </a:p>
            </p:txBody>
          </p:sp>
        </p:grpSp>
        <p:grpSp>
          <p:nvGrpSpPr>
            <p:cNvPr id="2121" name="Google Shape;2121;p81"/>
            <p:cNvGrpSpPr/>
            <p:nvPr/>
          </p:nvGrpSpPr>
          <p:grpSpPr>
            <a:xfrm>
              <a:off x="8126907" y="3384067"/>
              <a:ext cx="1244600" cy="298388"/>
              <a:chOff x="8126907" y="3384067"/>
              <a:chExt cx="1244600" cy="298388"/>
            </a:xfrm>
          </p:grpSpPr>
          <p:sp>
            <p:nvSpPr>
              <p:cNvPr id="2122" name="Google Shape;2122;p81"/>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Web Server</a:t>
                </a:r>
                <a:endParaRPr sz="900">
                  <a:solidFill>
                    <a:srgbClr val="193EB0"/>
                  </a:solidFill>
                  <a:latin typeface="Arial"/>
                  <a:ea typeface="Arial"/>
                  <a:cs typeface="Arial"/>
                  <a:sym typeface="Arial"/>
                </a:endParaRPr>
              </a:p>
            </p:txBody>
          </p:sp>
          <p:pic>
            <p:nvPicPr>
              <p:cNvPr id="2123" name="Google Shape;2123;p81"/>
              <p:cNvPicPr preferRelativeResize="0"/>
              <p:nvPr/>
            </p:nvPicPr>
            <p:blipFill rotWithShape="1">
              <a:blip r:embed="rId5">
                <a:alphaModFix/>
              </a:blip>
              <a:srcRect b="0" l="0" r="0" t="0"/>
              <a:stretch/>
            </p:blipFill>
            <p:spPr>
              <a:xfrm>
                <a:off x="8254537" y="3428925"/>
                <a:ext cx="210346" cy="207578"/>
              </a:xfrm>
              <a:prstGeom prst="rect">
                <a:avLst/>
              </a:prstGeom>
              <a:noFill/>
              <a:ln>
                <a:noFill/>
              </a:ln>
            </p:spPr>
          </p:pic>
        </p:grpSp>
        <p:grpSp>
          <p:nvGrpSpPr>
            <p:cNvPr id="2124" name="Google Shape;2124;p81"/>
            <p:cNvGrpSpPr/>
            <p:nvPr/>
          </p:nvGrpSpPr>
          <p:grpSpPr>
            <a:xfrm>
              <a:off x="7023474" y="4483307"/>
              <a:ext cx="1131452" cy="372598"/>
              <a:chOff x="7023474" y="4483307"/>
              <a:chExt cx="1131452" cy="372598"/>
            </a:xfrm>
          </p:grpSpPr>
          <p:sp>
            <p:nvSpPr>
              <p:cNvPr id="2125" name="Google Shape;2125;p81"/>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126" name="Google Shape;2126;p81"/>
              <p:cNvPicPr preferRelativeResize="0"/>
              <p:nvPr/>
            </p:nvPicPr>
            <p:blipFill rotWithShape="1">
              <a:blip r:embed="rId6">
                <a:alphaModFix/>
              </a:blip>
              <a:srcRect b="0" l="0" r="0" t="0"/>
              <a:stretch/>
            </p:blipFill>
            <p:spPr>
              <a:xfrm>
                <a:off x="7121674" y="4564162"/>
                <a:ext cx="198120" cy="185928"/>
              </a:xfrm>
              <a:prstGeom prst="rect">
                <a:avLst/>
              </a:prstGeom>
              <a:noFill/>
              <a:ln>
                <a:noFill/>
              </a:ln>
            </p:spPr>
          </p:pic>
        </p:grpSp>
        <p:grpSp>
          <p:nvGrpSpPr>
            <p:cNvPr id="2127" name="Google Shape;2127;p81"/>
            <p:cNvGrpSpPr/>
            <p:nvPr/>
          </p:nvGrpSpPr>
          <p:grpSpPr>
            <a:xfrm>
              <a:off x="6929419" y="3390517"/>
              <a:ext cx="569441" cy="189557"/>
              <a:chOff x="6929419" y="3390517"/>
              <a:chExt cx="569441" cy="189557"/>
            </a:xfrm>
          </p:grpSpPr>
          <p:sp>
            <p:nvSpPr>
              <p:cNvPr id="2128" name="Google Shape;2128;p81"/>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JVM</a:t>
                </a:r>
                <a:endParaRPr sz="900">
                  <a:solidFill>
                    <a:srgbClr val="193EB0"/>
                  </a:solidFill>
                  <a:latin typeface="Arial"/>
                  <a:ea typeface="Arial"/>
                  <a:cs typeface="Arial"/>
                  <a:sym typeface="Arial"/>
                </a:endParaRPr>
              </a:p>
            </p:txBody>
          </p:sp>
          <p:pic>
            <p:nvPicPr>
              <p:cNvPr id="2129" name="Google Shape;2129;p81"/>
              <p:cNvPicPr preferRelativeResize="0"/>
              <p:nvPr/>
            </p:nvPicPr>
            <p:blipFill rotWithShape="1">
              <a:blip r:embed="rId7">
                <a:alphaModFix/>
              </a:blip>
              <a:srcRect b="0" l="0" r="0" t="0"/>
              <a:stretch/>
            </p:blipFill>
            <p:spPr>
              <a:xfrm>
                <a:off x="6929419" y="3439775"/>
                <a:ext cx="173736" cy="97536"/>
              </a:xfrm>
              <a:prstGeom prst="rect">
                <a:avLst/>
              </a:prstGeom>
              <a:noFill/>
              <a:ln>
                <a:noFill/>
              </a:ln>
            </p:spPr>
          </p:pic>
        </p:grpSp>
        <p:grpSp>
          <p:nvGrpSpPr>
            <p:cNvPr id="2130" name="Google Shape;2130;p81"/>
            <p:cNvGrpSpPr/>
            <p:nvPr/>
          </p:nvGrpSpPr>
          <p:grpSpPr>
            <a:xfrm>
              <a:off x="6916422" y="3106010"/>
              <a:ext cx="856758" cy="189557"/>
              <a:chOff x="6916422" y="3106010"/>
              <a:chExt cx="856758" cy="189557"/>
            </a:xfrm>
          </p:grpSpPr>
          <p:sp>
            <p:nvSpPr>
              <p:cNvPr id="2131" name="Google Shape;2131;p81"/>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OS/Host</a:t>
                </a:r>
                <a:endParaRPr sz="900">
                  <a:solidFill>
                    <a:srgbClr val="193EB0"/>
                  </a:solidFill>
                  <a:latin typeface="Arial"/>
                  <a:ea typeface="Arial"/>
                  <a:cs typeface="Arial"/>
                  <a:sym typeface="Arial"/>
                </a:endParaRPr>
              </a:p>
            </p:txBody>
          </p:sp>
          <p:pic>
            <p:nvPicPr>
              <p:cNvPr id="2132" name="Google Shape;2132;p81"/>
              <p:cNvPicPr preferRelativeResize="0"/>
              <p:nvPr/>
            </p:nvPicPr>
            <p:blipFill rotWithShape="1">
              <a:blip r:embed="rId8">
                <a:alphaModFix/>
              </a:blip>
              <a:srcRect b="0" l="0" r="0" t="0"/>
              <a:stretch/>
            </p:blipFill>
            <p:spPr>
              <a:xfrm>
                <a:off x="6916422" y="3133276"/>
                <a:ext cx="185616" cy="147092"/>
              </a:xfrm>
              <a:prstGeom prst="rect">
                <a:avLst/>
              </a:prstGeom>
              <a:noFill/>
              <a:ln>
                <a:noFill/>
              </a:ln>
            </p:spPr>
          </p:pic>
        </p:grpSp>
        <p:grpSp>
          <p:nvGrpSpPr>
            <p:cNvPr id="2133" name="Google Shape;2133;p81"/>
            <p:cNvGrpSpPr/>
            <p:nvPr/>
          </p:nvGrpSpPr>
          <p:grpSpPr>
            <a:xfrm>
              <a:off x="8202110" y="4483307"/>
              <a:ext cx="1131452" cy="372598"/>
              <a:chOff x="8202110" y="4483307"/>
              <a:chExt cx="1131452" cy="372598"/>
            </a:xfrm>
          </p:grpSpPr>
          <p:sp>
            <p:nvSpPr>
              <p:cNvPr id="2134" name="Google Shape;2134;p81"/>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135" name="Google Shape;2135;p81"/>
              <p:cNvPicPr preferRelativeResize="0"/>
              <p:nvPr/>
            </p:nvPicPr>
            <p:blipFill rotWithShape="1">
              <a:blip r:embed="rId6">
                <a:alphaModFix/>
              </a:blip>
              <a:srcRect b="0" l="0" r="0" t="0"/>
              <a:stretch/>
            </p:blipFill>
            <p:spPr>
              <a:xfrm>
                <a:off x="8288796" y="4557886"/>
                <a:ext cx="198120" cy="185928"/>
              </a:xfrm>
              <a:prstGeom prst="rect">
                <a:avLst/>
              </a:prstGeom>
              <a:noFill/>
              <a:ln>
                <a:noFill/>
              </a:ln>
            </p:spPr>
          </p:pic>
        </p:grpSp>
        <p:grpSp>
          <p:nvGrpSpPr>
            <p:cNvPr id="2136" name="Google Shape;2136;p81"/>
            <p:cNvGrpSpPr/>
            <p:nvPr/>
          </p:nvGrpSpPr>
          <p:grpSpPr>
            <a:xfrm>
              <a:off x="9371593" y="4483307"/>
              <a:ext cx="1131452" cy="372598"/>
              <a:chOff x="9371593" y="4483307"/>
              <a:chExt cx="1131452" cy="372598"/>
            </a:xfrm>
          </p:grpSpPr>
          <p:sp>
            <p:nvSpPr>
              <p:cNvPr id="2137" name="Google Shape;2137;p81"/>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Kho lưu trữ nguồn gốc</a:t>
                </a:r>
                <a:endParaRPr sz="900">
                  <a:solidFill>
                    <a:srgbClr val="193EB0"/>
                  </a:solidFill>
                  <a:latin typeface="Arial"/>
                  <a:ea typeface="Arial"/>
                  <a:cs typeface="Arial"/>
                  <a:sym typeface="Arial"/>
                </a:endParaRPr>
              </a:p>
            </p:txBody>
          </p:sp>
          <p:pic>
            <p:nvPicPr>
              <p:cNvPr id="2138" name="Google Shape;2138;p81"/>
              <p:cNvPicPr preferRelativeResize="0"/>
              <p:nvPr/>
            </p:nvPicPr>
            <p:blipFill rotWithShape="1">
              <a:blip r:embed="rId6">
                <a:alphaModFix/>
              </a:blip>
              <a:srcRect b="0" l="0" r="0" t="0"/>
              <a:stretch/>
            </p:blipFill>
            <p:spPr>
              <a:xfrm>
                <a:off x="9449619" y="4557886"/>
                <a:ext cx="198120" cy="185928"/>
              </a:xfrm>
              <a:prstGeom prst="rect">
                <a:avLst/>
              </a:prstGeom>
              <a:noFill/>
              <a:ln>
                <a:noFill/>
              </a:ln>
            </p:spPr>
          </p:pic>
        </p:grpSp>
      </p:grpSp>
      <p:grpSp>
        <p:nvGrpSpPr>
          <p:cNvPr id="2139" name="Google Shape;2139;p81"/>
          <p:cNvGrpSpPr/>
          <p:nvPr/>
        </p:nvGrpSpPr>
        <p:grpSpPr>
          <a:xfrm>
            <a:off x="5422627" y="1963206"/>
            <a:ext cx="4190236" cy="2224167"/>
            <a:chOff x="5537200" y="2361798"/>
            <a:chExt cx="4190236" cy="2224167"/>
          </a:xfrm>
        </p:grpSpPr>
        <p:sp>
          <p:nvSpPr>
            <p:cNvPr id="2140" name="Google Shape;2140;p81"/>
            <p:cNvSpPr/>
            <p:nvPr/>
          </p:nvSpPr>
          <p:spPr>
            <a:xfrm>
              <a:off x="5537200" y="2361798"/>
              <a:ext cx="4190236" cy="147818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41" name="Google Shape;2141;p81"/>
            <p:cNvSpPr/>
            <p:nvPr/>
          </p:nvSpPr>
          <p:spPr>
            <a:xfrm>
              <a:off x="5591365" y="3839506"/>
              <a:ext cx="2619712" cy="74645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2142" name="Google Shape;2142;p81"/>
          <p:cNvSpPr/>
          <p:nvPr/>
        </p:nvSpPr>
        <p:spPr>
          <a:xfrm>
            <a:off x="7856775" y="3848330"/>
            <a:ext cx="1508996" cy="25795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43" name="Google Shape;2143;p81"/>
          <p:cNvSpPr/>
          <p:nvPr/>
        </p:nvSpPr>
        <p:spPr>
          <a:xfrm>
            <a:off x="8024171" y="3423119"/>
            <a:ext cx="1174203" cy="418240"/>
          </a:xfrm>
          <a:prstGeom prst="rect">
            <a:avLst/>
          </a:prstGeom>
          <a:noFill/>
          <a:ln cap="flat" cmpd="sng" w="38100">
            <a:solidFill>
              <a:srgbClr val="1F45B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8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2150" name="Google Shape;2150;p8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NiFi trên một cụm (1/2)</a:t>
            </a:r>
            <a:endParaRPr/>
          </a:p>
        </p:txBody>
      </p:sp>
      <p:sp>
        <p:nvSpPr>
          <p:cNvPr id="2151" name="Google Shape;2151;p8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2152" name="Google Shape;2152;p8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Mỗi node trong cụm NiFi thực hiện cùng một nhiệm vụ trên một phần dữ liệu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Apache Zookeeper chọn một node làm Điều phối cụm</a:t>
            </a:r>
            <a:endParaRPr/>
          </a:p>
          <a:p>
            <a:pPr indent="-182563" lvl="1" marL="360363" rtl="0" algn="l">
              <a:lnSpc>
                <a:spcPct val="138461"/>
              </a:lnSpc>
              <a:spcBef>
                <a:spcPts val="500"/>
              </a:spcBef>
              <a:spcAft>
                <a:spcPts val="0"/>
              </a:spcAft>
              <a:buClr>
                <a:srgbClr val="262626"/>
              </a:buClr>
              <a:buSzPts val="1040"/>
              <a:buChar char="•"/>
            </a:pPr>
            <a:r>
              <a:rPr lang="en-US"/>
              <a:t>Tất cả các node trong cụm gửi nhịp tim và báo cáo trạng thái tới Điều phối cụm</a:t>
            </a:r>
            <a:endParaRPr/>
          </a:p>
          <a:p>
            <a:pPr indent="-182563" lvl="1" marL="360363" rtl="0" algn="l">
              <a:lnSpc>
                <a:spcPct val="138461"/>
              </a:lnSpc>
              <a:spcBef>
                <a:spcPts val="500"/>
              </a:spcBef>
              <a:spcAft>
                <a:spcPts val="0"/>
              </a:spcAft>
              <a:buClr>
                <a:srgbClr val="262626"/>
              </a:buClr>
              <a:buSzPts val="1040"/>
              <a:buChar char="•"/>
            </a:pPr>
            <a:r>
              <a:rPr lang="en-US"/>
              <a:t>Chịu trách nhiệm ngắt kết nối các node xấu và kết nối các node mới</a:t>
            </a:r>
            <a:endParaRPr/>
          </a:p>
        </p:txBody>
      </p:sp>
      <p:grpSp>
        <p:nvGrpSpPr>
          <p:cNvPr id="2153" name="Google Shape;2153;p82"/>
          <p:cNvGrpSpPr/>
          <p:nvPr/>
        </p:nvGrpSpPr>
        <p:grpSpPr>
          <a:xfrm>
            <a:off x="1505660" y="3616051"/>
            <a:ext cx="6963211" cy="2667972"/>
            <a:chOff x="1389548" y="3616051"/>
            <a:chExt cx="6963211" cy="2667972"/>
          </a:xfrm>
        </p:grpSpPr>
        <p:sp>
          <p:nvSpPr>
            <p:cNvPr id="2154" name="Google Shape;2154;p82"/>
            <p:cNvSpPr/>
            <p:nvPr/>
          </p:nvSpPr>
          <p:spPr>
            <a:xfrm>
              <a:off x="6306378" y="4421666"/>
              <a:ext cx="1893610" cy="322848"/>
            </a:xfrm>
            <a:prstGeom prst="roundRect">
              <a:avLst>
                <a:gd fmla="val 50000" name="adj"/>
              </a:avLst>
            </a:prstGeom>
            <a:solidFill>
              <a:schemeClr val="lt1"/>
            </a:solidFill>
            <a:ln cap="flat" cmpd="sng" w="28575">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Máy chủ ZooKeeper</a:t>
              </a:r>
              <a:endParaRPr sz="1200">
                <a:solidFill>
                  <a:srgbClr val="193EB0"/>
                </a:solidFill>
                <a:latin typeface="Arial"/>
                <a:ea typeface="Arial"/>
                <a:cs typeface="Arial"/>
                <a:sym typeface="Arial"/>
              </a:endParaRPr>
            </a:p>
          </p:txBody>
        </p:sp>
        <p:grpSp>
          <p:nvGrpSpPr>
            <p:cNvPr id="2155" name="Google Shape;2155;p82"/>
            <p:cNvGrpSpPr/>
            <p:nvPr/>
          </p:nvGrpSpPr>
          <p:grpSpPr>
            <a:xfrm>
              <a:off x="6334091" y="5158268"/>
              <a:ext cx="2018668" cy="1003857"/>
              <a:chOff x="6334091" y="5158268"/>
              <a:chExt cx="2018668" cy="1003857"/>
            </a:xfrm>
          </p:grpSpPr>
          <p:sp>
            <p:nvSpPr>
              <p:cNvPr id="2156" name="Google Shape;2156;p82"/>
              <p:cNvSpPr/>
              <p:nvPr/>
            </p:nvSpPr>
            <p:spPr>
              <a:xfrm>
                <a:off x="6334091" y="5187356"/>
                <a:ext cx="1820333" cy="974769"/>
              </a:xfrm>
              <a:prstGeom prst="roundRect">
                <a:avLst>
                  <a:gd fmla="val 5375" name="adj"/>
                </a:avLst>
              </a:prstGeom>
              <a:solidFill>
                <a:schemeClr val="lt1"/>
              </a:solid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57" name="Google Shape;2157;p82"/>
              <p:cNvGrpSpPr/>
              <p:nvPr/>
            </p:nvGrpSpPr>
            <p:grpSpPr>
              <a:xfrm>
                <a:off x="6518470" y="5158268"/>
                <a:ext cx="1834289" cy="993928"/>
                <a:chOff x="6623911" y="5045052"/>
                <a:chExt cx="1834289" cy="993928"/>
              </a:xfrm>
            </p:grpSpPr>
            <p:grpSp>
              <p:nvGrpSpPr>
                <p:cNvPr id="2158" name="Google Shape;2158;p82"/>
                <p:cNvGrpSpPr/>
                <p:nvPr/>
              </p:nvGrpSpPr>
              <p:grpSpPr>
                <a:xfrm>
                  <a:off x="6623911" y="5203133"/>
                  <a:ext cx="160892" cy="688242"/>
                  <a:chOff x="6623911" y="5026841"/>
                  <a:chExt cx="226008" cy="966787"/>
                </a:xfrm>
              </p:grpSpPr>
              <p:sp>
                <p:nvSpPr>
                  <p:cNvPr id="2159" name="Google Shape;2159;p82"/>
                  <p:cNvSpPr/>
                  <p:nvPr/>
                </p:nvSpPr>
                <p:spPr>
                  <a:xfrm rot="2700000">
                    <a:off x="6656590" y="5059520"/>
                    <a:ext cx="157786" cy="157786"/>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0" name="Google Shape;2160;p82"/>
                  <p:cNvSpPr/>
                  <p:nvPr/>
                </p:nvSpPr>
                <p:spPr>
                  <a:xfrm>
                    <a:off x="6623911" y="5388399"/>
                    <a:ext cx="226008" cy="251504"/>
                  </a:xfrm>
                  <a:prstGeom prst="star6">
                    <a:avLst>
                      <a:gd fmla="val 28868" name="adj"/>
                      <a:gd fmla="val 115470" name="hf"/>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1" name="Google Shape;2161;p82"/>
                  <p:cNvSpPr/>
                  <p:nvPr/>
                </p:nvSpPr>
                <p:spPr>
                  <a:xfrm>
                    <a:off x="6640561" y="5795609"/>
                    <a:ext cx="198019" cy="198019"/>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162" name="Google Shape;2162;p82"/>
                <p:cNvSpPr/>
                <p:nvPr/>
              </p:nvSpPr>
              <p:spPr>
                <a:xfrm>
                  <a:off x="6781430" y="5045052"/>
                  <a:ext cx="1676770" cy="99392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US" sz="1100">
                      <a:solidFill>
                        <a:srgbClr val="193EB0"/>
                      </a:solidFill>
                      <a:latin typeface="Arial"/>
                      <a:ea typeface="Arial"/>
                      <a:cs typeface="Arial"/>
                      <a:sym typeface="Arial"/>
                    </a:rPr>
                    <a:t>Điều phối cụm</a:t>
                  </a:r>
                  <a:endParaRPr sz="1100">
                    <a:solidFill>
                      <a:srgbClr val="193EB0"/>
                    </a:solidFill>
                    <a:latin typeface="Arial"/>
                    <a:ea typeface="Arial"/>
                    <a:cs typeface="Arial"/>
                    <a:sym typeface="Arial"/>
                  </a:endParaRPr>
                </a:p>
                <a:p>
                  <a:pPr indent="0" lvl="0" marL="0" marR="0" rtl="0" algn="l">
                    <a:lnSpc>
                      <a:spcPct val="150000"/>
                    </a:lnSpc>
                    <a:spcBef>
                      <a:spcPts val="0"/>
                    </a:spcBef>
                    <a:spcAft>
                      <a:spcPts val="0"/>
                    </a:spcAft>
                    <a:buNone/>
                  </a:pPr>
                  <a:r>
                    <a:rPr lang="en-US" sz="1100">
                      <a:solidFill>
                        <a:srgbClr val="193EB0"/>
                      </a:solidFill>
                      <a:latin typeface="Arial"/>
                      <a:ea typeface="Arial"/>
                      <a:cs typeface="Arial"/>
                      <a:sym typeface="Arial"/>
                    </a:rPr>
                    <a:t>Node chính</a:t>
                  </a:r>
                  <a:endParaRPr sz="1100">
                    <a:solidFill>
                      <a:srgbClr val="193EB0"/>
                    </a:solidFill>
                    <a:latin typeface="Arial"/>
                    <a:ea typeface="Arial"/>
                    <a:cs typeface="Arial"/>
                    <a:sym typeface="Arial"/>
                  </a:endParaRPr>
                </a:p>
                <a:p>
                  <a:pPr indent="0" lvl="0" marL="0" marR="0" rtl="0" algn="l">
                    <a:lnSpc>
                      <a:spcPct val="150000"/>
                    </a:lnSpc>
                    <a:spcBef>
                      <a:spcPts val="0"/>
                    </a:spcBef>
                    <a:spcAft>
                      <a:spcPts val="0"/>
                    </a:spcAft>
                    <a:buNone/>
                  </a:pPr>
                  <a:r>
                    <a:rPr lang="en-US" sz="1100">
                      <a:solidFill>
                        <a:srgbClr val="193EB0"/>
                      </a:solidFill>
                      <a:latin typeface="Arial"/>
                      <a:ea typeface="Arial"/>
                      <a:cs typeface="Arial"/>
                      <a:sym typeface="Arial"/>
                    </a:rPr>
                    <a:t>Máy khách ZooKeeper</a:t>
                  </a:r>
                  <a:endParaRPr sz="1100">
                    <a:solidFill>
                      <a:srgbClr val="193EB0"/>
                    </a:solidFill>
                    <a:latin typeface="Arial"/>
                    <a:ea typeface="Arial"/>
                    <a:cs typeface="Arial"/>
                    <a:sym typeface="Arial"/>
                  </a:endParaRPr>
                </a:p>
              </p:txBody>
            </p:sp>
          </p:grpSp>
        </p:grpSp>
        <p:grpSp>
          <p:nvGrpSpPr>
            <p:cNvPr id="2163" name="Google Shape;2163;p82"/>
            <p:cNvGrpSpPr/>
            <p:nvPr/>
          </p:nvGrpSpPr>
          <p:grpSpPr>
            <a:xfrm>
              <a:off x="1389548" y="3616051"/>
              <a:ext cx="4283040" cy="2667972"/>
              <a:chOff x="1389548" y="3616051"/>
              <a:chExt cx="4283040" cy="2667972"/>
            </a:xfrm>
          </p:grpSpPr>
          <p:grpSp>
            <p:nvGrpSpPr>
              <p:cNvPr id="2164" name="Google Shape;2164;p82"/>
              <p:cNvGrpSpPr/>
              <p:nvPr/>
            </p:nvGrpSpPr>
            <p:grpSpPr>
              <a:xfrm>
                <a:off x="1389548" y="3616051"/>
                <a:ext cx="4283040" cy="2667972"/>
                <a:chOff x="1242505" y="3638028"/>
                <a:chExt cx="4283040" cy="2667972"/>
              </a:xfrm>
            </p:grpSpPr>
            <p:grpSp>
              <p:nvGrpSpPr>
                <p:cNvPr id="2165" name="Google Shape;2165;p82"/>
                <p:cNvGrpSpPr/>
                <p:nvPr/>
              </p:nvGrpSpPr>
              <p:grpSpPr>
                <a:xfrm>
                  <a:off x="1242505" y="3638028"/>
                  <a:ext cx="3504489" cy="1812736"/>
                  <a:chOff x="2468099" y="4379674"/>
                  <a:chExt cx="3504489" cy="1812736"/>
                </a:xfrm>
              </p:grpSpPr>
              <p:grpSp>
                <p:nvGrpSpPr>
                  <p:cNvPr id="2166" name="Google Shape;2166;p82"/>
                  <p:cNvGrpSpPr/>
                  <p:nvPr/>
                </p:nvGrpSpPr>
                <p:grpSpPr>
                  <a:xfrm>
                    <a:off x="2468099" y="4379674"/>
                    <a:ext cx="3504489" cy="1812736"/>
                    <a:chOff x="6733655" y="3037917"/>
                    <a:chExt cx="4065200" cy="2102770"/>
                  </a:xfrm>
                </p:grpSpPr>
                <p:sp>
                  <p:nvSpPr>
                    <p:cNvPr id="2167" name="Google Shape;2167;p82"/>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168" name="Google Shape;2168;p82"/>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2169" name="Google Shape;2169;p82"/>
                    <p:cNvGrpSpPr/>
                    <p:nvPr/>
                  </p:nvGrpSpPr>
                  <p:grpSpPr>
                    <a:xfrm>
                      <a:off x="6900252" y="3721726"/>
                      <a:ext cx="3732006" cy="644952"/>
                      <a:chOff x="6900252" y="3721726"/>
                      <a:chExt cx="3732006" cy="644952"/>
                    </a:xfrm>
                  </p:grpSpPr>
                  <p:grpSp>
                    <p:nvGrpSpPr>
                      <p:cNvPr id="2170" name="Google Shape;2170;p82"/>
                      <p:cNvGrpSpPr/>
                      <p:nvPr/>
                    </p:nvGrpSpPr>
                    <p:grpSpPr>
                      <a:xfrm>
                        <a:off x="6900252" y="3721726"/>
                        <a:ext cx="3732006" cy="644952"/>
                        <a:chOff x="7545267" y="3412537"/>
                        <a:chExt cx="3732006" cy="644952"/>
                      </a:xfrm>
                    </p:grpSpPr>
                    <p:sp>
                      <p:nvSpPr>
                        <p:cNvPr id="2171" name="Google Shape;2171;p82"/>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172" name="Google Shape;2172;p82"/>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Flow Controller</a:t>
                          </a:r>
                          <a:endParaRPr sz="900">
                            <a:solidFill>
                              <a:srgbClr val="193EB0"/>
                            </a:solidFill>
                            <a:latin typeface="Arial"/>
                            <a:ea typeface="Arial"/>
                            <a:cs typeface="Arial"/>
                            <a:sym typeface="Arial"/>
                          </a:endParaRPr>
                        </a:p>
                      </p:txBody>
                    </p:sp>
                  </p:grpSp>
                  <p:pic>
                    <p:nvPicPr>
                      <p:cNvPr id="2173" name="Google Shape;2173;p82"/>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174" name="Google Shape;2174;p82"/>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Local Storage</a:t>
                      </a:r>
                      <a:endParaRPr sz="900">
                        <a:solidFill>
                          <a:srgbClr val="193EB0"/>
                        </a:solidFill>
                        <a:latin typeface="Arial"/>
                        <a:ea typeface="Arial"/>
                        <a:cs typeface="Arial"/>
                        <a:sym typeface="Arial"/>
                      </a:endParaRPr>
                    </a:p>
                  </p:txBody>
                </p:sp>
                <p:grpSp>
                  <p:nvGrpSpPr>
                    <p:cNvPr id="2175" name="Google Shape;2175;p82"/>
                    <p:cNvGrpSpPr/>
                    <p:nvPr/>
                  </p:nvGrpSpPr>
                  <p:grpSpPr>
                    <a:xfrm>
                      <a:off x="7356553" y="4003140"/>
                      <a:ext cx="2803966" cy="298388"/>
                      <a:chOff x="8001568" y="3690141"/>
                      <a:chExt cx="2803966" cy="298388"/>
                    </a:xfrm>
                  </p:grpSpPr>
                  <p:sp>
                    <p:nvSpPr>
                      <p:cNvPr id="2176" name="Google Shape;2176;p82"/>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Processor 1</a:t>
                        </a:r>
                        <a:endParaRPr sz="900">
                          <a:solidFill>
                            <a:srgbClr val="193EB0"/>
                          </a:solidFill>
                          <a:latin typeface="Arial"/>
                          <a:ea typeface="Arial"/>
                          <a:cs typeface="Arial"/>
                          <a:sym typeface="Arial"/>
                        </a:endParaRPr>
                      </a:p>
                    </p:txBody>
                  </p:sp>
                  <p:sp>
                    <p:nvSpPr>
                      <p:cNvPr id="2177" name="Google Shape;2177;p82"/>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Extension N</a:t>
                        </a:r>
                        <a:endParaRPr sz="900">
                          <a:solidFill>
                            <a:srgbClr val="193EB0"/>
                          </a:solidFill>
                          <a:latin typeface="Arial"/>
                          <a:ea typeface="Arial"/>
                          <a:cs typeface="Arial"/>
                          <a:sym typeface="Arial"/>
                        </a:endParaRPr>
                      </a:p>
                    </p:txBody>
                  </p:sp>
                </p:grpSp>
                <p:grpSp>
                  <p:nvGrpSpPr>
                    <p:cNvPr id="2178" name="Google Shape;2178;p82"/>
                    <p:cNvGrpSpPr/>
                    <p:nvPr/>
                  </p:nvGrpSpPr>
                  <p:grpSpPr>
                    <a:xfrm>
                      <a:off x="8126907" y="3384067"/>
                      <a:ext cx="1244600" cy="298388"/>
                      <a:chOff x="8126907" y="3384067"/>
                      <a:chExt cx="1244600" cy="298388"/>
                    </a:xfrm>
                  </p:grpSpPr>
                  <p:sp>
                    <p:nvSpPr>
                      <p:cNvPr id="2179" name="Google Shape;2179;p82"/>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Web Server</a:t>
                        </a:r>
                        <a:endParaRPr sz="900">
                          <a:solidFill>
                            <a:srgbClr val="193EB0"/>
                          </a:solidFill>
                          <a:latin typeface="Arial"/>
                          <a:ea typeface="Arial"/>
                          <a:cs typeface="Arial"/>
                          <a:sym typeface="Arial"/>
                        </a:endParaRPr>
                      </a:p>
                    </p:txBody>
                  </p:sp>
                  <p:pic>
                    <p:nvPicPr>
                      <p:cNvPr id="2180" name="Google Shape;2180;p82"/>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181" name="Google Shape;2181;p82"/>
                    <p:cNvGrpSpPr/>
                    <p:nvPr/>
                  </p:nvGrpSpPr>
                  <p:grpSpPr>
                    <a:xfrm>
                      <a:off x="7023474" y="4483307"/>
                      <a:ext cx="1131452" cy="372598"/>
                      <a:chOff x="7023474" y="4483307"/>
                      <a:chExt cx="1131452" cy="372598"/>
                    </a:xfrm>
                  </p:grpSpPr>
                  <p:sp>
                    <p:nvSpPr>
                      <p:cNvPr id="2182" name="Google Shape;2182;p82"/>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183" name="Google Shape;2183;p82"/>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184" name="Google Shape;2184;p82"/>
                    <p:cNvGrpSpPr/>
                    <p:nvPr/>
                  </p:nvGrpSpPr>
                  <p:grpSpPr>
                    <a:xfrm>
                      <a:off x="6929419" y="3390517"/>
                      <a:ext cx="569441" cy="189557"/>
                      <a:chOff x="6929419" y="3390517"/>
                      <a:chExt cx="569441" cy="189557"/>
                    </a:xfrm>
                  </p:grpSpPr>
                  <p:sp>
                    <p:nvSpPr>
                      <p:cNvPr id="2185" name="Google Shape;2185;p82"/>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JVM</a:t>
                        </a:r>
                        <a:endParaRPr sz="900">
                          <a:solidFill>
                            <a:srgbClr val="193EB0"/>
                          </a:solidFill>
                          <a:latin typeface="Arial"/>
                          <a:ea typeface="Arial"/>
                          <a:cs typeface="Arial"/>
                          <a:sym typeface="Arial"/>
                        </a:endParaRPr>
                      </a:p>
                    </p:txBody>
                  </p:sp>
                  <p:pic>
                    <p:nvPicPr>
                      <p:cNvPr id="2186" name="Google Shape;2186;p82"/>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187" name="Google Shape;2187;p82"/>
                    <p:cNvGrpSpPr/>
                    <p:nvPr/>
                  </p:nvGrpSpPr>
                  <p:grpSpPr>
                    <a:xfrm>
                      <a:off x="6916422" y="3106010"/>
                      <a:ext cx="856758" cy="189557"/>
                      <a:chOff x="6916422" y="3106010"/>
                      <a:chExt cx="856758" cy="189557"/>
                    </a:xfrm>
                  </p:grpSpPr>
                  <p:sp>
                    <p:nvSpPr>
                      <p:cNvPr id="2188" name="Google Shape;2188;p82"/>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OS/Host</a:t>
                        </a:r>
                        <a:endParaRPr sz="900">
                          <a:solidFill>
                            <a:srgbClr val="193EB0"/>
                          </a:solidFill>
                          <a:latin typeface="Arial"/>
                          <a:ea typeface="Arial"/>
                          <a:cs typeface="Arial"/>
                          <a:sym typeface="Arial"/>
                        </a:endParaRPr>
                      </a:p>
                    </p:txBody>
                  </p:sp>
                  <p:pic>
                    <p:nvPicPr>
                      <p:cNvPr id="2189" name="Google Shape;2189;p82"/>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190" name="Google Shape;2190;p82"/>
                    <p:cNvGrpSpPr/>
                    <p:nvPr/>
                  </p:nvGrpSpPr>
                  <p:grpSpPr>
                    <a:xfrm>
                      <a:off x="8202110" y="4483307"/>
                      <a:ext cx="1131452" cy="372598"/>
                      <a:chOff x="8202110" y="4483307"/>
                      <a:chExt cx="1131452" cy="372598"/>
                    </a:xfrm>
                  </p:grpSpPr>
                  <p:sp>
                    <p:nvSpPr>
                      <p:cNvPr id="2191" name="Google Shape;2191;p82"/>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192" name="Google Shape;2192;p82"/>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193" name="Google Shape;2193;p82"/>
                    <p:cNvGrpSpPr/>
                    <p:nvPr/>
                  </p:nvGrpSpPr>
                  <p:grpSpPr>
                    <a:xfrm>
                      <a:off x="9371593" y="4483307"/>
                      <a:ext cx="1131452" cy="372598"/>
                      <a:chOff x="9371593" y="4483307"/>
                      <a:chExt cx="1131452" cy="372598"/>
                    </a:xfrm>
                  </p:grpSpPr>
                  <p:sp>
                    <p:nvSpPr>
                      <p:cNvPr id="2194" name="Google Shape;2194;p82"/>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195" name="Google Shape;2195;p82"/>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196" name="Google Shape;2196;p82"/>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197" name="Google Shape;2197;p82"/>
                <p:cNvGrpSpPr/>
                <p:nvPr/>
              </p:nvGrpSpPr>
              <p:grpSpPr>
                <a:xfrm>
                  <a:off x="1428176" y="3846994"/>
                  <a:ext cx="3504489" cy="1812736"/>
                  <a:chOff x="2468099" y="4379674"/>
                  <a:chExt cx="3504489" cy="1812736"/>
                </a:xfrm>
              </p:grpSpPr>
              <p:grpSp>
                <p:nvGrpSpPr>
                  <p:cNvPr id="2198" name="Google Shape;2198;p82"/>
                  <p:cNvGrpSpPr/>
                  <p:nvPr/>
                </p:nvGrpSpPr>
                <p:grpSpPr>
                  <a:xfrm>
                    <a:off x="2468099" y="4379674"/>
                    <a:ext cx="3504489" cy="1812736"/>
                    <a:chOff x="6733655" y="3037917"/>
                    <a:chExt cx="4065200" cy="2102770"/>
                  </a:xfrm>
                </p:grpSpPr>
                <p:sp>
                  <p:nvSpPr>
                    <p:cNvPr id="2199" name="Google Shape;2199;p82"/>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200" name="Google Shape;2200;p82"/>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2201" name="Google Shape;2201;p82"/>
                    <p:cNvGrpSpPr/>
                    <p:nvPr/>
                  </p:nvGrpSpPr>
                  <p:grpSpPr>
                    <a:xfrm>
                      <a:off x="6900252" y="3721726"/>
                      <a:ext cx="3732006" cy="644952"/>
                      <a:chOff x="6900252" y="3721726"/>
                      <a:chExt cx="3732006" cy="644952"/>
                    </a:xfrm>
                  </p:grpSpPr>
                  <p:grpSp>
                    <p:nvGrpSpPr>
                      <p:cNvPr id="2202" name="Google Shape;2202;p82"/>
                      <p:cNvGrpSpPr/>
                      <p:nvPr/>
                    </p:nvGrpSpPr>
                    <p:grpSpPr>
                      <a:xfrm>
                        <a:off x="6900252" y="3721726"/>
                        <a:ext cx="3732006" cy="644952"/>
                        <a:chOff x="7545267" y="3412537"/>
                        <a:chExt cx="3732006" cy="644952"/>
                      </a:xfrm>
                    </p:grpSpPr>
                    <p:sp>
                      <p:nvSpPr>
                        <p:cNvPr id="2203" name="Google Shape;2203;p82"/>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204" name="Google Shape;2204;p82"/>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Flow Controller</a:t>
                          </a:r>
                          <a:endParaRPr sz="900">
                            <a:solidFill>
                              <a:srgbClr val="193EB0"/>
                            </a:solidFill>
                            <a:latin typeface="Arial"/>
                            <a:ea typeface="Arial"/>
                            <a:cs typeface="Arial"/>
                            <a:sym typeface="Arial"/>
                          </a:endParaRPr>
                        </a:p>
                      </p:txBody>
                    </p:sp>
                  </p:grpSp>
                  <p:pic>
                    <p:nvPicPr>
                      <p:cNvPr id="2205" name="Google Shape;2205;p82"/>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206" name="Google Shape;2206;p82"/>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Local Storage</a:t>
                      </a:r>
                      <a:endParaRPr sz="900">
                        <a:solidFill>
                          <a:srgbClr val="193EB0"/>
                        </a:solidFill>
                        <a:latin typeface="Arial"/>
                        <a:ea typeface="Arial"/>
                        <a:cs typeface="Arial"/>
                        <a:sym typeface="Arial"/>
                      </a:endParaRPr>
                    </a:p>
                  </p:txBody>
                </p:sp>
                <p:grpSp>
                  <p:nvGrpSpPr>
                    <p:cNvPr id="2207" name="Google Shape;2207;p82"/>
                    <p:cNvGrpSpPr/>
                    <p:nvPr/>
                  </p:nvGrpSpPr>
                  <p:grpSpPr>
                    <a:xfrm>
                      <a:off x="7356553" y="4003140"/>
                      <a:ext cx="2803966" cy="298388"/>
                      <a:chOff x="8001568" y="3690141"/>
                      <a:chExt cx="2803966" cy="298388"/>
                    </a:xfrm>
                  </p:grpSpPr>
                  <p:sp>
                    <p:nvSpPr>
                      <p:cNvPr id="2208" name="Google Shape;2208;p82"/>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Processor 1</a:t>
                        </a:r>
                        <a:endParaRPr sz="900">
                          <a:solidFill>
                            <a:srgbClr val="193EB0"/>
                          </a:solidFill>
                          <a:latin typeface="Arial"/>
                          <a:ea typeface="Arial"/>
                          <a:cs typeface="Arial"/>
                          <a:sym typeface="Arial"/>
                        </a:endParaRPr>
                      </a:p>
                    </p:txBody>
                  </p:sp>
                  <p:sp>
                    <p:nvSpPr>
                      <p:cNvPr id="2209" name="Google Shape;2209;p82"/>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Extension N</a:t>
                        </a:r>
                        <a:endParaRPr sz="900">
                          <a:solidFill>
                            <a:srgbClr val="193EB0"/>
                          </a:solidFill>
                          <a:latin typeface="Arial"/>
                          <a:ea typeface="Arial"/>
                          <a:cs typeface="Arial"/>
                          <a:sym typeface="Arial"/>
                        </a:endParaRPr>
                      </a:p>
                    </p:txBody>
                  </p:sp>
                </p:grpSp>
                <p:grpSp>
                  <p:nvGrpSpPr>
                    <p:cNvPr id="2210" name="Google Shape;2210;p82"/>
                    <p:cNvGrpSpPr/>
                    <p:nvPr/>
                  </p:nvGrpSpPr>
                  <p:grpSpPr>
                    <a:xfrm>
                      <a:off x="8126907" y="3384067"/>
                      <a:ext cx="1244600" cy="298388"/>
                      <a:chOff x="8126907" y="3384067"/>
                      <a:chExt cx="1244600" cy="298388"/>
                    </a:xfrm>
                  </p:grpSpPr>
                  <p:sp>
                    <p:nvSpPr>
                      <p:cNvPr id="2211" name="Google Shape;2211;p82"/>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Web Server</a:t>
                        </a:r>
                        <a:endParaRPr sz="900">
                          <a:solidFill>
                            <a:srgbClr val="193EB0"/>
                          </a:solidFill>
                          <a:latin typeface="Arial"/>
                          <a:ea typeface="Arial"/>
                          <a:cs typeface="Arial"/>
                          <a:sym typeface="Arial"/>
                        </a:endParaRPr>
                      </a:p>
                    </p:txBody>
                  </p:sp>
                  <p:pic>
                    <p:nvPicPr>
                      <p:cNvPr id="2212" name="Google Shape;2212;p82"/>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213" name="Google Shape;2213;p82"/>
                    <p:cNvGrpSpPr/>
                    <p:nvPr/>
                  </p:nvGrpSpPr>
                  <p:grpSpPr>
                    <a:xfrm>
                      <a:off x="7023474" y="4483307"/>
                      <a:ext cx="1131452" cy="372598"/>
                      <a:chOff x="7023474" y="4483307"/>
                      <a:chExt cx="1131452" cy="372598"/>
                    </a:xfrm>
                  </p:grpSpPr>
                  <p:sp>
                    <p:nvSpPr>
                      <p:cNvPr id="2214" name="Google Shape;2214;p82"/>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215" name="Google Shape;2215;p82"/>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216" name="Google Shape;2216;p82"/>
                    <p:cNvGrpSpPr/>
                    <p:nvPr/>
                  </p:nvGrpSpPr>
                  <p:grpSpPr>
                    <a:xfrm>
                      <a:off x="6929419" y="3390517"/>
                      <a:ext cx="569441" cy="189557"/>
                      <a:chOff x="6929419" y="3390517"/>
                      <a:chExt cx="569441" cy="189557"/>
                    </a:xfrm>
                  </p:grpSpPr>
                  <p:sp>
                    <p:nvSpPr>
                      <p:cNvPr id="2217" name="Google Shape;2217;p82"/>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JVM</a:t>
                        </a:r>
                        <a:endParaRPr sz="900">
                          <a:solidFill>
                            <a:srgbClr val="193EB0"/>
                          </a:solidFill>
                          <a:latin typeface="Arial"/>
                          <a:ea typeface="Arial"/>
                          <a:cs typeface="Arial"/>
                          <a:sym typeface="Arial"/>
                        </a:endParaRPr>
                      </a:p>
                    </p:txBody>
                  </p:sp>
                  <p:pic>
                    <p:nvPicPr>
                      <p:cNvPr id="2218" name="Google Shape;2218;p82"/>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219" name="Google Shape;2219;p82"/>
                    <p:cNvGrpSpPr/>
                    <p:nvPr/>
                  </p:nvGrpSpPr>
                  <p:grpSpPr>
                    <a:xfrm>
                      <a:off x="6916422" y="3106010"/>
                      <a:ext cx="856758" cy="189557"/>
                      <a:chOff x="6916422" y="3106010"/>
                      <a:chExt cx="856758" cy="189557"/>
                    </a:xfrm>
                  </p:grpSpPr>
                  <p:sp>
                    <p:nvSpPr>
                      <p:cNvPr id="2220" name="Google Shape;2220;p82"/>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OS/Host</a:t>
                        </a:r>
                        <a:endParaRPr sz="900">
                          <a:solidFill>
                            <a:srgbClr val="193EB0"/>
                          </a:solidFill>
                          <a:latin typeface="Arial"/>
                          <a:ea typeface="Arial"/>
                          <a:cs typeface="Arial"/>
                          <a:sym typeface="Arial"/>
                        </a:endParaRPr>
                      </a:p>
                    </p:txBody>
                  </p:sp>
                  <p:pic>
                    <p:nvPicPr>
                      <p:cNvPr id="2221" name="Google Shape;2221;p82"/>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222" name="Google Shape;2222;p82"/>
                    <p:cNvGrpSpPr/>
                    <p:nvPr/>
                  </p:nvGrpSpPr>
                  <p:grpSpPr>
                    <a:xfrm>
                      <a:off x="8202110" y="4483307"/>
                      <a:ext cx="1131452" cy="372598"/>
                      <a:chOff x="8202110" y="4483307"/>
                      <a:chExt cx="1131452" cy="372598"/>
                    </a:xfrm>
                  </p:grpSpPr>
                  <p:sp>
                    <p:nvSpPr>
                      <p:cNvPr id="2223" name="Google Shape;2223;p82"/>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224" name="Google Shape;2224;p82"/>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225" name="Google Shape;2225;p82"/>
                    <p:cNvGrpSpPr/>
                    <p:nvPr/>
                  </p:nvGrpSpPr>
                  <p:grpSpPr>
                    <a:xfrm>
                      <a:off x="9371593" y="4483307"/>
                      <a:ext cx="1131452" cy="372598"/>
                      <a:chOff x="9371593" y="4483307"/>
                      <a:chExt cx="1131452" cy="372598"/>
                    </a:xfrm>
                  </p:grpSpPr>
                  <p:sp>
                    <p:nvSpPr>
                      <p:cNvPr id="2226" name="Google Shape;2226;p82"/>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227" name="Google Shape;2227;p82"/>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228" name="Google Shape;2228;p82"/>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229" name="Google Shape;2229;p82"/>
                <p:cNvGrpSpPr/>
                <p:nvPr/>
              </p:nvGrpSpPr>
              <p:grpSpPr>
                <a:xfrm>
                  <a:off x="1618570" y="4066381"/>
                  <a:ext cx="3504489" cy="1812736"/>
                  <a:chOff x="2468099" y="4379674"/>
                  <a:chExt cx="3504489" cy="1812736"/>
                </a:xfrm>
              </p:grpSpPr>
              <p:grpSp>
                <p:nvGrpSpPr>
                  <p:cNvPr id="2230" name="Google Shape;2230;p82"/>
                  <p:cNvGrpSpPr/>
                  <p:nvPr/>
                </p:nvGrpSpPr>
                <p:grpSpPr>
                  <a:xfrm>
                    <a:off x="2468099" y="4379674"/>
                    <a:ext cx="3504489" cy="1812736"/>
                    <a:chOff x="6733655" y="3037917"/>
                    <a:chExt cx="4065200" cy="2102770"/>
                  </a:xfrm>
                </p:grpSpPr>
                <p:sp>
                  <p:nvSpPr>
                    <p:cNvPr id="2231" name="Google Shape;2231;p82"/>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232" name="Google Shape;2232;p82"/>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2233" name="Google Shape;2233;p82"/>
                    <p:cNvGrpSpPr/>
                    <p:nvPr/>
                  </p:nvGrpSpPr>
                  <p:grpSpPr>
                    <a:xfrm>
                      <a:off x="6900252" y="3721726"/>
                      <a:ext cx="3732006" cy="644952"/>
                      <a:chOff x="6900252" y="3721726"/>
                      <a:chExt cx="3732006" cy="644952"/>
                    </a:xfrm>
                  </p:grpSpPr>
                  <p:grpSp>
                    <p:nvGrpSpPr>
                      <p:cNvPr id="2234" name="Google Shape;2234;p82"/>
                      <p:cNvGrpSpPr/>
                      <p:nvPr/>
                    </p:nvGrpSpPr>
                    <p:grpSpPr>
                      <a:xfrm>
                        <a:off x="6900252" y="3721726"/>
                        <a:ext cx="3732006" cy="644952"/>
                        <a:chOff x="7545267" y="3412537"/>
                        <a:chExt cx="3732006" cy="644952"/>
                      </a:xfrm>
                    </p:grpSpPr>
                    <p:sp>
                      <p:nvSpPr>
                        <p:cNvPr id="2235" name="Google Shape;2235;p82"/>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236" name="Google Shape;2236;p82"/>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Flow Controller</a:t>
                          </a:r>
                          <a:endParaRPr sz="900">
                            <a:solidFill>
                              <a:srgbClr val="193EB0"/>
                            </a:solidFill>
                            <a:latin typeface="Arial"/>
                            <a:ea typeface="Arial"/>
                            <a:cs typeface="Arial"/>
                            <a:sym typeface="Arial"/>
                          </a:endParaRPr>
                        </a:p>
                      </p:txBody>
                    </p:sp>
                  </p:grpSp>
                  <p:pic>
                    <p:nvPicPr>
                      <p:cNvPr id="2237" name="Google Shape;2237;p82"/>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238" name="Google Shape;2238;p82"/>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Local Storage</a:t>
                      </a:r>
                      <a:endParaRPr sz="900">
                        <a:solidFill>
                          <a:srgbClr val="193EB0"/>
                        </a:solidFill>
                        <a:latin typeface="Arial"/>
                        <a:ea typeface="Arial"/>
                        <a:cs typeface="Arial"/>
                        <a:sym typeface="Arial"/>
                      </a:endParaRPr>
                    </a:p>
                  </p:txBody>
                </p:sp>
                <p:grpSp>
                  <p:nvGrpSpPr>
                    <p:cNvPr id="2239" name="Google Shape;2239;p82"/>
                    <p:cNvGrpSpPr/>
                    <p:nvPr/>
                  </p:nvGrpSpPr>
                  <p:grpSpPr>
                    <a:xfrm>
                      <a:off x="7356553" y="4003140"/>
                      <a:ext cx="2803966" cy="298388"/>
                      <a:chOff x="8001568" y="3690141"/>
                      <a:chExt cx="2803966" cy="298388"/>
                    </a:xfrm>
                  </p:grpSpPr>
                  <p:sp>
                    <p:nvSpPr>
                      <p:cNvPr id="2240" name="Google Shape;2240;p82"/>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Processor 1</a:t>
                        </a:r>
                        <a:endParaRPr sz="900">
                          <a:solidFill>
                            <a:srgbClr val="193EB0"/>
                          </a:solidFill>
                          <a:latin typeface="Arial"/>
                          <a:ea typeface="Arial"/>
                          <a:cs typeface="Arial"/>
                          <a:sym typeface="Arial"/>
                        </a:endParaRPr>
                      </a:p>
                    </p:txBody>
                  </p:sp>
                  <p:sp>
                    <p:nvSpPr>
                      <p:cNvPr id="2241" name="Google Shape;2241;p82"/>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Extension N</a:t>
                        </a:r>
                        <a:endParaRPr sz="900">
                          <a:solidFill>
                            <a:srgbClr val="193EB0"/>
                          </a:solidFill>
                          <a:latin typeface="Arial"/>
                          <a:ea typeface="Arial"/>
                          <a:cs typeface="Arial"/>
                          <a:sym typeface="Arial"/>
                        </a:endParaRPr>
                      </a:p>
                    </p:txBody>
                  </p:sp>
                </p:grpSp>
                <p:grpSp>
                  <p:nvGrpSpPr>
                    <p:cNvPr id="2242" name="Google Shape;2242;p82"/>
                    <p:cNvGrpSpPr/>
                    <p:nvPr/>
                  </p:nvGrpSpPr>
                  <p:grpSpPr>
                    <a:xfrm>
                      <a:off x="8126907" y="3384067"/>
                      <a:ext cx="1244600" cy="298388"/>
                      <a:chOff x="8126907" y="3384067"/>
                      <a:chExt cx="1244600" cy="298388"/>
                    </a:xfrm>
                  </p:grpSpPr>
                  <p:sp>
                    <p:nvSpPr>
                      <p:cNvPr id="2243" name="Google Shape;2243;p82"/>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Web Server</a:t>
                        </a:r>
                        <a:endParaRPr sz="900">
                          <a:solidFill>
                            <a:srgbClr val="193EB0"/>
                          </a:solidFill>
                          <a:latin typeface="Arial"/>
                          <a:ea typeface="Arial"/>
                          <a:cs typeface="Arial"/>
                          <a:sym typeface="Arial"/>
                        </a:endParaRPr>
                      </a:p>
                    </p:txBody>
                  </p:sp>
                  <p:pic>
                    <p:nvPicPr>
                      <p:cNvPr id="2244" name="Google Shape;2244;p82"/>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245" name="Google Shape;2245;p82"/>
                    <p:cNvGrpSpPr/>
                    <p:nvPr/>
                  </p:nvGrpSpPr>
                  <p:grpSpPr>
                    <a:xfrm>
                      <a:off x="7023474" y="4483307"/>
                      <a:ext cx="1131452" cy="372598"/>
                      <a:chOff x="7023474" y="4483307"/>
                      <a:chExt cx="1131452" cy="372598"/>
                    </a:xfrm>
                  </p:grpSpPr>
                  <p:sp>
                    <p:nvSpPr>
                      <p:cNvPr id="2246" name="Google Shape;2246;p82"/>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247" name="Google Shape;2247;p82"/>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248" name="Google Shape;2248;p82"/>
                    <p:cNvGrpSpPr/>
                    <p:nvPr/>
                  </p:nvGrpSpPr>
                  <p:grpSpPr>
                    <a:xfrm>
                      <a:off x="6929419" y="3390517"/>
                      <a:ext cx="569441" cy="189557"/>
                      <a:chOff x="6929419" y="3390517"/>
                      <a:chExt cx="569441" cy="189557"/>
                    </a:xfrm>
                  </p:grpSpPr>
                  <p:sp>
                    <p:nvSpPr>
                      <p:cNvPr id="2249" name="Google Shape;2249;p82"/>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JVM</a:t>
                        </a:r>
                        <a:endParaRPr sz="900">
                          <a:solidFill>
                            <a:srgbClr val="193EB0"/>
                          </a:solidFill>
                          <a:latin typeface="Arial"/>
                          <a:ea typeface="Arial"/>
                          <a:cs typeface="Arial"/>
                          <a:sym typeface="Arial"/>
                        </a:endParaRPr>
                      </a:p>
                    </p:txBody>
                  </p:sp>
                  <p:pic>
                    <p:nvPicPr>
                      <p:cNvPr id="2250" name="Google Shape;2250;p82"/>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251" name="Google Shape;2251;p82"/>
                    <p:cNvGrpSpPr/>
                    <p:nvPr/>
                  </p:nvGrpSpPr>
                  <p:grpSpPr>
                    <a:xfrm>
                      <a:off x="6916422" y="3106010"/>
                      <a:ext cx="856758" cy="189557"/>
                      <a:chOff x="6916422" y="3106010"/>
                      <a:chExt cx="856758" cy="189557"/>
                    </a:xfrm>
                  </p:grpSpPr>
                  <p:sp>
                    <p:nvSpPr>
                      <p:cNvPr id="2252" name="Google Shape;2252;p82"/>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OS/Host</a:t>
                        </a:r>
                        <a:endParaRPr sz="900">
                          <a:solidFill>
                            <a:srgbClr val="193EB0"/>
                          </a:solidFill>
                          <a:latin typeface="Arial"/>
                          <a:ea typeface="Arial"/>
                          <a:cs typeface="Arial"/>
                          <a:sym typeface="Arial"/>
                        </a:endParaRPr>
                      </a:p>
                    </p:txBody>
                  </p:sp>
                  <p:pic>
                    <p:nvPicPr>
                      <p:cNvPr id="2253" name="Google Shape;2253;p82"/>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254" name="Google Shape;2254;p82"/>
                    <p:cNvGrpSpPr/>
                    <p:nvPr/>
                  </p:nvGrpSpPr>
                  <p:grpSpPr>
                    <a:xfrm>
                      <a:off x="8202110" y="4483307"/>
                      <a:ext cx="1131452" cy="372598"/>
                      <a:chOff x="8202110" y="4483307"/>
                      <a:chExt cx="1131452" cy="372598"/>
                    </a:xfrm>
                  </p:grpSpPr>
                  <p:sp>
                    <p:nvSpPr>
                      <p:cNvPr id="2255" name="Google Shape;2255;p82"/>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256" name="Google Shape;2256;p82"/>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257" name="Google Shape;2257;p82"/>
                    <p:cNvGrpSpPr/>
                    <p:nvPr/>
                  </p:nvGrpSpPr>
                  <p:grpSpPr>
                    <a:xfrm>
                      <a:off x="9371593" y="4483307"/>
                      <a:ext cx="1131452" cy="372598"/>
                      <a:chOff x="9371593" y="4483307"/>
                      <a:chExt cx="1131452" cy="372598"/>
                    </a:xfrm>
                  </p:grpSpPr>
                  <p:sp>
                    <p:nvSpPr>
                      <p:cNvPr id="2258" name="Google Shape;2258;p82"/>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259" name="Google Shape;2259;p82"/>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260" name="Google Shape;2260;p82"/>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261" name="Google Shape;2261;p82"/>
                <p:cNvGrpSpPr/>
                <p:nvPr/>
              </p:nvGrpSpPr>
              <p:grpSpPr>
                <a:xfrm>
                  <a:off x="1830662" y="4273877"/>
                  <a:ext cx="3504489" cy="1812736"/>
                  <a:chOff x="2468099" y="4379674"/>
                  <a:chExt cx="3504489" cy="1812736"/>
                </a:xfrm>
              </p:grpSpPr>
              <p:grpSp>
                <p:nvGrpSpPr>
                  <p:cNvPr id="2262" name="Google Shape;2262;p82"/>
                  <p:cNvGrpSpPr/>
                  <p:nvPr/>
                </p:nvGrpSpPr>
                <p:grpSpPr>
                  <a:xfrm>
                    <a:off x="2468099" y="4379674"/>
                    <a:ext cx="3504489" cy="1812736"/>
                    <a:chOff x="6733655" y="3037917"/>
                    <a:chExt cx="4065200" cy="2102770"/>
                  </a:xfrm>
                </p:grpSpPr>
                <p:sp>
                  <p:nvSpPr>
                    <p:cNvPr id="2263" name="Google Shape;2263;p82"/>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264" name="Google Shape;2264;p82"/>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2265" name="Google Shape;2265;p82"/>
                    <p:cNvGrpSpPr/>
                    <p:nvPr/>
                  </p:nvGrpSpPr>
                  <p:grpSpPr>
                    <a:xfrm>
                      <a:off x="6900252" y="3721726"/>
                      <a:ext cx="3732006" cy="644952"/>
                      <a:chOff x="6900252" y="3721726"/>
                      <a:chExt cx="3732006" cy="644952"/>
                    </a:xfrm>
                  </p:grpSpPr>
                  <p:grpSp>
                    <p:nvGrpSpPr>
                      <p:cNvPr id="2266" name="Google Shape;2266;p82"/>
                      <p:cNvGrpSpPr/>
                      <p:nvPr/>
                    </p:nvGrpSpPr>
                    <p:grpSpPr>
                      <a:xfrm>
                        <a:off x="6900252" y="3721726"/>
                        <a:ext cx="3732006" cy="644952"/>
                        <a:chOff x="7545267" y="3412537"/>
                        <a:chExt cx="3732006" cy="644952"/>
                      </a:xfrm>
                    </p:grpSpPr>
                    <p:sp>
                      <p:nvSpPr>
                        <p:cNvPr id="2267" name="Google Shape;2267;p82"/>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268" name="Google Shape;2268;p82"/>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Flow Controller</a:t>
                          </a:r>
                          <a:endParaRPr sz="900">
                            <a:solidFill>
                              <a:srgbClr val="193EB0"/>
                            </a:solidFill>
                            <a:latin typeface="Arial"/>
                            <a:ea typeface="Arial"/>
                            <a:cs typeface="Arial"/>
                            <a:sym typeface="Arial"/>
                          </a:endParaRPr>
                        </a:p>
                      </p:txBody>
                    </p:sp>
                  </p:grpSp>
                  <p:pic>
                    <p:nvPicPr>
                      <p:cNvPr id="2269" name="Google Shape;2269;p82"/>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270" name="Google Shape;2270;p82"/>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Local Storage</a:t>
                      </a:r>
                      <a:endParaRPr sz="900">
                        <a:solidFill>
                          <a:srgbClr val="193EB0"/>
                        </a:solidFill>
                        <a:latin typeface="Arial"/>
                        <a:ea typeface="Arial"/>
                        <a:cs typeface="Arial"/>
                        <a:sym typeface="Arial"/>
                      </a:endParaRPr>
                    </a:p>
                  </p:txBody>
                </p:sp>
                <p:grpSp>
                  <p:nvGrpSpPr>
                    <p:cNvPr id="2271" name="Google Shape;2271;p82"/>
                    <p:cNvGrpSpPr/>
                    <p:nvPr/>
                  </p:nvGrpSpPr>
                  <p:grpSpPr>
                    <a:xfrm>
                      <a:off x="7356553" y="4003140"/>
                      <a:ext cx="2803966" cy="298388"/>
                      <a:chOff x="8001568" y="3690141"/>
                      <a:chExt cx="2803966" cy="298388"/>
                    </a:xfrm>
                  </p:grpSpPr>
                  <p:sp>
                    <p:nvSpPr>
                      <p:cNvPr id="2272" name="Google Shape;2272;p82"/>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Processor 1</a:t>
                        </a:r>
                        <a:endParaRPr sz="900">
                          <a:solidFill>
                            <a:srgbClr val="193EB0"/>
                          </a:solidFill>
                          <a:latin typeface="Arial"/>
                          <a:ea typeface="Arial"/>
                          <a:cs typeface="Arial"/>
                          <a:sym typeface="Arial"/>
                        </a:endParaRPr>
                      </a:p>
                    </p:txBody>
                  </p:sp>
                  <p:sp>
                    <p:nvSpPr>
                      <p:cNvPr id="2273" name="Google Shape;2273;p82"/>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Extension N</a:t>
                        </a:r>
                        <a:endParaRPr sz="900">
                          <a:solidFill>
                            <a:srgbClr val="193EB0"/>
                          </a:solidFill>
                          <a:latin typeface="Arial"/>
                          <a:ea typeface="Arial"/>
                          <a:cs typeface="Arial"/>
                          <a:sym typeface="Arial"/>
                        </a:endParaRPr>
                      </a:p>
                    </p:txBody>
                  </p:sp>
                </p:grpSp>
                <p:grpSp>
                  <p:nvGrpSpPr>
                    <p:cNvPr id="2274" name="Google Shape;2274;p82"/>
                    <p:cNvGrpSpPr/>
                    <p:nvPr/>
                  </p:nvGrpSpPr>
                  <p:grpSpPr>
                    <a:xfrm>
                      <a:off x="8126907" y="3384067"/>
                      <a:ext cx="1244600" cy="298388"/>
                      <a:chOff x="8126907" y="3384067"/>
                      <a:chExt cx="1244600" cy="298388"/>
                    </a:xfrm>
                  </p:grpSpPr>
                  <p:sp>
                    <p:nvSpPr>
                      <p:cNvPr id="2275" name="Google Shape;2275;p82"/>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Web Server</a:t>
                        </a:r>
                        <a:endParaRPr sz="900">
                          <a:solidFill>
                            <a:srgbClr val="193EB0"/>
                          </a:solidFill>
                          <a:latin typeface="Arial"/>
                          <a:ea typeface="Arial"/>
                          <a:cs typeface="Arial"/>
                          <a:sym typeface="Arial"/>
                        </a:endParaRPr>
                      </a:p>
                    </p:txBody>
                  </p:sp>
                  <p:pic>
                    <p:nvPicPr>
                      <p:cNvPr id="2276" name="Google Shape;2276;p82"/>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277" name="Google Shape;2277;p82"/>
                    <p:cNvGrpSpPr/>
                    <p:nvPr/>
                  </p:nvGrpSpPr>
                  <p:grpSpPr>
                    <a:xfrm>
                      <a:off x="7023474" y="4483307"/>
                      <a:ext cx="1131452" cy="372598"/>
                      <a:chOff x="7023474" y="4483307"/>
                      <a:chExt cx="1131452" cy="372598"/>
                    </a:xfrm>
                  </p:grpSpPr>
                  <p:sp>
                    <p:nvSpPr>
                      <p:cNvPr id="2278" name="Google Shape;2278;p82"/>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279" name="Google Shape;2279;p82"/>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280" name="Google Shape;2280;p82"/>
                    <p:cNvGrpSpPr/>
                    <p:nvPr/>
                  </p:nvGrpSpPr>
                  <p:grpSpPr>
                    <a:xfrm>
                      <a:off x="6929419" y="3390517"/>
                      <a:ext cx="569441" cy="189557"/>
                      <a:chOff x="6929419" y="3390517"/>
                      <a:chExt cx="569441" cy="189557"/>
                    </a:xfrm>
                  </p:grpSpPr>
                  <p:sp>
                    <p:nvSpPr>
                      <p:cNvPr id="2281" name="Google Shape;2281;p82"/>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JVM</a:t>
                        </a:r>
                        <a:endParaRPr sz="900">
                          <a:solidFill>
                            <a:srgbClr val="193EB0"/>
                          </a:solidFill>
                          <a:latin typeface="Arial"/>
                          <a:ea typeface="Arial"/>
                          <a:cs typeface="Arial"/>
                          <a:sym typeface="Arial"/>
                        </a:endParaRPr>
                      </a:p>
                    </p:txBody>
                  </p:sp>
                  <p:pic>
                    <p:nvPicPr>
                      <p:cNvPr id="2282" name="Google Shape;2282;p82"/>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283" name="Google Shape;2283;p82"/>
                    <p:cNvGrpSpPr/>
                    <p:nvPr/>
                  </p:nvGrpSpPr>
                  <p:grpSpPr>
                    <a:xfrm>
                      <a:off x="6916422" y="3106010"/>
                      <a:ext cx="856758" cy="189557"/>
                      <a:chOff x="6916422" y="3106010"/>
                      <a:chExt cx="856758" cy="189557"/>
                    </a:xfrm>
                  </p:grpSpPr>
                  <p:sp>
                    <p:nvSpPr>
                      <p:cNvPr id="2284" name="Google Shape;2284;p82"/>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OS/Host</a:t>
                        </a:r>
                        <a:endParaRPr sz="900">
                          <a:solidFill>
                            <a:srgbClr val="193EB0"/>
                          </a:solidFill>
                          <a:latin typeface="Arial"/>
                          <a:ea typeface="Arial"/>
                          <a:cs typeface="Arial"/>
                          <a:sym typeface="Arial"/>
                        </a:endParaRPr>
                      </a:p>
                    </p:txBody>
                  </p:sp>
                  <p:pic>
                    <p:nvPicPr>
                      <p:cNvPr id="2285" name="Google Shape;2285;p82"/>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286" name="Google Shape;2286;p82"/>
                    <p:cNvGrpSpPr/>
                    <p:nvPr/>
                  </p:nvGrpSpPr>
                  <p:grpSpPr>
                    <a:xfrm>
                      <a:off x="8202110" y="4483307"/>
                      <a:ext cx="1131452" cy="372598"/>
                      <a:chOff x="8202110" y="4483307"/>
                      <a:chExt cx="1131452" cy="372598"/>
                    </a:xfrm>
                  </p:grpSpPr>
                  <p:sp>
                    <p:nvSpPr>
                      <p:cNvPr id="2287" name="Google Shape;2287;p82"/>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288" name="Google Shape;2288;p82"/>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289" name="Google Shape;2289;p82"/>
                    <p:cNvGrpSpPr/>
                    <p:nvPr/>
                  </p:nvGrpSpPr>
                  <p:grpSpPr>
                    <a:xfrm>
                      <a:off x="9371593" y="4483307"/>
                      <a:ext cx="1131452" cy="372598"/>
                      <a:chOff x="9371593" y="4483307"/>
                      <a:chExt cx="1131452" cy="372598"/>
                    </a:xfrm>
                  </p:grpSpPr>
                  <p:sp>
                    <p:nvSpPr>
                      <p:cNvPr id="2290" name="Google Shape;2290;p82"/>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900">
                            <a:solidFill>
                              <a:srgbClr val="193EB0"/>
                            </a:solidFill>
                            <a:latin typeface="Arial"/>
                            <a:ea typeface="Arial"/>
                            <a:cs typeface="Arial"/>
                            <a:sym typeface="Arial"/>
                          </a:rPr>
                          <a:t>        Repository</a:t>
                        </a:r>
                        <a:endParaRPr sz="900">
                          <a:solidFill>
                            <a:srgbClr val="193EB0"/>
                          </a:solidFill>
                          <a:latin typeface="Arial"/>
                          <a:ea typeface="Arial"/>
                          <a:cs typeface="Arial"/>
                          <a:sym typeface="Arial"/>
                        </a:endParaRPr>
                      </a:p>
                    </p:txBody>
                  </p:sp>
                  <p:pic>
                    <p:nvPicPr>
                      <p:cNvPr id="2291" name="Google Shape;2291;p82"/>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292" name="Google Shape;2292;p82"/>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293" name="Google Shape;2293;p82"/>
                <p:cNvGrpSpPr/>
                <p:nvPr/>
              </p:nvGrpSpPr>
              <p:grpSpPr>
                <a:xfrm>
                  <a:off x="2021056" y="4493264"/>
                  <a:ext cx="3504489" cy="1812736"/>
                  <a:chOff x="2468099" y="4379674"/>
                  <a:chExt cx="3504489" cy="1812736"/>
                </a:xfrm>
              </p:grpSpPr>
              <p:grpSp>
                <p:nvGrpSpPr>
                  <p:cNvPr id="2294" name="Google Shape;2294;p82"/>
                  <p:cNvGrpSpPr/>
                  <p:nvPr/>
                </p:nvGrpSpPr>
                <p:grpSpPr>
                  <a:xfrm>
                    <a:off x="2468099" y="4379674"/>
                    <a:ext cx="3504489" cy="1812736"/>
                    <a:chOff x="6733655" y="3037917"/>
                    <a:chExt cx="4065200" cy="2102770"/>
                  </a:xfrm>
                </p:grpSpPr>
                <p:sp>
                  <p:nvSpPr>
                    <p:cNvPr id="2295" name="Google Shape;2295;p82"/>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296" name="Google Shape;2296;p82"/>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2297" name="Google Shape;2297;p82"/>
                    <p:cNvGrpSpPr/>
                    <p:nvPr/>
                  </p:nvGrpSpPr>
                  <p:grpSpPr>
                    <a:xfrm>
                      <a:off x="6900252" y="3721726"/>
                      <a:ext cx="3732006" cy="644952"/>
                      <a:chOff x="6900252" y="3721726"/>
                      <a:chExt cx="3732006" cy="644952"/>
                    </a:xfrm>
                  </p:grpSpPr>
                  <p:grpSp>
                    <p:nvGrpSpPr>
                      <p:cNvPr id="2298" name="Google Shape;2298;p82"/>
                      <p:cNvGrpSpPr/>
                      <p:nvPr/>
                    </p:nvGrpSpPr>
                    <p:grpSpPr>
                      <a:xfrm>
                        <a:off x="6900252" y="3721726"/>
                        <a:ext cx="3732006" cy="644952"/>
                        <a:chOff x="7545267" y="3412537"/>
                        <a:chExt cx="3732006" cy="644952"/>
                      </a:xfrm>
                    </p:grpSpPr>
                    <p:sp>
                      <p:nvSpPr>
                        <p:cNvPr id="2299" name="Google Shape;2299;p82"/>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2300" name="Google Shape;2300;p82"/>
                        <p:cNvSpPr/>
                        <p:nvPr/>
                      </p:nvSpPr>
                      <p:spPr>
                        <a:xfrm>
                          <a:off x="7670828" y="3412537"/>
                          <a:ext cx="1486969" cy="270541"/>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Bộ điều khiển luồng</a:t>
                          </a:r>
                          <a:endParaRPr sz="900">
                            <a:solidFill>
                              <a:srgbClr val="193EB0"/>
                            </a:solidFill>
                            <a:latin typeface="Arial"/>
                            <a:ea typeface="Arial"/>
                            <a:cs typeface="Arial"/>
                            <a:sym typeface="Arial"/>
                          </a:endParaRPr>
                        </a:p>
                      </p:txBody>
                    </p:sp>
                  </p:grpSp>
                  <p:pic>
                    <p:nvPicPr>
                      <p:cNvPr id="2301" name="Google Shape;2301;p82"/>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302" name="Google Shape;2302;p82"/>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Lưu trữ cục bộ</a:t>
                      </a:r>
                      <a:endParaRPr sz="900">
                        <a:solidFill>
                          <a:srgbClr val="193EB0"/>
                        </a:solidFill>
                        <a:latin typeface="Arial"/>
                        <a:ea typeface="Arial"/>
                        <a:cs typeface="Arial"/>
                        <a:sym typeface="Arial"/>
                      </a:endParaRPr>
                    </a:p>
                  </p:txBody>
                </p:sp>
                <p:grpSp>
                  <p:nvGrpSpPr>
                    <p:cNvPr id="2303" name="Google Shape;2303;p82"/>
                    <p:cNvGrpSpPr/>
                    <p:nvPr/>
                  </p:nvGrpSpPr>
                  <p:grpSpPr>
                    <a:xfrm>
                      <a:off x="7356553" y="4003140"/>
                      <a:ext cx="2803966" cy="298388"/>
                      <a:chOff x="8001568" y="3690141"/>
                      <a:chExt cx="2803966" cy="298388"/>
                    </a:xfrm>
                  </p:grpSpPr>
                  <p:sp>
                    <p:nvSpPr>
                      <p:cNvPr id="2304" name="Google Shape;2304;p82"/>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Bộ xử lý 1</a:t>
                        </a:r>
                        <a:endParaRPr sz="900">
                          <a:solidFill>
                            <a:srgbClr val="193EB0"/>
                          </a:solidFill>
                          <a:latin typeface="Arial"/>
                          <a:ea typeface="Arial"/>
                          <a:cs typeface="Arial"/>
                          <a:sym typeface="Arial"/>
                        </a:endParaRPr>
                      </a:p>
                    </p:txBody>
                  </p:sp>
                  <p:sp>
                    <p:nvSpPr>
                      <p:cNvPr id="2305" name="Google Shape;2305;p82"/>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Mở rộng N</a:t>
                        </a:r>
                        <a:endParaRPr sz="900">
                          <a:solidFill>
                            <a:srgbClr val="193EB0"/>
                          </a:solidFill>
                          <a:latin typeface="Arial"/>
                          <a:ea typeface="Arial"/>
                          <a:cs typeface="Arial"/>
                          <a:sym typeface="Arial"/>
                        </a:endParaRPr>
                      </a:p>
                    </p:txBody>
                  </p:sp>
                </p:grpSp>
                <p:grpSp>
                  <p:nvGrpSpPr>
                    <p:cNvPr id="2306" name="Google Shape;2306;p82"/>
                    <p:cNvGrpSpPr/>
                    <p:nvPr/>
                  </p:nvGrpSpPr>
                  <p:grpSpPr>
                    <a:xfrm>
                      <a:off x="8126907" y="3384067"/>
                      <a:ext cx="1244600" cy="298388"/>
                      <a:chOff x="8126907" y="3384067"/>
                      <a:chExt cx="1244600" cy="298388"/>
                    </a:xfrm>
                  </p:grpSpPr>
                  <p:sp>
                    <p:nvSpPr>
                      <p:cNvPr id="2307" name="Google Shape;2307;p82"/>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Máy chủ Web</a:t>
                        </a:r>
                        <a:endParaRPr sz="900">
                          <a:solidFill>
                            <a:srgbClr val="193EB0"/>
                          </a:solidFill>
                          <a:latin typeface="Arial"/>
                          <a:ea typeface="Arial"/>
                          <a:cs typeface="Arial"/>
                          <a:sym typeface="Arial"/>
                        </a:endParaRPr>
                      </a:p>
                    </p:txBody>
                  </p:sp>
                  <p:pic>
                    <p:nvPicPr>
                      <p:cNvPr id="2308" name="Google Shape;2308;p82"/>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309" name="Google Shape;2309;p82"/>
                    <p:cNvGrpSpPr/>
                    <p:nvPr/>
                  </p:nvGrpSpPr>
                  <p:grpSpPr>
                    <a:xfrm>
                      <a:off x="7023474" y="4483307"/>
                      <a:ext cx="1131452" cy="372598"/>
                      <a:chOff x="7023474" y="4483307"/>
                      <a:chExt cx="1131452" cy="372598"/>
                    </a:xfrm>
                  </p:grpSpPr>
                  <p:sp>
                    <p:nvSpPr>
                      <p:cNvPr id="2310" name="Google Shape;2310;p82"/>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Kho lưu trữ FlowFile</a:t>
                        </a:r>
                        <a:endParaRPr sz="900">
                          <a:solidFill>
                            <a:srgbClr val="193EB0"/>
                          </a:solidFill>
                          <a:latin typeface="Arial"/>
                          <a:ea typeface="Arial"/>
                          <a:cs typeface="Arial"/>
                          <a:sym typeface="Arial"/>
                        </a:endParaRPr>
                      </a:p>
                    </p:txBody>
                  </p:sp>
                  <p:pic>
                    <p:nvPicPr>
                      <p:cNvPr id="2311" name="Google Shape;2311;p82"/>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312" name="Google Shape;2312;p82"/>
                    <p:cNvGrpSpPr/>
                    <p:nvPr/>
                  </p:nvGrpSpPr>
                  <p:grpSpPr>
                    <a:xfrm>
                      <a:off x="6929419" y="3390517"/>
                      <a:ext cx="569441" cy="189557"/>
                      <a:chOff x="6929419" y="3390517"/>
                      <a:chExt cx="569441" cy="189557"/>
                    </a:xfrm>
                  </p:grpSpPr>
                  <p:sp>
                    <p:nvSpPr>
                      <p:cNvPr id="2313" name="Google Shape;2313;p82"/>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JVM</a:t>
                        </a:r>
                        <a:endParaRPr sz="900">
                          <a:solidFill>
                            <a:srgbClr val="193EB0"/>
                          </a:solidFill>
                          <a:latin typeface="Arial"/>
                          <a:ea typeface="Arial"/>
                          <a:cs typeface="Arial"/>
                          <a:sym typeface="Arial"/>
                        </a:endParaRPr>
                      </a:p>
                    </p:txBody>
                  </p:sp>
                  <p:pic>
                    <p:nvPicPr>
                      <p:cNvPr id="2314" name="Google Shape;2314;p82"/>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315" name="Google Shape;2315;p82"/>
                    <p:cNvGrpSpPr/>
                    <p:nvPr/>
                  </p:nvGrpSpPr>
                  <p:grpSpPr>
                    <a:xfrm>
                      <a:off x="6916422" y="3106010"/>
                      <a:ext cx="856758" cy="189557"/>
                      <a:chOff x="6916422" y="3106010"/>
                      <a:chExt cx="856758" cy="189557"/>
                    </a:xfrm>
                  </p:grpSpPr>
                  <p:sp>
                    <p:nvSpPr>
                      <p:cNvPr id="2316" name="Google Shape;2316;p82"/>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OS/Host</a:t>
                        </a:r>
                        <a:endParaRPr sz="900">
                          <a:solidFill>
                            <a:srgbClr val="193EB0"/>
                          </a:solidFill>
                          <a:latin typeface="Arial"/>
                          <a:ea typeface="Arial"/>
                          <a:cs typeface="Arial"/>
                          <a:sym typeface="Arial"/>
                        </a:endParaRPr>
                      </a:p>
                    </p:txBody>
                  </p:sp>
                  <p:pic>
                    <p:nvPicPr>
                      <p:cNvPr id="2317" name="Google Shape;2317;p82"/>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318" name="Google Shape;2318;p82"/>
                    <p:cNvGrpSpPr/>
                    <p:nvPr/>
                  </p:nvGrpSpPr>
                  <p:grpSpPr>
                    <a:xfrm>
                      <a:off x="8202110" y="4483307"/>
                      <a:ext cx="1131452" cy="372598"/>
                      <a:chOff x="8202110" y="4483307"/>
                      <a:chExt cx="1131452" cy="372598"/>
                    </a:xfrm>
                  </p:grpSpPr>
                  <p:sp>
                    <p:nvSpPr>
                      <p:cNvPr id="2319" name="Google Shape;2319;p82"/>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Kho lưu trữ nội dung</a:t>
                        </a:r>
                        <a:endParaRPr sz="900">
                          <a:solidFill>
                            <a:srgbClr val="193EB0"/>
                          </a:solidFill>
                          <a:latin typeface="Arial"/>
                          <a:ea typeface="Arial"/>
                          <a:cs typeface="Arial"/>
                          <a:sym typeface="Arial"/>
                        </a:endParaRPr>
                      </a:p>
                    </p:txBody>
                  </p:sp>
                  <p:pic>
                    <p:nvPicPr>
                      <p:cNvPr id="2320" name="Google Shape;2320;p82"/>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321" name="Google Shape;2321;p82"/>
                    <p:cNvGrpSpPr/>
                    <p:nvPr/>
                  </p:nvGrpSpPr>
                  <p:grpSpPr>
                    <a:xfrm>
                      <a:off x="9371593" y="4483307"/>
                      <a:ext cx="1131452" cy="372598"/>
                      <a:chOff x="9371593" y="4483307"/>
                      <a:chExt cx="1131452" cy="372598"/>
                    </a:xfrm>
                  </p:grpSpPr>
                  <p:sp>
                    <p:nvSpPr>
                      <p:cNvPr id="2322" name="Google Shape;2322;p82"/>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193EB0"/>
                            </a:solidFill>
                            <a:latin typeface="Arial"/>
                            <a:ea typeface="Arial"/>
                            <a:cs typeface="Arial"/>
                            <a:sym typeface="Arial"/>
                          </a:rPr>
                          <a:t>     Kho lưu trữ   nguồn gốc</a:t>
                        </a:r>
                        <a:endParaRPr sz="900">
                          <a:solidFill>
                            <a:srgbClr val="193EB0"/>
                          </a:solidFill>
                          <a:latin typeface="Arial"/>
                          <a:ea typeface="Arial"/>
                          <a:cs typeface="Arial"/>
                          <a:sym typeface="Arial"/>
                        </a:endParaRPr>
                      </a:p>
                    </p:txBody>
                  </p:sp>
                  <p:pic>
                    <p:nvPicPr>
                      <p:cNvPr id="2323" name="Google Shape;2323;p82"/>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324" name="Google Shape;2324;p82"/>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2325" name="Google Shape;2325;p82"/>
              <p:cNvSpPr/>
              <p:nvPr/>
            </p:nvSpPr>
            <p:spPr>
              <a:xfrm rot="2700000">
                <a:off x="5029753" y="4310796"/>
                <a:ext cx="112326" cy="112326"/>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26" name="Google Shape;2326;p82"/>
              <p:cNvSpPr/>
              <p:nvPr/>
            </p:nvSpPr>
            <p:spPr>
              <a:xfrm>
                <a:off x="4611774" y="3857200"/>
                <a:ext cx="160892" cy="179042"/>
              </a:xfrm>
              <a:prstGeom prst="star6">
                <a:avLst>
                  <a:gd fmla="val 28868" name="adj"/>
                  <a:gd fmla="val 115470" name="hf"/>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327" name="Google Shape;2327;p82"/>
            <p:cNvGrpSpPr/>
            <p:nvPr/>
          </p:nvGrpSpPr>
          <p:grpSpPr>
            <a:xfrm>
              <a:off x="4833452" y="3735659"/>
              <a:ext cx="1473051" cy="855236"/>
              <a:chOff x="4833452" y="3735659"/>
              <a:chExt cx="1473051" cy="855236"/>
            </a:xfrm>
          </p:grpSpPr>
          <p:cxnSp>
            <p:nvCxnSpPr>
              <p:cNvPr id="2328" name="Google Shape;2328;p82"/>
              <p:cNvCxnSpPr>
                <a:stCxn id="2324" idx="6"/>
                <a:endCxn id="2154" idx="1"/>
              </p:cNvCxnSpPr>
              <p:nvPr/>
            </p:nvCxnSpPr>
            <p:spPr>
              <a:xfrm flipH="1" rot="10800000">
                <a:off x="5612003" y="4583095"/>
                <a:ext cx="694500" cy="7800"/>
              </a:xfrm>
              <a:prstGeom prst="straightConnector1">
                <a:avLst/>
              </a:prstGeom>
              <a:noFill/>
              <a:ln cap="flat" cmpd="sng" w="12700">
                <a:solidFill>
                  <a:srgbClr val="66A1FE"/>
                </a:solidFill>
                <a:prstDash val="solid"/>
                <a:miter lim="800000"/>
                <a:headEnd len="sm" w="sm" type="none"/>
                <a:tailEnd len="sm" w="sm" type="none"/>
              </a:ln>
            </p:spPr>
          </p:cxnSp>
          <p:cxnSp>
            <p:nvCxnSpPr>
              <p:cNvPr id="2329" name="Google Shape;2329;p82"/>
              <p:cNvCxnSpPr>
                <a:endCxn id="2154" idx="1"/>
              </p:cNvCxnSpPr>
              <p:nvPr/>
            </p:nvCxnSpPr>
            <p:spPr>
              <a:xfrm>
                <a:off x="5427078" y="4367090"/>
                <a:ext cx="879300" cy="216000"/>
              </a:xfrm>
              <a:prstGeom prst="bentConnector3">
                <a:avLst>
                  <a:gd fmla="val 99392" name="adj1"/>
                </a:avLst>
              </a:prstGeom>
              <a:noFill/>
              <a:ln cap="flat" cmpd="sng" w="12700">
                <a:solidFill>
                  <a:srgbClr val="66A1FE"/>
                </a:solidFill>
                <a:prstDash val="solid"/>
                <a:miter lim="800000"/>
                <a:headEnd len="sm" w="sm" type="none"/>
                <a:tailEnd len="sm" w="sm" type="none"/>
              </a:ln>
            </p:spPr>
          </p:cxnSp>
          <p:cxnSp>
            <p:nvCxnSpPr>
              <p:cNvPr id="2330" name="Google Shape;2330;p82"/>
              <p:cNvCxnSpPr>
                <a:stCxn id="2260" idx="6"/>
                <a:endCxn id="2154" idx="1"/>
              </p:cNvCxnSpPr>
              <p:nvPr/>
            </p:nvCxnSpPr>
            <p:spPr>
              <a:xfrm>
                <a:off x="5209517" y="4164012"/>
                <a:ext cx="1096800" cy="419100"/>
              </a:xfrm>
              <a:prstGeom prst="bentConnector3">
                <a:avLst>
                  <a:gd fmla="val 99324" name="adj1"/>
                </a:avLst>
              </a:prstGeom>
              <a:noFill/>
              <a:ln cap="flat" cmpd="sng" w="12700">
                <a:solidFill>
                  <a:srgbClr val="66A1FE"/>
                </a:solidFill>
                <a:prstDash val="solid"/>
                <a:miter lim="800000"/>
                <a:headEnd len="sm" w="sm" type="none"/>
                <a:tailEnd len="sm" w="sm" type="none"/>
              </a:ln>
            </p:spPr>
          </p:cxnSp>
          <p:cxnSp>
            <p:nvCxnSpPr>
              <p:cNvPr id="2331" name="Google Shape;2331;p82"/>
              <p:cNvCxnSpPr>
                <a:stCxn id="2228" idx="6"/>
                <a:endCxn id="2154" idx="1"/>
              </p:cNvCxnSpPr>
              <p:nvPr/>
            </p:nvCxnSpPr>
            <p:spPr>
              <a:xfrm>
                <a:off x="5019123" y="3944625"/>
                <a:ext cx="1287300" cy="638400"/>
              </a:xfrm>
              <a:prstGeom prst="bentConnector3">
                <a:avLst>
                  <a:gd fmla="val 99724" name="adj1"/>
                </a:avLst>
              </a:prstGeom>
              <a:noFill/>
              <a:ln cap="flat" cmpd="sng" w="12700">
                <a:solidFill>
                  <a:srgbClr val="66A1FE"/>
                </a:solidFill>
                <a:prstDash val="solid"/>
                <a:miter lim="800000"/>
                <a:headEnd len="sm" w="sm" type="none"/>
                <a:tailEnd len="sm" w="sm" type="none"/>
              </a:ln>
            </p:spPr>
          </p:cxnSp>
          <p:cxnSp>
            <p:nvCxnSpPr>
              <p:cNvPr id="2332" name="Google Shape;2332;p82"/>
              <p:cNvCxnSpPr>
                <a:stCxn id="2196" idx="6"/>
                <a:endCxn id="2154" idx="1"/>
              </p:cNvCxnSpPr>
              <p:nvPr/>
            </p:nvCxnSpPr>
            <p:spPr>
              <a:xfrm>
                <a:off x="4833452" y="3735659"/>
                <a:ext cx="1473000" cy="847500"/>
              </a:xfrm>
              <a:prstGeom prst="bentConnector3">
                <a:avLst>
                  <a:gd fmla="val 100182" name="adj1"/>
                </a:avLst>
              </a:prstGeom>
              <a:noFill/>
              <a:ln cap="flat" cmpd="sng" w="12700">
                <a:solidFill>
                  <a:srgbClr val="66A1FE"/>
                </a:solidFill>
                <a:prstDash val="solid"/>
                <a:miter lim="800000"/>
                <a:headEnd len="sm" w="sm" type="none"/>
                <a:tailEnd len="sm" w="sm" type="none"/>
              </a:ln>
            </p:spPr>
          </p:cxnSp>
        </p:grpSp>
        <p:cxnSp>
          <p:nvCxnSpPr>
            <p:cNvPr id="2333" name="Google Shape;2333;p82"/>
            <p:cNvCxnSpPr>
              <a:stCxn id="2326" idx="1"/>
              <a:endCxn id="2154" idx="1"/>
            </p:cNvCxnSpPr>
            <p:nvPr/>
          </p:nvCxnSpPr>
          <p:spPr>
            <a:xfrm>
              <a:off x="4772666" y="3991482"/>
              <a:ext cx="1533600" cy="591600"/>
            </a:xfrm>
            <a:prstGeom prst="bentConnector3">
              <a:avLst>
                <a:gd fmla="val 90125" name="adj1"/>
              </a:avLst>
            </a:prstGeom>
            <a:noFill/>
            <a:ln cap="flat" cmpd="sng" w="19050">
              <a:solidFill>
                <a:schemeClr val="accent6"/>
              </a:solidFill>
              <a:prstDash val="dot"/>
              <a:miter lim="800000"/>
              <a:headEnd len="sm" w="sm" type="none"/>
              <a:tailEnd len="sm" w="sm" type="none"/>
            </a:ln>
          </p:spPr>
        </p:cxnSp>
        <p:cxnSp>
          <p:nvCxnSpPr>
            <p:cNvPr id="2334" name="Google Shape;2334;p82"/>
            <p:cNvCxnSpPr>
              <a:stCxn id="2325" idx="0"/>
              <a:endCxn id="2154" idx="1"/>
            </p:cNvCxnSpPr>
            <p:nvPr/>
          </p:nvCxnSpPr>
          <p:spPr>
            <a:xfrm>
              <a:off x="5125629" y="4327246"/>
              <a:ext cx="1180800" cy="255900"/>
            </a:xfrm>
            <a:prstGeom prst="bentConnector3">
              <a:avLst>
                <a:gd fmla="val 84131" name="adj1"/>
              </a:avLst>
            </a:prstGeom>
            <a:noFill/>
            <a:ln cap="flat" cmpd="sng" w="19050">
              <a:solidFill>
                <a:srgbClr val="7030A0"/>
              </a:solidFill>
              <a:prstDash val="dot"/>
              <a:miter lim="800000"/>
              <a:headEnd len="sm" w="sm" type="none"/>
              <a:tailEnd len="sm" w="sm" type="none"/>
            </a:ln>
          </p:spPr>
        </p:cxn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8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3.1. Nguyên tắc cơ bản của Apache NiFi</a:t>
            </a:r>
            <a:endParaRPr/>
          </a:p>
        </p:txBody>
      </p:sp>
      <p:sp>
        <p:nvSpPr>
          <p:cNvPr id="2341" name="Google Shape;2341;p8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NiFi trên một cụm (2/2)</a:t>
            </a:r>
            <a:endParaRPr/>
          </a:p>
        </p:txBody>
      </p:sp>
      <p:sp>
        <p:nvSpPr>
          <p:cNvPr id="2342" name="Google Shape;2342;p8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2343" name="Google Shape;2343;p8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Người dùng có thể tương tác với bất kỳ node nào để tạo, sửa đổi và quản lý luồng dữ liệu</a:t>
            </a:r>
            <a:endParaRPr/>
          </a:p>
          <a:p>
            <a:pPr indent="-182563" lvl="1" marL="360363" rtl="0" algn="l">
              <a:lnSpc>
                <a:spcPct val="138461"/>
              </a:lnSpc>
              <a:spcBef>
                <a:spcPts val="500"/>
              </a:spcBef>
              <a:spcAft>
                <a:spcPts val="0"/>
              </a:spcAft>
              <a:buClr>
                <a:srgbClr val="262626"/>
              </a:buClr>
              <a:buSzPts val="1040"/>
              <a:buChar char="•"/>
            </a:pPr>
            <a:r>
              <a:rPr lang="en-US"/>
              <a:t>Mọi thay đổi đều được tự động sao chép tới tất cả các node</a:t>
            </a:r>
            <a:endParaRPr/>
          </a:p>
          <a:p>
            <a:pPr indent="-177800" lvl="0" marL="177800" rtl="0" algn="l">
              <a:lnSpc>
                <a:spcPct val="128571"/>
              </a:lnSpc>
              <a:spcBef>
                <a:spcPts val="1000"/>
              </a:spcBef>
              <a:spcAft>
                <a:spcPts val="0"/>
              </a:spcAft>
              <a:buClr>
                <a:srgbClr val="262626"/>
              </a:buClr>
              <a:buSzPts val="1400"/>
              <a:buFont typeface="Arial"/>
              <a:buChar char="•"/>
            </a:pPr>
            <a:r>
              <a:rPr lang="en-US"/>
              <a:t>Apache Zookeeper chọn một node làm node chính</a:t>
            </a:r>
            <a:endParaRPr/>
          </a:p>
          <a:p>
            <a:pPr indent="-182563" lvl="1" marL="360363" rtl="0" algn="l">
              <a:lnSpc>
                <a:spcPct val="138461"/>
              </a:lnSpc>
              <a:spcBef>
                <a:spcPts val="500"/>
              </a:spcBef>
              <a:spcAft>
                <a:spcPts val="0"/>
              </a:spcAft>
              <a:buClr>
                <a:srgbClr val="262626"/>
              </a:buClr>
              <a:buSzPts val="1040"/>
              <a:buChar char="•"/>
            </a:pPr>
            <a:r>
              <a:rPr lang="en-US"/>
              <a:t>Một số bộ xử lý yêu cầu một node duy nhất để xử lý</a:t>
            </a:r>
            <a:endParaRPr/>
          </a:p>
          <a:p>
            <a:pPr indent="-182563" lvl="1" marL="360363" rtl="0" algn="l">
              <a:lnSpc>
                <a:spcPct val="138461"/>
              </a:lnSpc>
              <a:spcBef>
                <a:spcPts val="500"/>
              </a:spcBef>
              <a:spcAft>
                <a:spcPts val="0"/>
              </a:spcAft>
              <a:buClr>
                <a:srgbClr val="262626"/>
              </a:buClr>
              <a:buSzPts val="1040"/>
              <a:buChar char="•"/>
            </a:pPr>
            <a:r>
              <a:rPr lang="en-US"/>
              <a:t>Node chính xử lý các yêu cầu như vậy</a:t>
            </a:r>
            <a:endParaRPr/>
          </a:p>
        </p:txBody>
      </p:sp>
      <p:grpSp>
        <p:nvGrpSpPr>
          <p:cNvPr id="2344" name="Google Shape;2344;p83"/>
          <p:cNvGrpSpPr/>
          <p:nvPr/>
        </p:nvGrpSpPr>
        <p:grpSpPr>
          <a:xfrm>
            <a:off x="2409371" y="3902218"/>
            <a:ext cx="6351542" cy="2438497"/>
            <a:chOff x="1389548" y="3616051"/>
            <a:chExt cx="6949254" cy="2667972"/>
          </a:xfrm>
        </p:grpSpPr>
        <p:sp>
          <p:nvSpPr>
            <p:cNvPr id="2345" name="Google Shape;2345;p83"/>
            <p:cNvSpPr/>
            <p:nvPr/>
          </p:nvSpPr>
          <p:spPr>
            <a:xfrm>
              <a:off x="6306378" y="4421666"/>
              <a:ext cx="1893610" cy="322848"/>
            </a:xfrm>
            <a:prstGeom prst="roundRect">
              <a:avLst>
                <a:gd fmla="val 50000" name="adj"/>
              </a:avLst>
            </a:prstGeom>
            <a:solidFill>
              <a:schemeClr val="lt1"/>
            </a:solidFill>
            <a:ln cap="flat" cmpd="sng" w="28575">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Máy chủ ZooKeeper</a:t>
              </a:r>
              <a:endParaRPr sz="1100">
                <a:solidFill>
                  <a:srgbClr val="193EB0"/>
                </a:solidFill>
                <a:latin typeface="Arial"/>
                <a:ea typeface="Arial"/>
                <a:cs typeface="Arial"/>
                <a:sym typeface="Arial"/>
              </a:endParaRPr>
            </a:p>
          </p:txBody>
        </p:sp>
        <p:grpSp>
          <p:nvGrpSpPr>
            <p:cNvPr id="2346" name="Google Shape;2346;p83"/>
            <p:cNvGrpSpPr/>
            <p:nvPr/>
          </p:nvGrpSpPr>
          <p:grpSpPr>
            <a:xfrm>
              <a:off x="6334091" y="5158268"/>
              <a:ext cx="2004711" cy="1003857"/>
              <a:chOff x="6334091" y="5158268"/>
              <a:chExt cx="2004711" cy="1003857"/>
            </a:xfrm>
          </p:grpSpPr>
          <p:sp>
            <p:nvSpPr>
              <p:cNvPr id="2347" name="Google Shape;2347;p83"/>
              <p:cNvSpPr/>
              <p:nvPr/>
            </p:nvSpPr>
            <p:spPr>
              <a:xfrm>
                <a:off x="6334091" y="5187356"/>
                <a:ext cx="1911807" cy="974769"/>
              </a:xfrm>
              <a:prstGeom prst="roundRect">
                <a:avLst>
                  <a:gd fmla="val 5375" name="adj"/>
                </a:avLst>
              </a:prstGeom>
              <a:solidFill>
                <a:schemeClr val="lt1"/>
              </a:solid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nvGrpSpPr>
              <p:cNvPr id="2348" name="Google Shape;2348;p83"/>
              <p:cNvGrpSpPr/>
              <p:nvPr/>
            </p:nvGrpSpPr>
            <p:grpSpPr>
              <a:xfrm>
                <a:off x="6518470" y="5158268"/>
                <a:ext cx="1820332" cy="993928"/>
                <a:chOff x="6623911" y="5045052"/>
                <a:chExt cx="1820332" cy="993928"/>
              </a:xfrm>
            </p:grpSpPr>
            <p:grpSp>
              <p:nvGrpSpPr>
                <p:cNvPr id="2349" name="Google Shape;2349;p83"/>
                <p:cNvGrpSpPr/>
                <p:nvPr/>
              </p:nvGrpSpPr>
              <p:grpSpPr>
                <a:xfrm>
                  <a:off x="6623911" y="5203133"/>
                  <a:ext cx="160892" cy="688242"/>
                  <a:chOff x="6623911" y="5026841"/>
                  <a:chExt cx="226008" cy="966787"/>
                </a:xfrm>
              </p:grpSpPr>
              <p:sp>
                <p:nvSpPr>
                  <p:cNvPr id="2350" name="Google Shape;2350;p83"/>
                  <p:cNvSpPr/>
                  <p:nvPr/>
                </p:nvSpPr>
                <p:spPr>
                  <a:xfrm rot="2700000">
                    <a:off x="6656590" y="5059520"/>
                    <a:ext cx="157786" cy="157786"/>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351" name="Google Shape;2351;p83"/>
                  <p:cNvSpPr/>
                  <p:nvPr/>
                </p:nvSpPr>
                <p:spPr>
                  <a:xfrm>
                    <a:off x="6623911" y="5388399"/>
                    <a:ext cx="226008" cy="251504"/>
                  </a:xfrm>
                  <a:prstGeom prst="star6">
                    <a:avLst>
                      <a:gd fmla="val 28868" name="adj"/>
                      <a:gd fmla="val 115470" name="hf"/>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352" name="Google Shape;2352;p83"/>
                  <p:cNvSpPr/>
                  <p:nvPr/>
                </p:nvSpPr>
                <p:spPr>
                  <a:xfrm>
                    <a:off x="6640561" y="5795609"/>
                    <a:ext cx="198019" cy="198019"/>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
              <p:nvSpPr>
                <p:cNvPr id="2353" name="Google Shape;2353;p83"/>
                <p:cNvSpPr/>
                <p:nvPr/>
              </p:nvSpPr>
              <p:spPr>
                <a:xfrm>
                  <a:off x="6781430" y="5045052"/>
                  <a:ext cx="1662813" cy="99392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US" sz="1050">
                      <a:solidFill>
                        <a:srgbClr val="193EB0"/>
                      </a:solidFill>
                      <a:latin typeface="Arial"/>
                      <a:ea typeface="Arial"/>
                      <a:cs typeface="Arial"/>
                      <a:sym typeface="Arial"/>
                    </a:rPr>
                    <a:t>Diều phối cụm</a:t>
                  </a:r>
                  <a:endParaRPr sz="1050">
                    <a:solidFill>
                      <a:srgbClr val="193EB0"/>
                    </a:solidFill>
                    <a:latin typeface="Arial"/>
                    <a:ea typeface="Arial"/>
                    <a:cs typeface="Arial"/>
                    <a:sym typeface="Arial"/>
                  </a:endParaRPr>
                </a:p>
                <a:p>
                  <a:pPr indent="0" lvl="0" marL="0" marR="0" rtl="0" algn="l">
                    <a:lnSpc>
                      <a:spcPct val="150000"/>
                    </a:lnSpc>
                    <a:spcBef>
                      <a:spcPts val="0"/>
                    </a:spcBef>
                    <a:spcAft>
                      <a:spcPts val="0"/>
                    </a:spcAft>
                    <a:buNone/>
                  </a:pPr>
                  <a:r>
                    <a:rPr lang="en-US" sz="1050">
                      <a:solidFill>
                        <a:srgbClr val="193EB0"/>
                      </a:solidFill>
                      <a:latin typeface="Arial"/>
                      <a:ea typeface="Arial"/>
                      <a:cs typeface="Arial"/>
                      <a:sym typeface="Arial"/>
                    </a:rPr>
                    <a:t>Node chính</a:t>
                  </a:r>
                  <a:endParaRPr sz="1050">
                    <a:solidFill>
                      <a:srgbClr val="193EB0"/>
                    </a:solidFill>
                    <a:latin typeface="Arial"/>
                    <a:ea typeface="Arial"/>
                    <a:cs typeface="Arial"/>
                    <a:sym typeface="Arial"/>
                  </a:endParaRPr>
                </a:p>
                <a:p>
                  <a:pPr indent="0" lvl="0" marL="0" marR="0" rtl="0" algn="l">
                    <a:lnSpc>
                      <a:spcPct val="150000"/>
                    </a:lnSpc>
                    <a:spcBef>
                      <a:spcPts val="0"/>
                    </a:spcBef>
                    <a:spcAft>
                      <a:spcPts val="0"/>
                    </a:spcAft>
                    <a:buNone/>
                  </a:pPr>
                  <a:r>
                    <a:rPr lang="en-US" sz="1050">
                      <a:solidFill>
                        <a:srgbClr val="193EB0"/>
                      </a:solidFill>
                      <a:latin typeface="Arial"/>
                      <a:ea typeface="Arial"/>
                      <a:cs typeface="Arial"/>
                      <a:sym typeface="Arial"/>
                    </a:rPr>
                    <a:t>Máy khách ZooKeeper</a:t>
                  </a:r>
                  <a:endParaRPr sz="1050">
                    <a:solidFill>
                      <a:srgbClr val="193EB0"/>
                    </a:solidFill>
                    <a:latin typeface="Arial"/>
                    <a:ea typeface="Arial"/>
                    <a:cs typeface="Arial"/>
                    <a:sym typeface="Arial"/>
                  </a:endParaRPr>
                </a:p>
              </p:txBody>
            </p:sp>
          </p:grpSp>
        </p:grpSp>
        <p:grpSp>
          <p:nvGrpSpPr>
            <p:cNvPr id="2354" name="Google Shape;2354;p83"/>
            <p:cNvGrpSpPr/>
            <p:nvPr/>
          </p:nvGrpSpPr>
          <p:grpSpPr>
            <a:xfrm>
              <a:off x="1389548" y="3616051"/>
              <a:ext cx="4283040" cy="2667972"/>
              <a:chOff x="1389548" y="3616051"/>
              <a:chExt cx="4283040" cy="2667972"/>
            </a:xfrm>
          </p:grpSpPr>
          <p:grpSp>
            <p:nvGrpSpPr>
              <p:cNvPr id="2355" name="Google Shape;2355;p83"/>
              <p:cNvGrpSpPr/>
              <p:nvPr/>
            </p:nvGrpSpPr>
            <p:grpSpPr>
              <a:xfrm>
                <a:off x="1389548" y="3616051"/>
                <a:ext cx="4283040" cy="2667972"/>
                <a:chOff x="1242505" y="3638028"/>
                <a:chExt cx="4283040" cy="2667972"/>
              </a:xfrm>
            </p:grpSpPr>
            <p:grpSp>
              <p:nvGrpSpPr>
                <p:cNvPr id="2356" name="Google Shape;2356;p83"/>
                <p:cNvGrpSpPr/>
                <p:nvPr/>
              </p:nvGrpSpPr>
              <p:grpSpPr>
                <a:xfrm>
                  <a:off x="1242505" y="3638028"/>
                  <a:ext cx="3504489" cy="1812736"/>
                  <a:chOff x="2468099" y="4379674"/>
                  <a:chExt cx="3504489" cy="1812736"/>
                </a:xfrm>
              </p:grpSpPr>
              <p:grpSp>
                <p:nvGrpSpPr>
                  <p:cNvPr id="2357" name="Google Shape;2357;p83"/>
                  <p:cNvGrpSpPr/>
                  <p:nvPr/>
                </p:nvGrpSpPr>
                <p:grpSpPr>
                  <a:xfrm>
                    <a:off x="2468099" y="4379674"/>
                    <a:ext cx="3504489" cy="1812736"/>
                    <a:chOff x="6733655" y="3037917"/>
                    <a:chExt cx="4065200" cy="2102770"/>
                  </a:xfrm>
                </p:grpSpPr>
                <p:sp>
                  <p:nvSpPr>
                    <p:cNvPr id="2358" name="Google Shape;2358;p83"/>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359" name="Google Shape;2359;p83"/>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grpSp>
                  <p:nvGrpSpPr>
                    <p:cNvPr id="2360" name="Google Shape;2360;p83"/>
                    <p:cNvGrpSpPr/>
                    <p:nvPr/>
                  </p:nvGrpSpPr>
                  <p:grpSpPr>
                    <a:xfrm>
                      <a:off x="6900252" y="3721726"/>
                      <a:ext cx="3732006" cy="644952"/>
                      <a:chOff x="6900252" y="3721726"/>
                      <a:chExt cx="3732006" cy="644952"/>
                    </a:xfrm>
                  </p:grpSpPr>
                  <p:grpSp>
                    <p:nvGrpSpPr>
                      <p:cNvPr id="2361" name="Google Shape;2361;p83"/>
                      <p:cNvGrpSpPr/>
                      <p:nvPr/>
                    </p:nvGrpSpPr>
                    <p:grpSpPr>
                      <a:xfrm>
                        <a:off x="6900252" y="3721726"/>
                        <a:ext cx="3732006" cy="644952"/>
                        <a:chOff x="7545267" y="3412537"/>
                        <a:chExt cx="3732006" cy="644952"/>
                      </a:xfrm>
                    </p:grpSpPr>
                    <p:sp>
                      <p:nvSpPr>
                        <p:cNvPr id="2362" name="Google Shape;2362;p83"/>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363" name="Google Shape;2363;p83"/>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Flow Controller</a:t>
                          </a:r>
                          <a:endParaRPr sz="800">
                            <a:solidFill>
                              <a:srgbClr val="193EB0"/>
                            </a:solidFill>
                            <a:latin typeface="Arial"/>
                            <a:ea typeface="Arial"/>
                            <a:cs typeface="Arial"/>
                            <a:sym typeface="Arial"/>
                          </a:endParaRPr>
                        </a:p>
                      </p:txBody>
                    </p:sp>
                  </p:grpSp>
                  <p:pic>
                    <p:nvPicPr>
                      <p:cNvPr id="2364" name="Google Shape;2364;p83"/>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365" name="Google Shape;2365;p83"/>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Local Storage</a:t>
                      </a:r>
                      <a:endParaRPr sz="800">
                        <a:solidFill>
                          <a:srgbClr val="193EB0"/>
                        </a:solidFill>
                        <a:latin typeface="Arial"/>
                        <a:ea typeface="Arial"/>
                        <a:cs typeface="Arial"/>
                        <a:sym typeface="Arial"/>
                      </a:endParaRPr>
                    </a:p>
                  </p:txBody>
                </p:sp>
                <p:grpSp>
                  <p:nvGrpSpPr>
                    <p:cNvPr id="2366" name="Google Shape;2366;p83"/>
                    <p:cNvGrpSpPr/>
                    <p:nvPr/>
                  </p:nvGrpSpPr>
                  <p:grpSpPr>
                    <a:xfrm>
                      <a:off x="7356553" y="4003140"/>
                      <a:ext cx="2803966" cy="298388"/>
                      <a:chOff x="8001568" y="3690141"/>
                      <a:chExt cx="2803966" cy="298388"/>
                    </a:xfrm>
                  </p:grpSpPr>
                  <p:sp>
                    <p:nvSpPr>
                      <p:cNvPr id="2367" name="Google Shape;2367;p83"/>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Processor 1</a:t>
                        </a:r>
                        <a:endParaRPr sz="800">
                          <a:solidFill>
                            <a:srgbClr val="193EB0"/>
                          </a:solidFill>
                          <a:latin typeface="Arial"/>
                          <a:ea typeface="Arial"/>
                          <a:cs typeface="Arial"/>
                          <a:sym typeface="Arial"/>
                        </a:endParaRPr>
                      </a:p>
                    </p:txBody>
                  </p:sp>
                  <p:sp>
                    <p:nvSpPr>
                      <p:cNvPr id="2368" name="Google Shape;2368;p83"/>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Extension N</a:t>
                        </a:r>
                        <a:endParaRPr sz="800">
                          <a:solidFill>
                            <a:srgbClr val="193EB0"/>
                          </a:solidFill>
                          <a:latin typeface="Arial"/>
                          <a:ea typeface="Arial"/>
                          <a:cs typeface="Arial"/>
                          <a:sym typeface="Arial"/>
                        </a:endParaRPr>
                      </a:p>
                    </p:txBody>
                  </p:sp>
                </p:grpSp>
                <p:grpSp>
                  <p:nvGrpSpPr>
                    <p:cNvPr id="2369" name="Google Shape;2369;p83"/>
                    <p:cNvGrpSpPr/>
                    <p:nvPr/>
                  </p:nvGrpSpPr>
                  <p:grpSpPr>
                    <a:xfrm>
                      <a:off x="8126907" y="3384067"/>
                      <a:ext cx="1244600" cy="298388"/>
                      <a:chOff x="8126907" y="3384067"/>
                      <a:chExt cx="1244600" cy="298388"/>
                    </a:xfrm>
                  </p:grpSpPr>
                  <p:sp>
                    <p:nvSpPr>
                      <p:cNvPr id="2370" name="Google Shape;2370;p83"/>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        Web Server</a:t>
                        </a:r>
                        <a:endParaRPr sz="800">
                          <a:solidFill>
                            <a:srgbClr val="193EB0"/>
                          </a:solidFill>
                          <a:latin typeface="Arial"/>
                          <a:ea typeface="Arial"/>
                          <a:cs typeface="Arial"/>
                          <a:sym typeface="Arial"/>
                        </a:endParaRPr>
                      </a:p>
                    </p:txBody>
                  </p:sp>
                  <p:pic>
                    <p:nvPicPr>
                      <p:cNvPr id="2371" name="Google Shape;2371;p83"/>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372" name="Google Shape;2372;p83"/>
                    <p:cNvGrpSpPr/>
                    <p:nvPr/>
                  </p:nvGrpSpPr>
                  <p:grpSpPr>
                    <a:xfrm>
                      <a:off x="7023474" y="4483307"/>
                      <a:ext cx="1131452" cy="372598"/>
                      <a:chOff x="7023474" y="4483307"/>
                      <a:chExt cx="1131452" cy="372598"/>
                    </a:xfrm>
                  </p:grpSpPr>
                  <p:sp>
                    <p:nvSpPr>
                      <p:cNvPr id="2373" name="Google Shape;2373;p83"/>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374" name="Google Shape;2374;p83"/>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375" name="Google Shape;2375;p83"/>
                    <p:cNvGrpSpPr/>
                    <p:nvPr/>
                  </p:nvGrpSpPr>
                  <p:grpSpPr>
                    <a:xfrm>
                      <a:off x="6929419" y="3390517"/>
                      <a:ext cx="569441" cy="189557"/>
                      <a:chOff x="6929419" y="3390517"/>
                      <a:chExt cx="569441" cy="189557"/>
                    </a:xfrm>
                  </p:grpSpPr>
                  <p:sp>
                    <p:nvSpPr>
                      <p:cNvPr id="2376" name="Google Shape;2376;p83"/>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JVM</a:t>
                        </a:r>
                        <a:endParaRPr sz="800">
                          <a:solidFill>
                            <a:srgbClr val="193EB0"/>
                          </a:solidFill>
                          <a:latin typeface="Arial"/>
                          <a:ea typeface="Arial"/>
                          <a:cs typeface="Arial"/>
                          <a:sym typeface="Arial"/>
                        </a:endParaRPr>
                      </a:p>
                    </p:txBody>
                  </p:sp>
                  <p:pic>
                    <p:nvPicPr>
                      <p:cNvPr id="2377" name="Google Shape;2377;p83"/>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378" name="Google Shape;2378;p83"/>
                    <p:cNvGrpSpPr/>
                    <p:nvPr/>
                  </p:nvGrpSpPr>
                  <p:grpSpPr>
                    <a:xfrm>
                      <a:off x="6916422" y="3106010"/>
                      <a:ext cx="856758" cy="189557"/>
                      <a:chOff x="6916422" y="3106010"/>
                      <a:chExt cx="856758" cy="189557"/>
                    </a:xfrm>
                  </p:grpSpPr>
                  <p:sp>
                    <p:nvSpPr>
                      <p:cNvPr id="2379" name="Google Shape;2379;p83"/>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OS/Host</a:t>
                        </a:r>
                        <a:endParaRPr sz="800">
                          <a:solidFill>
                            <a:srgbClr val="193EB0"/>
                          </a:solidFill>
                          <a:latin typeface="Arial"/>
                          <a:ea typeface="Arial"/>
                          <a:cs typeface="Arial"/>
                          <a:sym typeface="Arial"/>
                        </a:endParaRPr>
                      </a:p>
                    </p:txBody>
                  </p:sp>
                  <p:pic>
                    <p:nvPicPr>
                      <p:cNvPr id="2380" name="Google Shape;2380;p83"/>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381" name="Google Shape;2381;p83"/>
                    <p:cNvGrpSpPr/>
                    <p:nvPr/>
                  </p:nvGrpSpPr>
                  <p:grpSpPr>
                    <a:xfrm>
                      <a:off x="8202110" y="4483307"/>
                      <a:ext cx="1131452" cy="372598"/>
                      <a:chOff x="8202110" y="4483307"/>
                      <a:chExt cx="1131452" cy="372598"/>
                    </a:xfrm>
                  </p:grpSpPr>
                  <p:sp>
                    <p:nvSpPr>
                      <p:cNvPr id="2382" name="Google Shape;2382;p83"/>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383" name="Google Shape;2383;p83"/>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384" name="Google Shape;2384;p83"/>
                    <p:cNvGrpSpPr/>
                    <p:nvPr/>
                  </p:nvGrpSpPr>
                  <p:grpSpPr>
                    <a:xfrm>
                      <a:off x="9371593" y="4483307"/>
                      <a:ext cx="1131452" cy="372598"/>
                      <a:chOff x="9371593" y="4483307"/>
                      <a:chExt cx="1131452" cy="372598"/>
                    </a:xfrm>
                  </p:grpSpPr>
                  <p:sp>
                    <p:nvSpPr>
                      <p:cNvPr id="2385" name="Google Shape;2385;p83"/>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386" name="Google Shape;2386;p83"/>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387" name="Google Shape;2387;p83"/>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nvGrpSpPr>
                <p:cNvPr id="2388" name="Google Shape;2388;p83"/>
                <p:cNvGrpSpPr/>
                <p:nvPr/>
              </p:nvGrpSpPr>
              <p:grpSpPr>
                <a:xfrm>
                  <a:off x="1428176" y="3846994"/>
                  <a:ext cx="3504489" cy="1812736"/>
                  <a:chOff x="2468099" y="4379674"/>
                  <a:chExt cx="3504489" cy="1812736"/>
                </a:xfrm>
              </p:grpSpPr>
              <p:grpSp>
                <p:nvGrpSpPr>
                  <p:cNvPr id="2389" name="Google Shape;2389;p83"/>
                  <p:cNvGrpSpPr/>
                  <p:nvPr/>
                </p:nvGrpSpPr>
                <p:grpSpPr>
                  <a:xfrm>
                    <a:off x="2468099" y="4379674"/>
                    <a:ext cx="3504489" cy="1812736"/>
                    <a:chOff x="6733655" y="3037917"/>
                    <a:chExt cx="4065200" cy="2102770"/>
                  </a:xfrm>
                </p:grpSpPr>
                <p:sp>
                  <p:nvSpPr>
                    <p:cNvPr id="2390" name="Google Shape;2390;p83"/>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391" name="Google Shape;2391;p83"/>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grpSp>
                  <p:nvGrpSpPr>
                    <p:cNvPr id="2392" name="Google Shape;2392;p83"/>
                    <p:cNvGrpSpPr/>
                    <p:nvPr/>
                  </p:nvGrpSpPr>
                  <p:grpSpPr>
                    <a:xfrm>
                      <a:off x="6900252" y="3721726"/>
                      <a:ext cx="3732006" cy="644952"/>
                      <a:chOff x="6900252" y="3721726"/>
                      <a:chExt cx="3732006" cy="644952"/>
                    </a:xfrm>
                  </p:grpSpPr>
                  <p:grpSp>
                    <p:nvGrpSpPr>
                      <p:cNvPr id="2393" name="Google Shape;2393;p83"/>
                      <p:cNvGrpSpPr/>
                      <p:nvPr/>
                    </p:nvGrpSpPr>
                    <p:grpSpPr>
                      <a:xfrm>
                        <a:off x="6900252" y="3721726"/>
                        <a:ext cx="3732006" cy="644952"/>
                        <a:chOff x="7545267" y="3412537"/>
                        <a:chExt cx="3732006" cy="644952"/>
                      </a:xfrm>
                    </p:grpSpPr>
                    <p:sp>
                      <p:nvSpPr>
                        <p:cNvPr id="2394" name="Google Shape;2394;p83"/>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395" name="Google Shape;2395;p83"/>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Flow Controller</a:t>
                          </a:r>
                          <a:endParaRPr sz="800">
                            <a:solidFill>
                              <a:srgbClr val="193EB0"/>
                            </a:solidFill>
                            <a:latin typeface="Arial"/>
                            <a:ea typeface="Arial"/>
                            <a:cs typeface="Arial"/>
                            <a:sym typeface="Arial"/>
                          </a:endParaRPr>
                        </a:p>
                      </p:txBody>
                    </p:sp>
                  </p:grpSp>
                  <p:pic>
                    <p:nvPicPr>
                      <p:cNvPr id="2396" name="Google Shape;2396;p83"/>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397" name="Google Shape;2397;p83"/>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Local Storage</a:t>
                      </a:r>
                      <a:endParaRPr sz="800">
                        <a:solidFill>
                          <a:srgbClr val="193EB0"/>
                        </a:solidFill>
                        <a:latin typeface="Arial"/>
                        <a:ea typeface="Arial"/>
                        <a:cs typeface="Arial"/>
                        <a:sym typeface="Arial"/>
                      </a:endParaRPr>
                    </a:p>
                  </p:txBody>
                </p:sp>
                <p:grpSp>
                  <p:nvGrpSpPr>
                    <p:cNvPr id="2398" name="Google Shape;2398;p83"/>
                    <p:cNvGrpSpPr/>
                    <p:nvPr/>
                  </p:nvGrpSpPr>
                  <p:grpSpPr>
                    <a:xfrm>
                      <a:off x="7356553" y="4003140"/>
                      <a:ext cx="2803966" cy="298388"/>
                      <a:chOff x="8001568" y="3690141"/>
                      <a:chExt cx="2803966" cy="298388"/>
                    </a:xfrm>
                  </p:grpSpPr>
                  <p:sp>
                    <p:nvSpPr>
                      <p:cNvPr id="2399" name="Google Shape;2399;p83"/>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Processor 1</a:t>
                        </a:r>
                        <a:endParaRPr sz="800">
                          <a:solidFill>
                            <a:srgbClr val="193EB0"/>
                          </a:solidFill>
                          <a:latin typeface="Arial"/>
                          <a:ea typeface="Arial"/>
                          <a:cs typeface="Arial"/>
                          <a:sym typeface="Arial"/>
                        </a:endParaRPr>
                      </a:p>
                    </p:txBody>
                  </p:sp>
                  <p:sp>
                    <p:nvSpPr>
                      <p:cNvPr id="2400" name="Google Shape;2400;p83"/>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Extension N</a:t>
                        </a:r>
                        <a:endParaRPr sz="800">
                          <a:solidFill>
                            <a:srgbClr val="193EB0"/>
                          </a:solidFill>
                          <a:latin typeface="Arial"/>
                          <a:ea typeface="Arial"/>
                          <a:cs typeface="Arial"/>
                          <a:sym typeface="Arial"/>
                        </a:endParaRPr>
                      </a:p>
                    </p:txBody>
                  </p:sp>
                </p:grpSp>
                <p:grpSp>
                  <p:nvGrpSpPr>
                    <p:cNvPr id="2401" name="Google Shape;2401;p83"/>
                    <p:cNvGrpSpPr/>
                    <p:nvPr/>
                  </p:nvGrpSpPr>
                  <p:grpSpPr>
                    <a:xfrm>
                      <a:off x="8126907" y="3384067"/>
                      <a:ext cx="1244600" cy="298388"/>
                      <a:chOff x="8126907" y="3384067"/>
                      <a:chExt cx="1244600" cy="298388"/>
                    </a:xfrm>
                  </p:grpSpPr>
                  <p:sp>
                    <p:nvSpPr>
                      <p:cNvPr id="2402" name="Google Shape;2402;p83"/>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        Web Server</a:t>
                        </a:r>
                        <a:endParaRPr sz="800">
                          <a:solidFill>
                            <a:srgbClr val="193EB0"/>
                          </a:solidFill>
                          <a:latin typeface="Arial"/>
                          <a:ea typeface="Arial"/>
                          <a:cs typeface="Arial"/>
                          <a:sym typeface="Arial"/>
                        </a:endParaRPr>
                      </a:p>
                    </p:txBody>
                  </p:sp>
                  <p:pic>
                    <p:nvPicPr>
                      <p:cNvPr id="2403" name="Google Shape;2403;p83"/>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404" name="Google Shape;2404;p83"/>
                    <p:cNvGrpSpPr/>
                    <p:nvPr/>
                  </p:nvGrpSpPr>
                  <p:grpSpPr>
                    <a:xfrm>
                      <a:off x="7023474" y="4483307"/>
                      <a:ext cx="1131452" cy="372598"/>
                      <a:chOff x="7023474" y="4483307"/>
                      <a:chExt cx="1131452" cy="372598"/>
                    </a:xfrm>
                  </p:grpSpPr>
                  <p:sp>
                    <p:nvSpPr>
                      <p:cNvPr id="2405" name="Google Shape;2405;p83"/>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406" name="Google Shape;2406;p83"/>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407" name="Google Shape;2407;p83"/>
                    <p:cNvGrpSpPr/>
                    <p:nvPr/>
                  </p:nvGrpSpPr>
                  <p:grpSpPr>
                    <a:xfrm>
                      <a:off x="6929419" y="3390517"/>
                      <a:ext cx="569441" cy="189557"/>
                      <a:chOff x="6929419" y="3390517"/>
                      <a:chExt cx="569441" cy="189557"/>
                    </a:xfrm>
                  </p:grpSpPr>
                  <p:sp>
                    <p:nvSpPr>
                      <p:cNvPr id="2408" name="Google Shape;2408;p83"/>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JVM</a:t>
                        </a:r>
                        <a:endParaRPr sz="800">
                          <a:solidFill>
                            <a:srgbClr val="193EB0"/>
                          </a:solidFill>
                          <a:latin typeface="Arial"/>
                          <a:ea typeface="Arial"/>
                          <a:cs typeface="Arial"/>
                          <a:sym typeface="Arial"/>
                        </a:endParaRPr>
                      </a:p>
                    </p:txBody>
                  </p:sp>
                  <p:pic>
                    <p:nvPicPr>
                      <p:cNvPr id="2409" name="Google Shape;2409;p83"/>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410" name="Google Shape;2410;p83"/>
                    <p:cNvGrpSpPr/>
                    <p:nvPr/>
                  </p:nvGrpSpPr>
                  <p:grpSpPr>
                    <a:xfrm>
                      <a:off x="6916422" y="3106010"/>
                      <a:ext cx="856758" cy="189557"/>
                      <a:chOff x="6916422" y="3106010"/>
                      <a:chExt cx="856758" cy="189557"/>
                    </a:xfrm>
                  </p:grpSpPr>
                  <p:sp>
                    <p:nvSpPr>
                      <p:cNvPr id="2411" name="Google Shape;2411;p83"/>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OS/Host</a:t>
                        </a:r>
                        <a:endParaRPr sz="800">
                          <a:solidFill>
                            <a:srgbClr val="193EB0"/>
                          </a:solidFill>
                          <a:latin typeface="Arial"/>
                          <a:ea typeface="Arial"/>
                          <a:cs typeface="Arial"/>
                          <a:sym typeface="Arial"/>
                        </a:endParaRPr>
                      </a:p>
                    </p:txBody>
                  </p:sp>
                  <p:pic>
                    <p:nvPicPr>
                      <p:cNvPr id="2412" name="Google Shape;2412;p83"/>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413" name="Google Shape;2413;p83"/>
                    <p:cNvGrpSpPr/>
                    <p:nvPr/>
                  </p:nvGrpSpPr>
                  <p:grpSpPr>
                    <a:xfrm>
                      <a:off x="8202110" y="4483307"/>
                      <a:ext cx="1131452" cy="372598"/>
                      <a:chOff x="8202110" y="4483307"/>
                      <a:chExt cx="1131452" cy="372598"/>
                    </a:xfrm>
                  </p:grpSpPr>
                  <p:sp>
                    <p:nvSpPr>
                      <p:cNvPr id="2414" name="Google Shape;2414;p83"/>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415" name="Google Shape;2415;p83"/>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416" name="Google Shape;2416;p83"/>
                    <p:cNvGrpSpPr/>
                    <p:nvPr/>
                  </p:nvGrpSpPr>
                  <p:grpSpPr>
                    <a:xfrm>
                      <a:off x="9371593" y="4483307"/>
                      <a:ext cx="1131452" cy="372598"/>
                      <a:chOff x="9371593" y="4483307"/>
                      <a:chExt cx="1131452" cy="372598"/>
                    </a:xfrm>
                  </p:grpSpPr>
                  <p:sp>
                    <p:nvSpPr>
                      <p:cNvPr id="2417" name="Google Shape;2417;p83"/>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418" name="Google Shape;2418;p83"/>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419" name="Google Shape;2419;p83"/>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nvGrpSpPr>
                <p:cNvPr id="2420" name="Google Shape;2420;p83"/>
                <p:cNvGrpSpPr/>
                <p:nvPr/>
              </p:nvGrpSpPr>
              <p:grpSpPr>
                <a:xfrm>
                  <a:off x="1618570" y="4066381"/>
                  <a:ext cx="3504489" cy="1812736"/>
                  <a:chOff x="2468099" y="4379674"/>
                  <a:chExt cx="3504489" cy="1812736"/>
                </a:xfrm>
              </p:grpSpPr>
              <p:grpSp>
                <p:nvGrpSpPr>
                  <p:cNvPr id="2421" name="Google Shape;2421;p83"/>
                  <p:cNvGrpSpPr/>
                  <p:nvPr/>
                </p:nvGrpSpPr>
                <p:grpSpPr>
                  <a:xfrm>
                    <a:off x="2468099" y="4379674"/>
                    <a:ext cx="3504489" cy="1812736"/>
                    <a:chOff x="6733655" y="3037917"/>
                    <a:chExt cx="4065200" cy="2102770"/>
                  </a:xfrm>
                </p:grpSpPr>
                <p:sp>
                  <p:nvSpPr>
                    <p:cNvPr id="2422" name="Google Shape;2422;p83"/>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423" name="Google Shape;2423;p83"/>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grpSp>
                  <p:nvGrpSpPr>
                    <p:cNvPr id="2424" name="Google Shape;2424;p83"/>
                    <p:cNvGrpSpPr/>
                    <p:nvPr/>
                  </p:nvGrpSpPr>
                  <p:grpSpPr>
                    <a:xfrm>
                      <a:off x="6900252" y="3721726"/>
                      <a:ext cx="3732006" cy="644952"/>
                      <a:chOff x="6900252" y="3721726"/>
                      <a:chExt cx="3732006" cy="644952"/>
                    </a:xfrm>
                  </p:grpSpPr>
                  <p:grpSp>
                    <p:nvGrpSpPr>
                      <p:cNvPr id="2425" name="Google Shape;2425;p83"/>
                      <p:cNvGrpSpPr/>
                      <p:nvPr/>
                    </p:nvGrpSpPr>
                    <p:grpSpPr>
                      <a:xfrm>
                        <a:off x="6900252" y="3721726"/>
                        <a:ext cx="3732006" cy="644952"/>
                        <a:chOff x="7545267" y="3412537"/>
                        <a:chExt cx="3732006" cy="644952"/>
                      </a:xfrm>
                    </p:grpSpPr>
                    <p:sp>
                      <p:nvSpPr>
                        <p:cNvPr id="2426" name="Google Shape;2426;p83"/>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427" name="Google Shape;2427;p83"/>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Flow Controller</a:t>
                          </a:r>
                          <a:endParaRPr sz="800">
                            <a:solidFill>
                              <a:srgbClr val="193EB0"/>
                            </a:solidFill>
                            <a:latin typeface="Arial"/>
                            <a:ea typeface="Arial"/>
                            <a:cs typeface="Arial"/>
                            <a:sym typeface="Arial"/>
                          </a:endParaRPr>
                        </a:p>
                      </p:txBody>
                    </p:sp>
                  </p:grpSp>
                  <p:pic>
                    <p:nvPicPr>
                      <p:cNvPr id="2428" name="Google Shape;2428;p83"/>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429" name="Google Shape;2429;p83"/>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Local Storage</a:t>
                      </a:r>
                      <a:endParaRPr sz="800">
                        <a:solidFill>
                          <a:srgbClr val="193EB0"/>
                        </a:solidFill>
                        <a:latin typeface="Arial"/>
                        <a:ea typeface="Arial"/>
                        <a:cs typeface="Arial"/>
                        <a:sym typeface="Arial"/>
                      </a:endParaRPr>
                    </a:p>
                  </p:txBody>
                </p:sp>
                <p:grpSp>
                  <p:nvGrpSpPr>
                    <p:cNvPr id="2430" name="Google Shape;2430;p83"/>
                    <p:cNvGrpSpPr/>
                    <p:nvPr/>
                  </p:nvGrpSpPr>
                  <p:grpSpPr>
                    <a:xfrm>
                      <a:off x="7356553" y="4003140"/>
                      <a:ext cx="2803966" cy="298388"/>
                      <a:chOff x="8001568" y="3690141"/>
                      <a:chExt cx="2803966" cy="298388"/>
                    </a:xfrm>
                  </p:grpSpPr>
                  <p:sp>
                    <p:nvSpPr>
                      <p:cNvPr id="2431" name="Google Shape;2431;p83"/>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Processor 1</a:t>
                        </a:r>
                        <a:endParaRPr sz="800">
                          <a:solidFill>
                            <a:srgbClr val="193EB0"/>
                          </a:solidFill>
                          <a:latin typeface="Arial"/>
                          <a:ea typeface="Arial"/>
                          <a:cs typeface="Arial"/>
                          <a:sym typeface="Arial"/>
                        </a:endParaRPr>
                      </a:p>
                    </p:txBody>
                  </p:sp>
                  <p:sp>
                    <p:nvSpPr>
                      <p:cNvPr id="2432" name="Google Shape;2432;p83"/>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Extension N</a:t>
                        </a:r>
                        <a:endParaRPr sz="800">
                          <a:solidFill>
                            <a:srgbClr val="193EB0"/>
                          </a:solidFill>
                          <a:latin typeface="Arial"/>
                          <a:ea typeface="Arial"/>
                          <a:cs typeface="Arial"/>
                          <a:sym typeface="Arial"/>
                        </a:endParaRPr>
                      </a:p>
                    </p:txBody>
                  </p:sp>
                </p:grpSp>
                <p:grpSp>
                  <p:nvGrpSpPr>
                    <p:cNvPr id="2433" name="Google Shape;2433;p83"/>
                    <p:cNvGrpSpPr/>
                    <p:nvPr/>
                  </p:nvGrpSpPr>
                  <p:grpSpPr>
                    <a:xfrm>
                      <a:off x="8126907" y="3384067"/>
                      <a:ext cx="1244600" cy="298388"/>
                      <a:chOff x="8126907" y="3384067"/>
                      <a:chExt cx="1244600" cy="298388"/>
                    </a:xfrm>
                  </p:grpSpPr>
                  <p:sp>
                    <p:nvSpPr>
                      <p:cNvPr id="2434" name="Google Shape;2434;p83"/>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        Web Server</a:t>
                        </a:r>
                        <a:endParaRPr sz="800">
                          <a:solidFill>
                            <a:srgbClr val="193EB0"/>
                          </a:solidFill>
                          <a:latin typeface="Arial"/>
                          <a:ea typeface="Arial"/>
                          <a:cs typeface="Arial"/>
                          <a:sym typeface="Arial"/>
                        </a:endParaRPr>
                      </a:p>
                    </p:txBody>
                  </p:sp>
                  <p:pic>
                    <p:nvPicPr>
                      <p:cNvPr id="2435" name="Google Shape;2435;p83"/>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436" name="Google Shape;2436;p83"/>
                    <p:cNvGrpSpPr/>
                    <p:nvPr/>
                  </p:nvGrpSpPr>
                  <p:grpSpPr>
                    <a:xfrm>
                      <a:off x="7023474" y="4483307"/>
                      <a:ext cx="1131452" cy="372598"/>
                      <a:chOff x="7023474" y="4483307"/>
                      <a:chExt cx="1131452" cy="372598"/>
                    </a:xfrm>
                  </p:grpSpPr>
                  <p:sp>
                    <p:nvSpPr>
                      <p:cNvPr id="2437" name="Google Shape;2437;p83"/>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438" name="Google Shape;2438;p83"/>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439" name="Google Shape;2439;p83"/>
                    <p:cNvGrpSpPr/>
                    <p:nvPr/>
                  </p:nvGrpSpPr>
                  <p:grpSpPr>
                    <a:xfrm>
                      <a:off x="6929419" y="3390517"/>
                      <a:ext cx="569441" cy="189557"/>
                      <a:chOff x="6929419" y="3390517"/>
                      <a:chExt cx="569441" cy="189557"/>
                    </a:xfrm>
                  </p:grpSpPr>
                  <p:sp>
                    <p:nvSpPr>
                      <p:cNvPr id="2440" name="Google Shape;2440;p83"/>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JVM</a:t>
                        </a:r>
                        <a:endParaRPr sz="800">
                          <a:solidFill>
                            <a:srgbClr val="193EB0"/>
                          </a:solidFill>
                          <a:latin typeface="Arial"/>
                          <a:ea typeface="Arial"/>
                          <a:cs typeface="Arial"/>
                          <a:sym typeface="Arial"/>
                        </a:endParaRPr>
                      </a:p>
                    </p:txBody>
                  </p:sp>
                  <p:pic>
                    <p:nvPicPr>
                      <p:cNvPr id="2441" name="Google Shape;2441;p83"/>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442" name="Google Shape;2442;p83"/>
                    <p:cNvGrpSpPr/>
                    <p:nvPr/>
                  </p:nvGrpSpPr>
                  <p:grpSpPr>
                    <a:xfrm>
                      <a:off x="6916422" y="3106010"/>
                      <a:ext cx="856758" cy="189557"/>
                      <a:chOff x="6916422" y="3106010"/>
                      <a:chExt cx="856758" cy="189557"/>
                    </a:xfrm>
                  </p:grpSpPr>
                  <p:sp>
                    <p:nvSpPr>
                      <p:cNvPr id="2443" name="Google Shape;2443;p83"/>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OS/Host</a:t>
                        </a:r>
                        <a:endParaRPr sz="800">
                          <a:solidFill>
                            <a:srgbClr val="193EB0"/>
                          </a:solidFill>
                          <a:latin typeface="Arial"/>
                          <a:ea typeface="Arial"/>
                          <a:cs typeface="Arial"/>
                          <a:sym typeface="Arial"/>
                        </a:endParaRPr>
                      </a:p>
                    </p:txBody>
                  </p:sp>
                  <p:pic>
                    <p:nvPicPr>
                      <p:cNvPr id="2444" name="Google Shape;2444;p83"/>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445" name="Google Shape;2445;p83"/>
                    <p:cNvGrpSpPr/>
                    <p:nvPr/>
                  </p:nvGrpSpPr>
                  <p:grpSpPr>
                    <a:xfrm>
                      <a:off x="8202110" y="4483307"/>
                      <a:ext cx="1131452" cy="372598"/>
                      <a:chOff x="8202110" y="4483307"/>
                      <a:chExt cx="1131452" cy="372598"/>
                    </a:xfrm>
                  </p:grpSpPr>
                  <p:sp>
                    <p:nvSpPr>
                      <p:cNvPr id="2446" name="Google Shape;2446;p83"/>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447" name="Google Shape;2447;p83"/>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448" name="Google Shape;2448;p83"/>
                    <p:cNvGrpSpPr/>
                    <p:nvPr/>
                  </p:nvGrpSpPr>
                  <p:grpSpPr>
                    <a:xfrm>
                      <a:off x="9371593" y="4483307"/>
                      <a:ext cx="1131452" cy="372598"/>
                      <a:chOff x="9371593" y="4483307"/>
                      <a:chExt cx="1131452" cy="372598"/>
                    </a:xfrm>
                  </p:grpSpPr>
                  <p:sp>
                    <p:nvSpPr>
                      <p:cNvPr id="2449" name="Google Shape;2449;p83"/>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450" name="Google Shape;2450;p83"/>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451" name="Google Shape;2451;p83"/>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nvGrpSpPr>
                <p:cNvPr id="2452" name="Google Shape;2452;p83"/>
                <p:cNvGrpSpPr/>
                <p:nvPr/>
              </p:nvGrpSpPr>
              <p:grpSpPr>
                <a:xfrm>
                  <a:off x="1830662" y="4273877"/>
                  <a:ext cx="3504489" cy="1812736"/>
                  <a:chOff x="2468099" y="4379674"/>
                  <a:chExt cx="3504489" cy="1812736"/>
                </a:xfrm>
              </p:grpSpPr>
              <p:grpSp>
                <p:nvGrpSpPr>
                  <p:cNvPr id="2453" name="Google Shape;2453;p83"/>
                  <p:cNvGrpSpPr/>
                  <p:nvPr/>
                </p:nvGrpSpPr>
                <p:grpSpPr>
                  <a:xfrm>
                    <a:off x="2468099" y="4379674"/>
                    <a:ext cx="3504489" cy="1812736"/>
                    <a:chOff x="6733655" y="3037917"/>
                    <a:chExt cx="4065200" cy="2102770"/>
                  </a:xfrm>
                </p:grpSpPr>
                <p:sp>
                  <p:nvSpPr>
                    <p:cNvPr id="2454" name="Google Shape;2454;p83"/>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455" name="Google Shape;2455;p83"/>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grpSp>
                  <p:nvGrpSpPr>
                    <p:cNvPr id="2456" name="Google Shape;2456;p83"/>
                    <p:cNvGrpSpPr/>
                    <p:nvPr/>
                  </p:nvGrpSpPr>
                  <p:grpSpPr>
                    <a:xfrm>
                      <a:off x="6900252" y="3721726"/>
                      <a:ext cx="3732006" cy="644952"/>
                      <a:chOff x="6900252" y="3721726"/>
                      <a:chExt cx="3732006" cy="644952"/>
                    </a:xfrm>
                  </p:grpSpPr>
                  <p:grpSp>
                    <p:nvGrpSpPr>
                      <p:cNvPr id="2457" name="Google Shape;2457;p83"/>
                      <p:cNvGrpSpPr/>
                      <p:nvPr/>
                    </p:nvGrpSpPr>
                    <p:grpSpPr>
                      <a:xfrm>
                        <a:off x="6900252" y="3721726"/>
                        <a:ext cx="3732006" cy="644952"/>
                        <a:chOff x="7545267" y="3412537"/>
                        <a:chExt cx="3732006" cy="644952"/>
                      </a:xfrm>
                    </p:grpSpPr>
                    <p:sp>
                      <p:nvSpPr>
                        <p:cNvPr id="2458" name="Google Shape;2458;p83"/>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459" name="Google Shape;2459;p83"/>
                        <p:cNvSpPr/>
                        <p:nvPr/>
                      </p:nvSpPr>
                      <p:spPr>
                        <a:xfrm>
                          <a:off x="7670827" y="3412537"/>
                          <a:ext cx="1244600" cy="298388"/>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Flow Controller</a:t>
                          </a:r>
                          <a:endParaRPr sz="800">
                            <a:solidFill>
                              <a:srgbClr val="193EB0"/>
                            </a:solidFill>
                            <a:latin typeface="Arial"/>
                            <a:ea typeface="Arial"/>
                            <a:cs typeface="Arial"/>
                            <a:sym typeface="Arial"/>
                          </a:endParaRPr>
                        </a:p>
                      </p:txBody>
                    </p:sp>
                  </p:grpSp>
                  <p:pic>
                    <p:nvPicPr>
                      <p:cNvPr id="2460" name="Google Shape;2460;p83"/>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461" name="Google Shape;2461;p83"/>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Local Storage</a:t>
                      </a:r>
                      <a:endParaRPr sz="800">
                        <a:solidFill>
                          <a:srgbClr val="193EB0"/>
                        </a:solidFill>
                        <a:latin typeface="Arial"/>
                        <a:ea typeface="Arial"/>
                        <a:cs typeface="Arial"/>
                        <a:sym typeface="Arial"/>
                      </a:endParaRPr>
                    </a:p>
                  </p:txBody>
                </p:sp>
                <p:grpSp>
                  <p:nvGrpSpPr>
                    <p:cNvPr id="2462" name="Google Shape;2462;p83"/>
                    <p:cNvGrpSpPr/>
                    <p:nvPr/>
                  </p:nvGrpSpPr>
                  <p:grpSpPr>
                    <a:xfrm>
                      <a:off x="7356553" y="4003140"/>
                      <a:ext cx="2803966" cy="298388"/>
                      <a:chOff x="8001568" y="3690141"/>
                      <a:chExt cx="2803966" cy="298388"/>
                    </a:xfrm>
                  </p:grpSpPr>
                  <p:sp>
                    <p:nvSpPr>
                      <p:cNvPr id="2463" name="Google Shape;2463;p83"/>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Processor 1</a:t>
                        </a:r>
                        <a:endParaRPr sz="800">
                          <a:solidFill>
                            <a:srgbClr val="193EB0"/>
                          </a:solidFill>
                          <a:latin typeface="Arial"/>
                          <a:ea typeface="Arial"/>
                          <a:cs typeface="Arial"/>
                          <a:sym typeface="Arial"/>
                        </a:endParaRPr>
                      </a:p>
                    </p:txBody>
                  </p:sp>
                  <p:sp>
                    <p:nvSpPr>
                      <p:cNvPr id="2464" name="Google Shape;2464;p83"/>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Extension N</a:t>
                        </a:r>
                        <a:endParaRPr sz="800">
                          <a:solidFill>
                            <a:srgbClr val="193EB0"/>
                          </a:solidFill>
                          <a:latin typeface="Arial"/>
                          <a:ea typeface="Arial"/>
                          <a:cs typeface="Arial"/>
                          <a:sym typeface="Arial"/>
                        </a:endParaRPr>
                      </a:p>
                    </p:txBody>
                  </p:sp>
                </p:grpSp>
                <p:grpSp>
                  <p:nvGrpSpPr>
                    <p:cNvPr id="2465" name="Google Shape;2465;p83"/>
                    <p:cNvGrpSpPr/>
                    <p:nvPr/>
                  </p:nvGrpSpPr>
                  <p:grpSpPr>
                    <a:xfrm>
                      <a:off x="8126907" y="3384067"/>
                      <a:ext cx="1244600" cy="298388"/>
                      <a:chOff x="8126907" y="3384067"/>
                      <a:chExt cx="1244600" cy="298388"/>
                    </a:xfrm>
                  </p:grpSpPr>
                  <p:sp>
                    <p:nvSpPr>
                      <p:cNvPr id="2466" name="Google Shape;2466;p83"/>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        Web Server</a:t>
                        </a:r>
                        <a:endParaRPr sz="800">
                          <a:solidFill>
                            <a:srgbClr val="193EB0"/>
                          </a:solidFill>
                          <a:latin typeface="Arial"/>
                          <a:ea typeface="Arial"/>
                          <a:cs typeface="Arial"/>
                          <a:sym typeface="Arial"/>
                        </a:endParaRPr>
                      </a:p>
                    </p:txBody>
                  </p:sp>
                  <p:pic>
                    <p:nvPicPr>
                      <p:cNvPr id="2467" name="Google Shape;2467;p83"/>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468" name="Google Shape;2468;p83"/>
                    <p:cNvGrpSpPr/>
                    <p:nvPr/>
                  </p:nvGrpSpPr>
                  <p:grpSpPr>
                    <a:xfrm>
                      <a:off x="7023474" y="4483307"/>
                      <a:ext cx="1131452" cy="372598"/>
                      <a:chOff x="7023474" y="4483307"/>
                      <a:chExt cx="1131452" cy="372598"/>
                    </a:xfrm>
                  </p:grpSpPr>
                  <p:sp>
                    <p:nvSpPr>
                      <p:cNvPr id="2469" name="Google Shape;2469;p83"/>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FlowFile</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470" name="Google Shape;2470;p83"/>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471" name="Google Shape;2471;p83"/>
                    <p:cNvGrpSpPr/>
                    <p:nvPr/>
                  </p:nvGrpSpPr>
                  <p:grpSpPr>
                    <a:xfrm>
                      <a:off x="6929419" y="3390517"/>
                      <a:ext cx="569441" cy="189557"/>
                      <a:chOff x="6929419" y="3390517"/>
                      <a:chExt cx="569441" cy="189557"/>
                    </a:xfrm>
                  </p:grpSpPr>
                  <p:sp>
                    <p:nvSpPr>
                      <p:cNvPr id="2472" name="Google Shape;2472;p83"/>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JVM</a:t>
                        </a:r>
                        <a:endParaRPr sz="800">
                          <a:solidFill>
                            <a:srgbClr val="193EB0"/>
                          </a:solidFill>
                          <a:latin typeface="Arial"/>
                          <a:ea typeface="Arial"/>
                          <a:cs typeface="Arial"/>
                          <a:sym typeface="Arial"/>
                        </a:endParaRPr>
                      </a:p>
                    </p:txBody>
                  </p:sp>
                  <p:pic>
                    <p:nvPicPr>
                      <p:cNvPr id="2473" name="Google Shape;2473;p83"/>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474" name="Google Shape;2474;p83"/>
                    <p:cNvGrpSpPr/>
                    <p:nvPr/>
                  </p:nvGrpSpPr>
                  <p:grpSpPr>
                    <a:xfrm>
                      <a:off x="6916422" y="3106010"/>
                      <a:ext cx="856758" cy="189557"/>
                      <a:chOff x="6916422" y="3106010"/>
                      <a:chExt cx="856758" cy="189557"/>
                    </a:xfrm>
                  </p:grpSpPr>
                  <p:sp>
                    <p:nvSpPr>
                      <p:cNvPr id="2475" name="Google Shape;2475;p83"/>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OS/Host</a:t>
                        </a:r>
                        <a:endParaRPr sz="800">
                          <a:solidFill>
                            <a:srgbClr val="193EB0"/>
                          </a:solidFill>
                          <a:latin typeface="Arial"/>
                          <a:ea typeface="Arial"/>
                          <a:cs typeface="Arial"/>
                          <a:sym typeface="Arial"/>
                        </a:endParaRPr>
                      </a:p>
                    </p:txBody>
                  </p:sp>
                  <p:pic>
                    <p:nvPicPr>
                      <p:cNvPr id="2476" name="Google Shape;2476;p83"/>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477" name="Google Shape;2477;p83"/>
                    <p:cNvGrpSpPr/>
                    <p:nvPr/>
                  </p:nvGrpSpPr>
                  <p:grpSpPr>
                    <a:xfrm>
                      <a:off x="8202110" y="4483307"/>
                      <a:ext cx="1131452" cy="372598"/>
                      <a:chOff x="8202110" y="4483307"/>
                      <a:chExt cx="1131452" cy="372598"/>
                    </a:xfrm>
                  </p:grpSpPr>
                  <p:sp>
                    <p:nvSpPr>
                      <p:cNvPr id="2478" name="Google Shape;2478;p83"/>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Content</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479" name="Google Shape;2479;p83"/>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480" name="Google Shape;2480;p83"/>
                    <p:cNvGrpSpPr/>
                    <p:nvPr/>
                  </p:nvGrpSpPr>
                  <p:grpSpPr>
                    <a:xfrm>
                      <a:off x="9371593" y="4483307"/>
                      <a:ext cx="1131452" cy="372598"/>
                      <a:chOff x="9371593" y="4483307"/>
                      <a:chExt cx="1131452" cy="372598"/>
                    </a:xfrm>
                  </p:grpSpPr>
                  <p:sp>
                    <p:nvSpPr>
                      <p:cNvPr id="2481" name="Google Shape;2481;p83"/>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
                            <a:solidFill>
                              <a:srgbClr val="193EB0"/>
                            </a:solidFill>
                            <a:latin typeface="Arial"/>
                            <a:ea typeface="Arial"/>
                            <a:cs typeface="Arial"/>
                            <a:sym typeface="Arial"/>
                          </a:rPr>
                          <a:t>        Provenance</a:t>
                        </a:r>
                        <a:endParaRPr/>
                      </a:p>
                      <a:p>
                        <a:pPr indent="0" lvl="0" marL="0" marR="0" rtl="0" algn="l">
                          <a:spcBef>
                            <a:spcPts val="0"/>
                          </a:spcBef>
                          <a:spcAft>
                            <a:spcPts val="0"/>
                          </a:spcAft>
                          <a:buNone/>
                        </a:pPr>
                        <a:r>
                          <a:rPr lang="en-US" sz="800">
                            <a:solidFill>
                              <a:srgbClr val="193EB0"/>
                            </a:solidFill>
                            <a:latin typeface="Arial"/>
                            <a:ea typeface="Arial"/>
                            <a:cs typeface="Arial"/>
                            <a:sym typeface="Arial"/>
                          </a:rPr>
                          <a:t>        Repository</a:t>
                        </a:r>
                        <a:endParaRPr sz="800">
                          <a:solidFill>
                            <a:srgbClr val="193EB0"/>
                          </a:solidFill>
                          <a:latin typeface="Arial"/>
                          <a:ea typeface="Arial"/>
                          <a:cs typeface="Arial"/>
                          <a:sym typeface="Arial"/>
                        </a:endParaRPr>
                      </a:p>
                    </p:txBody>
                  </p:sp>
                  <p:pic>
                    <p:nvPicPr>
                      <p:cNvPr id="2482" name="Google Shape;2482;p83"/>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483" name="Google Shape;2483;p83"/>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nvGrpSpPr>
                <p:cNvPr id="2484" name="Google Shape;2484;p83"/>
                <p:cNvGrpSpPr/>
                <p:nvPr/>
              </p:nvGrpSpPr>
              <p:grpSpPr>
                <a:xfrm>
                  <a:off x="2021056" y="4493264"/>
                  <a:ext cx="3504489" cy="1812736"/>
                  <a:chOff x="2468099" y="4379674"/>
                  <a:chExt cx="3504489" cy="1812736"/>
                </a:xfrm>
              </p:grpSpPr>
              <p:grpSp>
                <p:nvGrpSpPr>
                  <p:cNvPr id="2485" name="Google Shape;2485;p83"/>
                  <p:cNvGrpSpPr/>
                  <p:nvPr/>
                </p:nvGrpSpPr>
                <p:grpSpPr>
                  <a:xfrm>
                    <a:off x="2468099" y="4379674"/>
                    <a:ext cx="3504489" cy="1812736"/>
                    <a:chOff x="6733655" y="3037917"/>
                    <a:chExt cx="4065200" cy="2102770"/>
                  </a:xfrm>
                </p:grpSpPr>
                <p:sp>
                  <p:nvSpPr>
                    <p:cNvPr id="2486" name="Google Shape;2486;p83"/>
                    <p:cNvSpPr/>
                    <p:nvPr/>
                  </p:nvSpPr>
                  <p:spPr>
                    <a:xfrm>
                      <a:off x="6733655" y="3037917"/>
                      <a:ext cx="4065200" cy="2102770"/>
                    </a:xfrm>
                    <a:prstGeom prst="roundRect">
                      <a:avLst>
                        <a:gd fmla="val 3858" name="adj"/>
                      </a:avLst>
                    </a:prstGeom>
                    <a:solidFill>
                      <a:srgbClr val="E6E6E6"/>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487" name="Google Shape;2487;p83"/>
                    <p:cNvSpPr/>
                    <p:nvPr/>
                  </p:nvSpPr>
                  <p:spPr>
                    <a:xfrm>
                      <a:off x="6837280" y="3344787"/>
                      <a:ext cx="3857951" cy="1446699"/>
                    </a:xfrm>
                    <a:prstGeom prst="roundRect">
                      <a:avLst>
                        <a:gd fmla="val 3858" name="adj"/>
                      </a:avLst>
                    </a:prstGeom>
                    <a:solidFill>
                      <a:srgbClr val="E9F2FC"/>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grpSp>
                  <p:nvGrpSpPr>
                    <p:cNvPr id="2488" name="Google Shape;2488;p83"/>
                    <p:cNvGrpSpPr/>
                    <p:nvPr/>
                  </p:nvGrpSpPr>
                  <p:grpSpPr>
                    <a:xfrm>
                      <a:off x="6900252" y="3721727"/>
                      <a:ext cx="3732006" cy="644951"/>
                      <a:chOff x="6900252" y="3721727"/>
                      <a:chExt cx="3732006" cy="644951"/>
                    </a:xfrm>
                  </p:grpSpPr>
                  <p:grpSp>
                    <p:nvGrpSpPr>
                      <p:cNvPr id="2489" name="Google Shape;2489;p83"/>
                      <p:cNvGrpSpPr/>
                      <p:nvPr/>
                    </p:nvGrpSpPr>
                    <p:grpSpPr>
                      <a:xfrm>
                        <a:off x="6900252" y="3721727"/>
                        <a:ext cx="3732006" cy="644951"/>
                        <a:chOff x="7545267" y="3412538"/>
                        <a:chExt cx="3732006" cy="644951"/>
                      </a:xfrm>
                    </p:grpSpPr>
                    <p:sp>
                      <p:nvSpPr>
                        <p:cNvPr id="2490" name="Google Shape;2490;p83"/>
                        <p:cNvSpPr/>
                        <p:nvPr/>
                      </p:nvSpPr>
                      <p:spPr>
                        <a:xfrm>
                          <a:off x="7545267" y="3437593"/>
                          <a:ext cx="3732006" cy="619896"/>
                        </a:xfrm>
                        <a:prstGeom prst="roundRect">
                          <a:avLst>
                            <a:gd fmla="val 3858"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491" name="Google Shape;2491;p83"/>
                        <p:cNvSpPr/>
                        <p:nvPr/>
                      </p:nvSpPr>
                      <p:spPr>
                        <a:xfrm>
                          <a:off x="7670827" y="3412538"/>
                          <a:ext cx="1445734" cy="287160"/>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Bộ điều khiển luồn</a:t>
                          </a:r>
                          <a:endParaRPr sz="800">
                            <a:solidFill>
                              <a:srgbClr val="193EB0"/>
                            </a:solidFill>
                            <a:latin typeface="Arial"/>
                            <a:ea typeface="Arial"/>
                            <a:cs typeface="Arial"/>
                            <a:sym typeface="Arial"/>
                          </a:endParaRPr>
                        </a:p>
                      </p:txBody>
                    </p:sp>
                  </p:grpSp>
                  <p:pic>
                    <p:nvPicPr>
                      <p:cNvPr id="2492" name="Google Shape;2492;p83"/>
                      <p:cNvPicPr preferRelativeResize="0"/>
                      <p:nvPr/>
                    </p:nvPicPr>
                    <p:blipFill rotWithShape="1">
                      <a:blip r:embed="rId3">
                        <a:alphaModFix/>
                      </a:blip>
                      <a:srcRect b="0" l="0" r="0" t="0"/>
                      <a:stretch/>
                    </p:blipFill>
                    <p:spPr>
                      <a:xfrm>
                        <a:off x="6963612" y="3786938"/>
                        <a:ext cx="186637" cy="154944"/>
                      </a:xfrm>
                      <a:prstGeom prst="rect">
                        <a:avLst/>
                      </a:prstGeom>
                      <a:noFill/>
                      <a:ln>
                        <a:noFill/>
                      </a:ln>
                    </p:spPr>
                  </p:pic>
                </p:grpSp>
                <p:sp>
                  <p:nvSpPr>
                    <p:cNvPr id="2493" name="Google Shape;2493;p83"/>
                    <p:cNvSpPr/>
                    <p:nvPr/>
                  </p:nvSpPr>
                  <p:spPr>
                    <a:xfrm>
                      <a:off x="6755791" y="4896171"/>
                      <a:ext cx="1045206"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Local Storage</a:t>
                      </a:r>
                      <a:endParaRPr sz="800">
                        <a:solidFill>
                          <a:srgbClr val="193EB0"/>
                        </a:solidFill>
                        <a:latin typeface="Arial"/>
                        <a:ea typeface="Arial"/>
                        <a:cs typeface="Arial"/>
                        <a:sym typeface="Arial"/>
                      </a:endParaRPr>
                    </a:p>
                  </p:txBody>
                </p:sp>
                <p:grpSp>
                  <p:nvGrpSpPr>
                    <p:cNvPr id="2494" name="Google Shape;2494;p83"/>
                    <p:cNvGrpSpPr/>
                    <p:nvPr/>
                  </p:nvGrpSpPr>
                  <p:grpSpPr>
                    <a:xfrm>
                      <a:off x="7356553" y="4003140"/>
                      <a:ext cx="2803966" cy="298388"/>
                      <a:chOff x="8001568" y="3690141"/>
                      <a:chExt cx="2803966" cy="298388"/>
                    </a:xfrm>
                  </p:grpSpPr>
                  <p:sp>
                    <p:nvSpPr>
                      <p:cNvPr id="2495" name="Google Shape;2495;p83"/>
                      <p:cNvSpPr/>
                      <p:nvPr/>
                    </p:nvSpPr>
                    <p:spPr>
                      <a:xfrm>
                        <a:off x="8001568"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Bộ xử lý 1</a:t>
                        </a:r>
                        <a:endParaRPr sz="800">
                          <a:solidFill>
                            <a:srgbClr val="193EB0"/>
                          </a:solidFill>
                          <a:latin typeface="Arial"/>
                          <a:ea typeface="Arial"/>
                          <a:cs typeface="Arial"/>
                          <a:sym typeface="Arial"/>
                        </a:endParaRPr>
                      </a:p>
                    </p:txBody>
                  </p:sp>
                  <p:sp>
                    <p:nvSpPr>
                      <p:cNvPr id="2496" name="Google Shape;2496;p83"/>
                      <p:cNvSpPr/>
                      <p:nvPr/>
                    </p:nvSpPr>
                    <p:spPr>
                      <a:xfrm>
                        <a:off x="9560934" y="3690141"/>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Mở rộng N</a:t>
                        </a:r>
                        <a:endParaRPr sz="800">
                          <a:solidFill>
                            <a:srgbClr val="193EB0"/>
                          </a:solidFill>
                          <a:latin typeface="Arial"/>
                          <a:ea typeface="Arial"/>
                          <a:cs typeface="Arial"/>
                          <a:sym typeface="Arial"/>
                        </a:endParaRPr>
                      </a:p>
                    </p:txBody>
                  </p:sp>
                </p:grpSp>
                <p:grpSp>
                  <p:nvGrpSpPr>
                    <p:cNvPr id="2497" name="Google Shape;2497;p83"/>
                    <p:cNvGrpSpPr/>
                    <p:nvPr/>
                  </p:nvGrpSpPr>
                  <p:grpSpPr>
                    <a:xfrm>
                      <a:off x="8126907" y="3384067"/>
                      <a:ext cx="1244600" cy="298388"/>
                      <a:chOff x="8126907" y="3384067"/>
                      <a:chExt cx="1244600" cy="298388"/>
                    </a:xfrm>
                  </p:grpSpPr>
                  <p:sp>
                    <p:nvSpPr>
                      <p:cNvPr id="2498" name="Google Shape;2498;p83"/>
                      <p:cNvSpPr/>
                      <p:nvPr/>
                    </p:nvSpPr>
                    <p:spPr>
                      <a:xfrm>
                        <a:off x="8126907" y="3384067"/>
                        <a:ext cx="1244600" cy="29838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        Máy chủ Web</a:t>
                        </a:r>
                        <a:endParaRPr sz="800">
                          <a:solidFill>
                            <a:srgbClr val="193EB0"/>
                          </a:solidFill>
                          <a:latin typeface="Arial"/>
                          <a:ea typeface="Arial"/>
                          <a:cs typeface="Arial"/>
                          <a:sym typeface="Arial"/>
                        </a:endParaRPr>
                      </a:p>
                    </p:txBody>
                  </p:sp>
                  <p:pic>
                    <p:nvPicPr>
                      <p:cNvPr id="2499" name="Google Shape;2499;p83"/>
                      <p:cNvPicPr preferRelativeResize="0"/>
                      <p:nvPr/>
                    </p:nvPicPr>
                    <p:blipFill rotWithShape="1">
                      <a:blip r:embed="rId4">
                        <a:alphaModFix/>
                      </a:blip>
                      <a:srcRect b="0" l="0" r="0" t="0"/>
                      <a:stretch/>
                    </p:blipFill>
                    <p:spPr>
                      <a:xfrm>
                        <a:off x="8254537" y="3428925"/>
                        <a:ext cx="210346" cy="207578"/>
                      </a:xfrm>
                      <a:prstGeom prst="rect">
                        <a:avLst/>
                      </a:prstGeom>
                      <a:noFill/>
                      <a:ln>
                        <a:noFill/>
                      </a:ln>
                    </p:spPr>
                  </p:pic>
                </p:grpSp>
                <p:grpSp>
                  <p:nvGrpSpPr>
                    <p:cNvPr id="2500" name="Google Shape;2500;p83"/>
                    <p:cNvGrpSpPr/>
                    <p:nvPr/>
                  </p:nvGrpSpPr>
                  <p:grpSpPr>
                    <a:xfrm>
                      <a:off x="7023474" y="4483307"/>
                      <a:ext cx="1131452" cy="372598"/>
                      <a:chOff x="7023474" y="4483307"/>
                      <a:chExt cx="1131452" cy="372598"/>
                    </a:xfrm>
                  </p:grpSpPr>
                  <p:sp>
                    <p:nvSpPr>
                      <p:cNvPr id="2501" name="Google Shape;2501;p83"/>
                      <p:cNvSpPr/>
                      <p:nvPr/>
                    </p:nvSpPr>
                    <p:spPr>
                      <a:xfrm>
                        <a:off x="7023474"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      Kho lưu trữ FlowFile</a:t>
                        </a:r>
                        <a:endParaRPr sz="800">
                          <a:solidFill>
                            <a:srgbClr val="193EB0"/>
                          </a:solidFill>
                          <a:latin typeface="Arial"/>
                          <a:ea typeface="Arial"/>
                          <a:cs typeface="Arial"/>
                          <a:sym typeface="Arial"/>
                        </a:endParaRPr>
                      </a:p>
                    </p:txBody>
                  </p:sp>
                  <p:pic>
                    <p:nvPicPr>
                      <p:cNvPr id="2502" name="Google Shape;2502;p83"/>
                      <p:cNvPicPr preferRelativeResize="0"/>
                      <p:nvPr/>
                    </p:nvPicPr>
                    <p:blipFill rotWithShape="1">
                      <a:blip r:embed="rId5">
                        <a:alphaModFix/>
                      </a:blip>
                      <a:srcRect b="0" l="0" r="0" t="0"/>
                      <a:stretch/>
                    </p:blipFill>
                    <p:spPr>
                      <a:xfrm>
                        <a:off x="7121674" y="4564162"/>
                        <a:ext cx="198120" cy="185928"/>
                      </a:xfrm>
                      <a:prstGeom prst="rect">
                        <a:avLst/>
                      </a:prstGeom>
                      <a:noFill/>
                      <a:ln>
                        <a:noFill/>
                      </a:ln>
                    </p:spPr>
                  </p:pic>
                </p:grpSp>
                <p:grpSp>
                  <p:nvGrpSpPr>
                    <p:cNvPr id="2503" name="Google Shape;2503;p83"/>
                    <p:cNvGrpSpPr/>
                    <p:nvPr/>
                  </p:nvGrpSpPr>
                  <p:grpSpPr>
                    <a:xfrm>
                      <a:off x="6929419" y="3390517"/>
                      <a:ext cx="569441" cy="189557"/>
                      <a:chOff x="6929419" y="3390517"/>
                      <a:chExt cx="569441" cy="189557"/>
                    </a:xfrm>
                  </p:grpSpPr>
                  <p:sp>
                    <p:nvSpPr>
                      <p:cNvPr id="2504" name="Google Shape;2504;p83"/>
                      <p:cNvSpPr/>
                      <p:nvPr/>
                    </p:nvSpPr>
                    <p:spPr>
                      <a:xfrm>
                        <a:off x="7031508" y="3390517"/>
                        <a:ext cx="467352" cy="189557"/>
                      </a:xfrm>
                      <a:prstGeom prst="roundRect">
                        <a:avLst>
                          <a:gd fmla="val 0"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JVM</a:t>
                        </a:r>
                        <a:endParaRPr sz="800">
                          <a:solidFill>
                            <a:srgbClr val="193EB0"/>
                          </a:solidFill>
                          <a:latin typeface="Arial"/>
                          <a:ea typeface="Arial"/>
                          <a:cs typeface="Arial"/>
                          <a:sym typeface="Arial"/>
                        </a:endParaRPr>
                      </a:p>
                    </p:txBody>
                  </p:sp>
                  <p:pic>
                    <p:nvPicPr>
                      <p:cNvPr id="2505" name="Google Shape;2505;p83"/>
                      <p:cNvPicPr preferRelativeResize="0"/>
                      <p:nvPr/>
                    </p:nvPicPr>
                    <p:blipFill rotWithShape="1">
                      <a:blip r:embed="rId6">
                        <a:alphaModFix/>
                      </a:blip>
                      <a:srcRect b="0" l="0" r="0" t="0"/>
                      <a:stretch/>
                    </p:blipFill>
                    <p:spPr>
                      <a:xfrm>
                        <a:off x="6929419" y="3439775"/>
                        <a:ext cx="173736" cy="97536"/>
                      </a:xfrm>
                      <a:prstGeom prst="rect">
                        <a:avLst/>
                      </a:prstGeom>
                      <a:noFill/>
                      <a:ln>
                        <a:noFill/>
                      </a:ln>
                    </p:spPr>
                  </p:pic>
                </p:grpSp>
                <p:grpSp>
                  <p:nvGrpSpPr>
                    <p:cNvPr id="2506" name="Google Shape;2506;p83"/>
                    <p:cNvGrpSpPr/>
                    <p:nvPr/>
                  </p:nvGrpSpPr>
                  <p:grpSpPr>
                    <a:xfrm>
                      <a:off x="6916422" y="3106010"/>
                      <a:ext cx="856758" cy="189557"/>
                      <a:chOff x="6916422" y="3106010"/>
                      <a:chExt cx="856758" cy="189557"/>
                    </a:xfrm>
                  </p:grpSpPr>
                  <p:sp>
                    <p:nvSpPr>
                      <p:cNvPr id="2507" name="Google Shape;2507;p83"/>
                      <p:cNvSpPr/>
                      <p:nvPr/>
                    </p:nvSpPr>
                    <p:spPr>
                      <a:xfrm>
                        <a:off x="7039128" y="3106010"/>
                        <a:ext cx="734052" cy="189557"/>
                      </a:xfrm>
                      <a:prstGeom prst="roundRect">
                        <a:avLst>
                          <a:gd fmla="val 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OS/Host</a:t>
                        </a:r>
                        <a:endParaRPr sz="800">
                          <a:solidFill>
                            <a:srgbClr val="193EB0"/>
                          </a:solidFill>
                          <a:latin typeface="Arial"/>
                          <a:ea typeface="Arial"/>
                          <a:cs typeface="Arial"/>
                          <a:sym typeface="Arial"/>
                        </a:endParaRPr>
                      </a:p>
                    </p:txBody>
                  </p:sp>
                  <p:pic>
                    <p:nvPicPr>
                      <p:cNvPr id="2508" name="Google Shape;2508;p83"/>
                      <p:cNvPicPr preferRelativeResize="0"/>
                      <p:nvPr/>
                    </p:nvPicPr>
                    <p:blipFill rotWithShape="1">
                      <a:blip r:embed="rId7">
                        <a:alphaModFix/>
                      </a:blip>
                      <a:srcRect b="0" l="0" r="0" t="0"/>
                      <a:stretch/>
                    </p:blipFill>
                    <p:spPr>
                      <a:xfrm>
                        <a:off x="6916422" y="3133276"/>
                        <a:ext cx="185616" cy="147092"/>
                      </a:xfrm>
                      <a:prstGeom prst="rect">
                        <a:avLst/>
                      </a:prstGeom>
                      <a:noFill/>
                      <a:ln>
                        <a:noFill/>
                      </a:ln>
                    </p:spPr>
                  </p:pic>
                </p:grpSp>
                <p:grpSp>
                  <p:nvGrpSpPr>
                    <p:cNvPr id="2509" name="Google Shape;2509;p83"/>
                    <p:cNvGrpSpPr/>
                    <p:nvPr/>
                  </p:nvGrpSpPr>
                  <p:grpSpPr>
                    <a:xfrm>
                      <a:off x="8202110" y="4483307"/>
                      <a:ext cx="1131452" cy="372598"/>
                      <a:chOff x="8202110" y="4483307"/>
                      <a:chExt cx="1131452" cy="372598"/>
                    </a:xfrm>
                  </p:grpSpPr>
                  <p:sp>
                    <p:nvSpPr>
                      <p:cNvPr id="2510" name="Google Shape;2510;p83"/>
                      <p:cNvSpPr/>
                      <p:nvPr/>
                    </p:nvSpPr>
                    <p:spPr>
                      <a:xfrm>
                        <a:off x="8202110"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      Kho lưu trữ nội dung</a:t>
                        </a:r>
                        <a:endParaRPr sz="800">
                          <a:solidFill>
                            <a:srgbClr val="193EB0"/>
                          </a:solidFill>
                          <a:latin typeface="Arial"/>
                          <a:ea typeface="Arial"/>
                          <a:cs typeface="Arial"/>
                          <a:sym typeface="Arial"/>
                        </a:endParaRPr>
                      </a:p>
                    </p:txBody>
                  </p:sp>
                  <p:pic>
                    <p:nvPicPr>
                      <p:cNvPr id="2511" name="Google Shape;2511;p83"/>
                      <p:cNvPicPr preferRelativeResize="0"/>
                      <p:nvPr/>
                    </p:nvPicPr>
                    <p:blipFill rotWithShape="1">
                      <a:blip r:embed="rId5">
                        <a:alphaModFix/>
                      </a:blip>
                      <a:srcRect b="0" l="0" r="0" t="0"/>
                      <a:stretch/>
                    </p:blipFill>
                    <p:spPr>
                      <a:xfrm>
                        <a:off x="8288796" y="4557886"/>
                        <a:ext cx="198120" cy="185928"/>
                      </a:xfrm>
                      <a:prstGeom prst="rect">
                        <a:avLst/>
                      </a:prstGeom>
                      <a:noFill/>
                      <a:ln>
                        <a:noFill/>
                      </a:ln>
                    </p:spPr>
                  </p:pic>
                </p:grpSp>
                <p:grpSp>
                  <p:nvGrpSpPr>
                    <p:cNvPr id="2512" name="Google Shape;2512;p83"/>
                    <p:cNvGrpSpPr/>
                    <p:nvPr/>
                  </p:nvGrpSpPr>
                  <p:grpSpPr>
                    <a:xfrm>
                      <a:off x="9371593" y="4483307"/>
                      <a:ext cx="1131452" cy="372598"/>
                      <a:chOff x="9371593" y="4483307"/>
                      <a:chExt cx="1131452" cy="372598"/>
                    </a:xfrm>
                  </p:grpSpPr>
                  <p:sp>
                    <p:nvSpPr>
                      <p:cNvPr id="2513" name="Google Shape;2513;p83"/>
                      <p:cNvSpPr/>
                      <p:nvPr/>
                    </p:nvSpPr>
                    <p:spPr>
                      <a:xfrm>
                        <a:off x="9371593" y="4483307"/>
                        <a:ext cx="1131452" cy="372598"/>
                      </a:xfrm>
                      <a:prstGeom prst="roundRect">
                        <a:avLst>
                          <a:gd fmla="val 16667" name="adj"/>
                        </a:avLst>
                      </a:prstGeom>
                      <a:solidFill>
                        <a:schemeClr val="lt1"/>
                      </a:solid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193EB0"/>
                            </a:solidFill>
                            <a:latin typeface="Arial"/>
                            <a:ea typeface="Arial"/>
                            <a:cs typeface="Arial"/>
                            <a:sym typeface="Arial"/>
                          </a:rPr>
                          <a:t>    Kho lưu trữ   nguồn gốc</a:t>
                        </a:r>
                        <a:endParaRPr sz="800">
                          <a:solidFill>
                            <a:srgbClr val="193EB0"/>
                          </a:solidFill>
                          <a:latin typeface="Arial"/>
                          <a:ea typeface="Arial"/>
                          <a:cs typeface="Arial"/>
                          <a:sym typeface="Arial"/>
                        </a:endParaRPr>
                      </a:p>
                    </p:txBody>
                  </p:sp>
                  <p:pic>
                    <p:nvPicPr>
                      <p:cNvPr id="2514" name="Google Shape;2514;p83"/>
                      <p:cNvPicPr preferRelativeResize="0"/>
                      <p:nvPr/>
                    </p:nvPicPr>
                    <p:blipFill rotWithShape="1">
                      <a:blip r:embed="rId5">
                        <a:alphaModFix/>
                      </a:blip>
                      <a:srcRect b="0" l="0" r="0" t="0"/>
                      <a:stretch/>
                    </p:blipFill>
                    <p:spPr>
                      <a:xfrm>
                        <a:off x="9449619" y="4557886"/>
                        <a:ext cx="198120" cy="185928"/>
                      </a:xfrm>
                      <a:prstGeom prst="rect">
                        <a:avLst/>
                      </a:prstGeom>
                      <a:noFill/>
                      <a:ln>
                        <a:noFill/>
                      </a:ln>
                    </p:spPr>
                  </p:pic>
                </p:grpSp>
              </p:grpSp>
              <p:sp>
                <p:nvSpPr>
                  <p:cNvPr id="2515" name="Google Shape;2515;p83"/>
                  <p:cNvSpPr/>
                  <p:nvPr/>
                </p:nvSpPr>
                <p:spPr>
                  <a:xfrm>
                    <a:off x="5771036" y="4428798"/>
                    <a:ext cx="140967" cy="140967"/>
                  </a:xfrm>
                  <a:prstGeom prst="ellipse">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sp>
            <p:nvSpPr>
              <p:cNvPr id="2516" name="Google Shape;2516;p83"/>
              <p:cNvSpPr/>
              <p:nvPr/>
            </p:nvSpPr>
            <p:spPr>
              <a:xfrm rot="2700000">
                <a:off x="5029753" y="4310796"/>
                <a:ext cx="112326" cy="112326"/>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517" name="Google Shape;2517;p83"/>
              <p:cNvSpPr/>
              <p:nvPr/>
            </p:nvSpPr>
            <p:spPr>
              <a:xfrm>
                <a:off x="4611774" y="3857200"/>
                <a:ext cx="160892" cy="179042"/>
              </a:xfrm>
              <a:prstGeom prst="star6">
                <a:avLst>
                  <a:gd fmla="val 28868" name="adj"/>
                  <a:gd fmla="val 115470" name="hf"/>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grpSp>
          <p:nvGrpSpPr>
            <p:cNvPr id="2518" name="Google Shape;2518;p83"/>
            <p:cNvGrpSpPr/>
            <p:nvPr/>
          </p:nvGrpSpPr>
          <p:grpSpPr>
            <a:xfrm>
              <a:off x="4833452" y="3735659"/>
              <a:ext cx="1473051" cy="855236"/>
              <a:chOff x="4833452" y="3735659"/>
              <a:chExt cx="1473051" cy="855236"/>
            </a:xfrm>
          </p:grpSpPr>
          <p:cxnSp>
            <p:nvCxnSpPr>
              <p:cNvPr id="2519" name="Google Shape;2519;p83"/>
              <p:cNvCxnSpPr>
                <a:stCxn id="2515" idx="6"/>
                <a:endCxn id="2345" idx="1"/>
              </p:cNvCxnSpPr>
              <p:nvPr/>
            </p:nvCxnSpPr>
            <p:spPr>
              <a:xfrm flipH="1" rot="10800000">
                <a:off x="5612003" y="4583095"/>
                <a:ext cx="694500" cy="7800"/>
              </a:xfrm>
              <a:prstGeom prst="straightConnector1">
                <a:avLst/>
              </a:prstGeom>
              <a:noFill/>
              <a:ln cap="flat" cmpd="sng" w="12700">
                <a:solidFill>
                  <a:srgbClr val="66A1FE"/>
                </a:solidFill>
                <a:prstDash val="solid"/>
                <a:miter lim="800000"/>
                <a:headEnd len="sm" w="sm" type="none"/>
                <a:tailEnd len="sm" w="sm" type="none"/>
              </a:ln>
            </p:spPr>
          </p:cxnSp>
          <p:cxnSp>
            <p:nvCxnSpPr>
              <p:cNvPr id="2520" name="Google Shape;2520;p83"/>
              <p:cNvCxnSpPr>
                <a:endCxn id="2345" idx="1"/>
              </p:cNvCxnSpPr>
              <p:nvPr/>
            </p:nvCxnSpPr>
            <p:spPr>
              <a:xfrm>
                <a:off x="5427078" y="4367090"/>
                <a:ext cx="879300" cy="216000"/>
              </a:xfrm>
              <a:prstGeom prst="bentConnector3">
                <a:avLst>
                  <a:gd fmla="val 99392" name="adj1"/>
                </a:avLst>
              </a:prstGeom>
              <a:noFill/>
              <a:ln cap="flat" cmpd="sng" w="12700">
                <a:solidFill>
                  <a:srgbClr val="66A1FE"/>
                </a:solidFill>
                <a:prstDash val="solid"/>
                <a:miter lim="800000"/>
                <a:headEnd len="sm" w="sm" type="none"/>
                <a:tailEnd len="sm" w="sm" type="none"/>
              </a:ln>
            </p:spPr>
          </p:cxnSp>
          <p:cxnSp>
            <p:nvCxnSpPr>
              <p:cNvPr id="2521" name="Google Shape;2521;p83"/>
              <p:cNvCxnSpPr>
                <a:stCxn id="2451" idx="6"/>
                <a:endCxn id="2345" idx="1"/>
              </p:cNvCxnSpPr>
              <p:nvPr/>
            </p:nvCxnSpPr>
            <p:spPr>
              <a:xfrm>
                <a:off x="5209517" y="4164012"/>
                <a:ext cx="1096800" cy="419100"/>
              </a:xfrm>
              <a:prstGeom prst="bentConnector3">
                <a:avLst>
                  <a:gd fmla="val 99324" name="adj1"/>
                </a:avLst>
              </a:prstGeom>
              <a:noFill/>
              <a:ln cap="flat" cmpd="sng" w="12700">
                <a:solidFill>
                  <a:srgbClr val="66A1FE"/>
                </a:solidFill>
                <a:prstDash val="solid"/>
                <a:miter lim="800000"/>
                <a:headEnd len="sm" w="sm" type="none"/>
                <a:tailEnd len="sm" w="sm" type="none"/>
              </a:ln>
            </p:spPr>
          </p:cxnSp>
          <p:cxnSp>
            <p:nvCxnSpPr>
              <p:cNvPr id="2522" name="Google Shape;2522;p83"/>
              <p:cNvCxnSpPr>
                <a:stCxn id="2419" idx="6"/>
                <a:endCxn id="2345" idx="1"/>
              </p:cNvCxnSpPr>
              <p:nvPr/>
            </p:nvCxnSpPr>
            <p:spPr>
              <a:xfrm>
                <a:off x="5019123" y="3944625"/>
                <a:ext cx="1287300" cy="638400"/>
              </a:xfrm>
              <a:prstGeom prst="bentConnector3">
                <a:avLst>
                  <a:gd fmla="val 99724" name="adj1"/>
                </a:avLst>
              </a:prstGeom>
              <a:noFill/>
              <a:ln cap="flat" cmpd="sng" w="12700">
                <a:solidFill>
                  <a:srgbClr val="66A1FE"/>
                </a:solidFill>
                <a:prstDash val="solid"/>
                <a:miter lim="800000"/>
                <a:headEnd len="sm" w="sm" type="none"/>
                <a:tailEnd len="sm" w="sm" type="none"/>
              </a:ln>
            </p:spPr>
          </p:cxnSp>
          <p:cxnSp>
            <p:nvCxnSpPr>
              <p:cNvPr id="2523" name="Google Shape;2523;p83"/>
              <p:cNvCxnSpPr>
                <a:stCxn id="2387" idx="6"/>
                <a:endCxn id="2345" idx="1"/>
              </p:cNvCxnSpPr>
              <p:nvPr/>
            </p:nvCxnSpPr>
            <p:spPr>
              <a:xfrm>
                <a:off x="4833452" y="3735659"/>
                <a:ext cx="1473000" cy="847500"/>
              </a:xfrm>
              <a:prstGeom prst="bentConnector3">
                <a:avLst>
                  <a:gd fmla="val 100182" name="adj1"/>
                </a:avLst>
              </a:prstGeom>
              <a:noFill/>
              <a:ln cap="flat" cmpd="sng" w="12700">
                <a:solidFill>
                  <a:srgbClr val="66A1FE"/>
                </a:solidFill>
                <a:prstDash val="solid"/>
                <a:miter lim="800000"/>
                <a:headEnd len="sm" w="sm" type="none"/>
                <a:tailEnd len="sm" w="sm" type="none"/>
              </a:ln>
            </p:spPr>
          </p:cxnSp>
        </p:grpSp>
        <p:cxnSp>
          <p:nvCxnSpPr>
            <p:cNvPr id="2524" name="Google Shape;2524;p83"/>
            <p:cNvCxnSpPr>
              <a:stCxn id="2517" idx="1"/>
              <a:endCxn id="2345" idx="1"/>
            </p:cNvCxnSpPr>
            <p:nvPr/>
          </p:nvCxnSpPr>
          <p:spPr>
            <a:xfrm>
              <a:off x="4772666" y="3991482"/>
              <a:ext cx="1533600" cy="591600"/>
            </a:xfrm>
            <a:prstGeom prst="bentConnector3">
              <a:avLst>
                <a:gd fmla="val 54897" name="adj1"/>
              </a:avLst>
            </a:prstGeom>
            <a:noFill/>
            <a:ln cap="flat" cmpd="sng" w="19050">
              <a:solidFill>
                <a:schemeClr val="accent6"/>
              </a:solidFill>
              <a:prstDash val="dot"/>
              <a:miter lim="800000"/>
              <a:headEnd len="sm" w="sm" type="none"/>
              <a:tailEnd len="sm" w="sm" type="none"/>
            </a:ln>
          </p:spPr>
        </p:cxnSp>
        <p:cxnSp>
          <p:nvCxnSpPr>
            <p:cNvPr id="2525" name="Google Shape;2525;p83"/>
            <p:cNvCxnSpPr>
              <a:stCxn id="2516" idx="0"/>
              <a:endCxn id="2345" idx="1"/>
            </p:cNvCxnSpPr>
            <p:nvPr/>
          </p:nvCxnSpPr>
          <p:spPr>
            <a:xfrm>
              <a:off x="5125629" y="4327246"/>
              <a:ext cx="1180800" cy="255900"/>
            </a:xfrm>
            <a:prstGeom prst="bentConnector3">
              <a:avLst>
                <a:gd fmla="val 38085" name="adj1"/>
              </a:avLst>
            </a:prstGeom>
            <a:noFill/>
            <a:ln cap="flat" cmpd="sng" w="19050">
              <a:solidFill>
                <a:srgbClr val="7030A0"/>
              </a:solidFill>
              <a:prstDash val="dot"/>
              <a:miter lim="800000"/>
              <a:headEnd len="sm" w="sm" type="none"/>
              <a:tailEnd len="sm" w="sm" type="none"/>
            </a:ln>
          </p:spPr>
        </p:cxn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8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Giao diện người dùng Apache NiFi</a:t>
            </a:r>
            <a:endParaRPr/>
          </a:p>
        </p:txBody>
      </p:sp>
      <p:sp>
        <p:nvSpPr>
          <p:cNvPr id="2532" name="Google Shape;2532;p8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NiFi luồng dữ liệu Canvas (1/2)</a:t>
            </a:r>
            <a:endParaRPr/>
          </a:p>
        </p:txBody>
      </p:sp>
      <p:sp>
        <p:nvSpPr>
          <p:cNvPr id="2533" name="Google Shape;2533;p8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sp>
        <p:nvSpPr>
          <p:cNvPr id="2534" name="Google Shape;2534;p85"/>
          <p:cNvSpPr txBox="1"/>
          <p:nvPr>
            <p:ph idx="4" type="body"/>
          </p:nvPr>
        </p:nvSpPr>
        <p:spPr>
          <a:xfrm>
            <a:off x="535872" y="2226568"/>
            <a:ext cx="8796528" cy="91440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Truy cập giao diện người dùng NiFi từ cổng 8080 trên bất kỳ node nào trong Cụm NiFi</a:t>
            </a:r>
            <a:endParaRPr/>
          </a:p>
        </p:txBody>
      </p:sp>
      <p:pic>
        <p:nvPicPr>
          <p:cNvPr id="2535" name="Google Shape;2535;p85"/>
          <p:cNvPicPr preferRelativeResize="0"/>
          <p:nvPr/>
        </p:nvPicPr>
        <p:blipFill rotWithShape="1">
          <a:blip r:embed="rId3">
            <a:alphaModFix/>
          </a:blip>
          <a:srcRect b="0" l="0" r="0" t="0"/>
          <a:stretch/>
        </p:blipFill>
        <p:spPr>
          <a:xfrm>
            <a:off x="2082896" y="2952254"/>
            <a:ext cx="6644332" cy="361238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8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Giao diện người dùng Apache NiFi</a:t>
            </a:r>
            <a:endParaRPr/>
          </a:p>
        </p:txBody>
      </p:sp>
      <p:sp>
        <p:nvSpPr>
          <p:cNvPr id="2542" name="Google Shape;2542;p8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Apache NiFi luồng dữ liệu Canvas (12/2)</a:t>
            </a:r>
            <a:endParaRPr/>
          </a:p>
        </p:txBody>
      </p:sp>
      <p:sp>
        <p:nvSpPr>
          <p:cNvPr id="2543" name="Google Shape;2543;p8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a:p>
            <a:pPr indent="0" lvl="0" marL="0" rtl="0" algn="r">
              <a:lnSpc>
                <a:spcPct val="100000"/>
              </a:lnSpc>
              <a:spcBef>
                <a:spcPts val="0"/>
              </a:spcBef>
              <a:spcAft>
                <a:spcPts val="0"/>
              </a:spcAft>
              <a:buClr>
                <a:srgbClr val="D8D8D8"/>
              </a:buClr>
              <a:buSzPts val="1600"/>
              <a:buNone/>
            </a:pPr>
            <a:r>
              <a:t/>
            </a:r>
            <a:endParaRPr/>
          </a:p>
        </p:txBody>
      </p:sp>
      <p:pic>
        <p:nvPicPr>
          <p:cNvPr id="2544" name="Google Shape;2544;p86"/>
          <p:cNvPicPr preferRelativeResize="0"/>
          <p:nvPr/>
        </p:nvPicPr>
        <p:blipFill rotWithShape="1">
          <a:blip r:embed="rId3">
            <a:alphaModFix/>
          </a:blip>
          <a:srcRect b="22617" l="0" r="0" t="0"/>
          <a:stretch/>
        </p:blipFill>
        <p:spPr>
          <a:xfrm>
            <a:off x="753979" y="2556766"/>
            <a:ext cx="8436816" cy="3549477"/>
          </a:xfrm>
          <a:prstGeom prst="rect">
            <a:avLst/>
          </a:prstGeom>
          <a:noFill/>
          <a:ln>
            <a:noFill/>
          </a:ln>
        </p:spPr>
      </p:pic>
      <p:grpSp>
        <p:nvGrpSpPr>
          <p:cNvPr id="2545" name="Google Shape;2545;p86"/>
          <p:cNvGrpSpPr/>
          <p:nvPr/>
        </p:nvGrpSpPr>
        <p:grpSpPr>
          <a:xfrm>
            <a:off x="753979" y="2561238"/>
            <a:ext cx="8390021" cy="3044543"/>
            <a:chOff x="753979" y="2396138"/>
            <a:chExt cx="8390021" cy="3044543"/>
          </a:xfrm>
        </p:grpSpPr>
        <p:sp>
          <p:nvSpPr>
            <p:cNvPr id="2546" name="Google Shape;2546;p86"/>
            <p:cNvSpPr/>
            <p:nvPr/>
          </p:nvSpPr>
          <p:spPr>
            <a:xfrm>
              <a:off x="753979" y="3041531"/>
              <a:ext cx="1712996" cy="1382831"/>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7" name="Google Shape;2547;p86"/>
            <p:cNvSpPr/>
            <p:nvPr/>
          </p:nvSpPr>
          <p:spPr>
            <a:xfrm>
              <a:off x="753979" y="4424363"/>
              <a:ext cx="1712996" cy="1016318"/>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8" name="Google Shape;2548;p86"/>
            <p:cNvSpPr/>
            <p:nvPr/>
          </p:nvSpPr>
          <p:spPr>
            <a:xfrm>
              <a:off x="760466" y="2700550"/>
              <a:ext cx="6154684" cy="221059"/>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9" name="Google Shape;2549;p86"/>
            <p:cNvSpPr/>
            <p:nvPr/>
          </p:nvSpPr>
          <p:spPr>
            <a:xfrm>
              <a:off x="1446266" y="2414525"/>
              <a:ext cx="2859034" cy="282347"/>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0" name="Google Shape;2550;p86"/>
            <p:cNvSpPr/>
            <p:nvPr/>
          </p:nvSpPr>
          <p:spPr>
            <a:xfrm>
              <a:off x="8826500" y="2396138"/>
              <a:ext cx="317500" cy="317500"/>
            </a:xfrm>
            <a:prstGeom prst="roundRect">
              <a:avLst>
                <a:gd fmla="val 16667"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1" name="Google Shape;2551;p86"/>
            <p:cNvSpPr/>
            <p:nvPr/>
          </p:nvSpPr>
          <p:spPr>
            <a:xfrm>
              <a:off x="8813800" y="2724031"/>
              <a:ext cx="177800" cy="197578"/>
            </a:xfrm>
            <a:prstGeom prst="roundRect">
              <a:avLst>
                <a:gd fmla="val 16667"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552" name="Google Shape;2552;p86"/>
          <p:cNvSpPr txBox="1"/>
          <p:nvPr/>
        </p:nvSpPr>
        <p:spPr>
          <a:xfrm>
            <a:off x="2983832" y="3633446"/>
            <a:ext cx="11099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Điều hướng bảng màu</a:t>
            </a:r>
            <a:endParaRPr sz="1400">
              <a:solidFill>
                <a:srgbClr val="193EB0"/>
              </a:solidFill>
              <a:latin typeface="Arial"/>
              <a:ea typeface="Arial"/>
              <a:cs typeface="Arial"/>
              <a:sym typeface="Arial"/>
            </a:endParaRPr>
          </a:p>
        </p:txBody>
      </p:sp>
      <p:sp>
        <p:nvSpPr>
          <p:cNvPr id="2553" name="Google Shape;2553;p86"/>
          <p:cNvSpPr txBox="1"/>
          <p:nvPr/>
        </p:nvSpPr>
        <p:spPr>
          <a:xfrm>
            <a:off x="2757192" y="4839690"/>
            <a:ext cx="105681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Vận hành bảng màu</a:t>
            </a:r>
            <a:endParaRPr sz="1400">
              <a:solidFill>
                <a:srgbClr val="193EB0"/>
              </a:solidFill>
              <a:latin typeface="Arial"/>
              <a:ea typeface="Arial"/>
              <a:cs typeface="Arial"/>
              <a:sym typeface="Arial"/>
            </a:endParaRPr>
          </a:p>
        </p:txBody>
      </p:sp>
      <p:sp>
        <p:nvSpPr>
          <p:cNvPr id="2554" name="Google Shape;2554;p86"/>
          <p:cNvSpPr txBox="1"/>
          <p:nvPr/>
        </p:nvSpPr>
        <p:spPr>
          <a:xfrm>
            <a:off x="3140242" y="3374781"/>
            <a:ext cx="218974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Thanh trạng thái</a:t>
            </a:r>
            <a:endParaRPr sz="1400">
              <a:solidFill>
                <a:srgbClr val="193EB0"/>
              </a:solidFill>
              <a:latin typeface="Arial"/>
              <a:ea typeface="Arial"/>
              <a:cs typeface="Arial"/>
              <a:sym typeface="Arial"/>
            </a:endParaRPr>
          </a:p>
        </p:txBody>
      </p:sp>
      <p:sp>
        <p:nvSpPr>
          <p:cNvPr id="2555" name="Google Shape;2555;p86"/>
          <p:cNvSpPr txBox="1"/>
          <p:nvPr/>
        </p:nvSpPr>
        <p:spPr>
          <a:xfrm>
            <a:off x="4714298" y="2563720"/>
            <a:ext cx="231846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Thanh công cụ thành phần</a:t>
            </a:r>
            <a:endParaRPr sz="1400">
              <a:solidFill>
                <a:srgbClr val="193EB0"/>
              </a:solidFill>
              <a:latin typeface="Arial"/>
              <a:ea typeface="Arial"/>
              <a:cs typeface="Arial"/>
              <a:sym typeface="Arial"/>
            </a:endParaRPr>
          </a:p>
        </p:txBody>
      </p:sp>
      <p:sp>
        <p:nvSpPr>
          <p:cNvPr id="2556" name="Google Shape;2556;p86"/>
          <p:cNvSpPr txBox="1"/>
          <p:nvPr/>
        </p:nvSpPr>
        <p:spPr>
          <a:xfrm>
            <a:off x="7094150" y="2573245"/>
            <a:ext cx="14156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Menu toàn cầu</a:t>
            </a:r>
            <a:endParaRPr sz="1400">
              <a:solidFill>
                <a:srgbClr val="193EB0"/>
              </a:solidFill>
              <a:latin typeface="Arial"/>
              <a:ea typeface="Arial"/>
              <a:cs typeface="Arial"/>
              <a:sym typeface="Arial"/>
            </a:endParaRPr>
          </a:p>
        </p:txBody>
      </p:sp>
      <p:sp>
        <p:nvSpPr>
          <p:cNvPr id="2557" name="Google Shape;2557;p86"/>
          <p:cNvSpPr txBox="1"/>
          <p:nvPr/>
        </p:nvSpPr>
        <p:spPr>
          <a:xfrm>
            <a:off x="7600950" y="2840786"/>
            <a:ext cx="9429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Tìm kiếm</a:t>
            </a:r>
            <a:endParaRPr sz="1400">
              <a:solidFill>
                <a:srgbClr val="193EB0"/>
              </a:solidFill>
              <a:latin typeface="Arial"/>
              <a:ea typeface="Arial"/>
              <a:cs typeface="Arial"/>
              <a:sym typeface="Arial"/>
            </a:endParaRPr>
          </a:p>
        </p:txBody>
      </p:sp>
      <p:grpSp>
        <p:nvGrpSpPr>
          <p:cNvPr id="2558" name="Google Shape;2558;p86"/>
          <p:cNvGrpSpPr/>
          <p:nvPr/>
        </p:nvGrpSpPr>
        <p:grpSpPr>
          <a:xfrm>
            <a:off x="2466932" y="2717608"/>
            <a:ext cx="6359698" cy="2383692"/>
            <a:chOff x="2466932" y="2717609"/>
            <a:chExt cx="6359698" cy="2383692"/>
          </a:xfrm>
        </p:grpSpPr>
        <p:cxnSp>
          <p:nvCxnSpPr>
            <p:cNvPr id="2559" name="Google Shape;2559;p86"/>
            <p:cNvCxnSpPr>
              <a:stCxn id="2552" idx="1"/>
              <a:endCxn id="2546" idx="3"/>
            </p:cNvCxnSpPr>
            <p:nvPr/>
          </p:nvCxnSpPr>
          <p:spPr>
            <a:xfrm flipH="1">
              <a:off x="2466932" y="3895056"/>
              <a:ext cx="516900" cy="3000"/>
            </a:xfrm>
            <a:prstGeom prst="straightConnector1">
              <a:avLst/>
            </a:prstGeom>
            <a:noFill/>
            <a:ln cap="flat" cmpd="sng" w="19050">
              <a:solidFill>
                <a:srgbClr val="193EB0"/>
              </a:solidFill>
              <a:prstDash val="solid"/>
              <a:miter lim="800000"/>
              <a:headEnd len="sm" w="sm" type="none"/>
              <a:tailEnd len="med" w="med" type="triangle"/>
            </a:ln>
          </p:spPr>
        </p:cxnSp>
        <p:cxnSp>
          <p:nvCxnSpPr>
            <p:cNvPr id="2560" name="Google Shape;2560;p86"/>
            <p:cNvCxnSpPr>
              <a:stCxn id="2553" idx="1"/>
              <a:endCxn id="2547" idx="3"/>
            </p:cNvCxnSpPr>
            <p:nvPr/>
          </p:nvCxnSpPr>
          <p:spPr>
            <a:xfrm rot="10800000">
              <a:off x="2467092" y="5097700"/>
              <a:ext cx="290100" cy="3600"/>
            </a:xfrm>
            <a:prstGeom prst="straightConnector1">
              <a:avLst/>
            </a:prstGeom>
            <a:noFill/>
            <a:ln cap="flat" cmpd="sng" w="19050">
              <a:solidFill>
                <a:srgbClr val="193EB0"/>
              </a:solidFill>
              <a:prstDash val="solid"/>
              <a:miter lim="800000"/>
              <a:headEnd len="sm" w="sm" type="none"/>
              <a:tailEnd len="med" w="med" type="triangle"/>
            </a:ln>
          </p:spPr>
        </p:cxnSp>
        <p:cxnSp>
          <p:nvCxnSpPr>
            <p:cNvPr id="2561" name="Google Shape;2561;p86"/>
            <p:cNvCxnSpPr>
              <a:stCxn id="2554" idx="0"/>
            </p:cNvCxnSpPr>
            <p:nvPr/>
          </p:nvCxnSpPr>
          <p:spPr>
            <a:xfrm rot="10800000">
              <a:off x="4229116" y="3086781"/>
              <a:ext cx="6000" cy="288000"/>
            </a:xfrm>
            <a:prstGeom prst="straightConnector1">
              <a:avLst/>
            </a:prstGeom>
            <a:noFill/>
            <a:ln cap="flat" cmpd="sng" w="19050">
              <a:solidFill>
                <a:srgbClr val="193EB0"/>
              </a:solidFill>
              <a:prstDash val="solid"/>
              <a:miter lim="800000"/>
              <a:headEnd len="sm" w="sm" type="none"/>
              <a:tailEnd len="med" w="med" type="triangle"/>
            </a:ln>
          </p:spPr>
        </p:cxnSp>
        <p:cxnSp>
          <p:nvCxnSpPr>
            <p:cNvPr id="2562" name="Google Shape;2562;p86"/>
            <p:cNvCxnSpPr>
              <a:stCxn id="2555" idx="1"/>
              <a:endCxn id="2549" idx="3"/>
            </p:cNvCxnSpPr>
            <p:nvPr/>
          </p:nvCxnSpPr>
          <p:spPr>
            <a:xfrm flipH="1">
              <a:off x="4305398" y="2717609"/>
              <a:ext cx="408900" cy="3300"/>
            </a:xfrm>
            <a:prstGeom prst="straightConnector1">
              <a:avLst/>
            </a:prstGeom>
            <a:noFill/>
            <a:ln cap="flat" cmpd="sng" w="19050">
              <a:solidFill>
                <a:srgbClr val="193EB0"/>
              </a:solidFill>
              <a:prstDash val="solid"/>
              <a:miter lim="800000"/>
              <a:headEnd len="sm" w="sm" type="none"/>
              <a:tailEnd len="med" w="med" type="triangle"/>
            </a:ln>
          </p:spPr>
        </p:cxnSp>
        <p:cxnSp>
          <p:nvCxnSpPr>
            <p:cNvPr id="2563" name="Google Shape;2563;p86"/>
            <p:cNvCxnSpPr>
              <a:stCxn id="2556" idx="3"/>
              <a:endCxn id="2550" idx="1"/>
            </p:cNvCxnSpPr>
            <p:nvPr/>
          </p:nvCxnSpPr>
          <p:spPr>
            <a:xfrm flipH="1" rot="10800000">
              <a:off x="8509830" y="2719934"/>
              <a:ext cx="316800" cy="7200"/>
            </a:xfrm>
            <a:prstGeom prst="straightConnector1">
              <a:avLst/>
            </a:prstGeom>
            <a:noFill/>
            <a:ln cap="flat" cmpd="sng" w="19050">
              <a:solidFill>
                <a:srgbClr val="193EB0"/>
              </a:solidFill>
              <a:prstDash val="solid"/>
              <a:miter lim="800000"/>
              <a:headEnd len="sm" w="sm" type="none"/>
              <a:tailEnd len="med" w="med" type="triangle"/>
            </a:ln>
          </p:spPr>
        </p:cxnSp>
        <p:cxnSp>
          <p:nvCxnSpPr>
            <p:cNvPr id="2564" name="Google Shape;2564;p86"/>
            <p:cNvCxnSpPr>
              <a:stCxn id="2557" idx="3"/>
              <a:endCxn id="2551" idx="1"/>
            </p:cNvCxnSpPr>
            <p:nvPr/>
          </p:nvCxnSpPr>
          <p:spPr>
            <a:xfrm flipH="1" rot="10800000">
              <a:off x="8543925" y="2987775"/>
              <a:ext cx="270000" cy="6900"/>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8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Giao diện người dùng Apache NiFi</a:t>
            </a:r>
            <a:endParaRPr/>
          </a:p>
        </p:txBody>
      </p:sp>
      <p:sp>
        <p:nvSpPr>
          <p:cNvPr id="2571" name="Google Shape;2571;p8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t>NiFi Canvas - Menu toàn cầu</a:t>
            </a:r>
            <a:endParaRPr sz="3000"/>
          </a:p>
        </p:txBody>
      </p:sp>
      <p:sp>
        <p:nvSpPr>
          <p:cNvPr id="2572" name="Google Shape;2572;p8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a:p>
            <a:pPr indent="0" lvl="0" marL="0" rtl="0" algn="r">
              <a:lnSpc>
                <a:spcPct val="100000"/>
              </a:lnSpc>
              <a:spcBef>
                <a:spcPts val="0"/>
              </a:spcBef>
              <a:spcAft>
                <a:spcPts val="0"/>
              </a:spcAft>
              <a:buClr>
                <a:srgbClr val="D8D8D8"/>
              </a:buClr>
              <a:buSzPts val="1600"/>
              <a:buNone/>
            </a:pPr>
            <a:r>
              <a:t/>
            </a:r>
            <a:endParaRPr/>
          </a:p>
        </p:txBody>
      </p:sp>
      <p:sp>
        <p:nvSpPr>
          <p:cNvPr id="2573" name="Google Shape;2573;p87"/>
          <p:cNvSpPr txBox="1"/>
          <p:nvPr>
            <p:ph idx="4" type="body"/>
          </p:nvPr>
        </p:nvSpPr>
        <p:spPr>
          <a:xfrm>
            <a:off x="535871" y="2226568"/>
            <a:ext cx="5263349"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menu để truy cập trạng thái toàn cầu của luồng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Xem lại dòng dữ liệu thông qua các báo cáo Nguồn gốc</a:t>
            </a:r>
            <a:endParaRPr/>
          </a:p>
          <a:p>
            <a:pPr indent="-177800" lvl="0" marL="177800" rtl="0" algn="l">
              <a:lnSpc>
                <a:spcPct val="128571"/>
              </a:lnSpc>
              <a:spcBef>
                <a:spcPts val="1000"/>
              </a:spcBef>
              <a:spcAft>
                <a:spcPts val="0"/>
              </a:spcAft>
              <a:buClr>
                <a:srgbClr val="262626"/>
              </a:buClr>
              <a:buSzPts val="1400"/>
              <a:buFont typeface="Arial"/>
              <a:buChar char="•"/>
            </a:pPr>
            <a:r>
              <a:rPr lang="en-US"/>
              <a:t>Quản lý và truy cập Cài đặt bộ điều khiển</a:t>
            </a:r>
            <a:endParaRPr/>
          </a:p>
          <a:p>
            <a:pPr indent="-177800" lvl="0" marL="177800" rtl="0" algn="l">
              <a:lnSpc>
                <a:spcPct val="128571"/>
              </a:lnSpc>
              <a:spcBef>
                <a:spcPts val="1000"/>
              </a:spcBef>
              <a:spcAft>
                <a:spcPts val="0"/>
              </a:spcAft>
              <a:buClr>
                <a:srgbClr val="262626"/>
              </a:buClr>
              <a:buSzPts val="1400"/>
              <a:buFont typeface="Arial"/>
              <a:buChar char="•"/>
            </a:pPr>
            <a:r>
              <a:rPr lang="en-US"/>
              <a:t>Quản lý người dùng và tạo chính sách bảo mật</a:t>
            </a:r>
            <a:endParaRPr/>
          </a:p>
          <a:p>
            <a:pPr indent="-177800" lvl="0" marL="177800" rtl="0" algn="l">
              <a:lnSpc>
                <a:spcPct val="128571"/>
              </a:lnSpc>
              <a:spcBef>
                <a:spcPts val="1000"/>
              </a:spcBef>
              <a:spcAft>
                <a:spcPts val="0"/>
              </a:spcAft>
              <a:buClr>
                <a:srgbClr val="262626"/>
              </a:buClr>
              <a:buSzPts val="1400"/>
              <a:buFont typeface="Arial"/>
              <a:buChar char="•"/>
            </a:pPr>
            <a:r>
              <a:rPr lang="en-US"/>
              <a:t>Quản lý và xem lại luồng dữ liệu Mẫu</a:t>
            </a:r>
            <a:endParaRPr/>
          </a:p>
          <a:p>
            <a:pPr indent="-177800" lvl="0" marL="177800" rtl="0" algn="l">
              <a:lnSpc>
                <a:spcPct val="128571"/>
              </a:lnSpc>
              <a:spcBef>
                <a:spcPts val="1000"/>
              </a:spcBef>
              <a:spcAft>
                <a:spcPts val="0"/>
              </a:spcAft>
              <a:buClr>
                <a:srgbClr val="262626"/>
              </a:buClr>
              <a:buSzPts val="1400"/>
              <a:buFont typeface="Arial"/>
              <a:buChar char="•"/>
            </a:pPr>
            <a:r>
              <a:rPr lang="en-US"/>
              <a:t>Truy cập tài liệu NiFi</a:t>
            </a:r>
            <a:endParaRPr/>
          </a:p>
        </p:txBody>
      </p:sp>
      <p:pic>
        <p:nvPicPr>
          <p:cNvPr id="2574" name="Google Shape;2574;p87"/>
          <p:cNvPicPr preferRelativeResize="0"/>
          <p:nvPr/>
        </p:nvPicPr>
        <p:blipFill rotWithShape="1">
          <a:blip r:embed="rId3">
            <a:alphaModFix/>
          </a:blip>
          <a:srcRect b="0" l="0" r="0" t="0"/>
          <a:stretch/>
        </p:blipFill>
        <p:spPr>
          <a:xfrm>
            <a:off x="6565548" y="1489259"/>
            <a:ext cx="2819400" cy="4546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8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Giao diện người dùng Apache NiFi</a:t>
            </a:r>
            <a:endParaRPr/>
          </a:p>
        </p:txBody>
      </p:sp>
      <p:sp>
        <p:nvSpPr>
          <p:cNvPr id="2581" name="Google Shape;2581;p8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NiFi Canvas - Tìm kiếm</a:t>
            </a:r>
            <a:endParaRPr/>
          </a:p>
        </p:txBody>
      </p:sp>
      <p:sp>
        <p:nvSpPr>
          <p:cNvPr id="2582" name="Google Shape;2582;p8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a:p>
            <a:pPr indent="0" lvl="0" marL="0" rtl="0" algn="r">
              <a:lnSpc>
                <a:spcPct val="100000"/>
              </a:lnSpc>
              <a:spcBef>
                <a:spcPts val="0"/>
              </a:spcBef>
              <a:spcAft>
                <a:spcPts val="0"/>
              </a:spcAft>
              <a:buClr>
                <a:srgbClr val="D8D8D8"/>
              </a:buClr>
              <a:buSzPts val="1600"/>
              <a:buNone/>
            </a:pPr>
            <a:r>
              <a:t/>
            </a:r>
            <a:endParaRPr/>
          </a:p>
        </p:txBody>
      </p:sp>
      <p:sp>
        <p:nvSpPr>
          <p:cNvPr id="2583" name="Google Shape;2583;p88"/>
          <p:cNvSpPr txBox="1"/>
          <p:nvPr>
            <p:ph idx="4" type="body"/>
          </p:nvPr>
        </p:nvSpPr>
        <p:spPr>
          <a:xfrm>
            <a:off x="535872" y="2226568"/>
            <a:ext cx="3455557" cy="91440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Tìm nhanh các thành phần theo tên, loại, giá trị thuộc tính, v.v.</a:t>
            </a:r>
            <a:endParaRPr/>
          </a:p>
        </p:txBody>
      </p:sp>
      <p:pic>
        <p:nvPicPr>
          <p:cNvPr id="2584" name="Google Shape;2584;p88"/>
          <p:cNvPicPr preferRelativeResize="0"/>
          <p:nvPr/>
        </p:nvPicPr>
        <p:blipFill rotWithShape="1">
          <a:blip r:embed="rId3">
            <a:alphaModFix/>
          </a:blip>
          <a:srcRect b="0" l="0" r="0" t="0"/>
          <a:stretch/>
        </p:blipFill>
        <p:spPr>
          <a:xfrm>
            <a:off x="4201228" y="2233613"/>
            <a:ext cx="5168900" cy="3543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8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Giao diện người dùng Apache NiFi</a:t>
            </a:r>
            <a:endParaRPr/>
          </a:p>
        </p:txBody>
      </p:sp>
      <p:sp>
        <p:nvSpPr>
          <p:cNvPr id="2591" name="Google Shape;2591;p89"/>
          <p:cNvSpPr txBox="1"/>
          <p:nvPr>
            <p:ph idx="2" type="body"/>
          </p:nvPr>
        </p:nvSpPr>
        <p:spPr>
          <a:xfrm>
            <a:off x="535872" y="1523052"/>
            <a:ext cx="90653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NiFi Canvas - Thanh công cụ thành phần</a:t>
            </a:r>
            <a:endParaRPr/>
          </a:p>
        </p:txBody>
      </p:sp>
      <p:sp>
        <p:nvSpPr>
          <p:cNvPr id="2592" name="Google Shape;2592;p8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a:p>
            <a:pPr indent="0" lvl="0" marL="0" rtl="0" algn="r">
              <a:lnSpc>
                <a:spcPct val="100000"/>
              </a:lnSpc>
              <a:spcBef>
                <a:spcPts val="0"/>
              </a:spcBef>
              <a:spcAft>
                <a:spcPts val="0"/>
              </a:spcAft>
              <a:buClr>
                <a:srgbClr val="D8D8D8"/>
              </a:buClr>
              <a:buSzPts val="1600"/>
              <a:buNone/>
            </a:pPr>
            <a:r>
              <a:t/>
            </a:r>
            <a:endParaRPr/>
          </a:p>
        </p:txBody>
      </p:sp>
      <p:sp>
        <p:nvSpPr>
          <p:cNvPr id="2593" name="Google Shape;2593;p8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Nhấp và kéo các thành phần vào canvas để khởi tạo một thành phần mới</a:t>
            </a:r>
            <a:endParaRPr/>
          </a:p>
          <a:p>
            <a:pPr indent="-182563" lvl="1" marL="360363" rtl="0" algn="l">
              <a:lnSpc>
                <a:spcPct val="138461"/>
              </a:lnSpc>
              <a:spcBef>
                <a:spcPts val="500"/>
              </a:spcBef>
              <a:spcAft>
                <a:spcPts val="0"/>
              </a:spcAft>
              <a:buClr>
                <a:srgbClr val="262626"/>
              </a:buClr>
              <a:buSzPts val="1040"/>
              <a:buChar char="•"/>
            </a:pPr>
            <a:r>
              <a:rPr lang="en-US"/>
              <a:t>Bộ xử lý</a:t>
            </a:r>
            <a:endParaRPr/>
          </a:p>
          <a:p>
            <a:pPr indent="-182563" lvl="1" marL="360363" rtl="0" algn="l">
              <a:lnSpc>
                <a:spcPct val="138461"/>
              </a:lnSpc>
              <a:spcBef>
                <a:spcPts val="500"/>
              </a:spcBef>
              <a:spcAft>
                <a:spcPts val="0"/>
              </a:spcAft>
              <a:buClr>
                <a:srgbClr val="262626"/>
              </a:buClr>
              <a:buSzPts val="1040"/>
              <a:buChar char="•"/>
            </a:pPr>
            <a:r>
              <a:rPr lang="en-US"/>
              <a:t>Cổng đầu vào</a:t>
            </a:r>
            <a:endParaRPr/>
          </a:p>
          <a:p>
            <a:pPr indent="-182563" lvl="1" marL="360363" rtl="0" algn="l">
              <a:lnSpc>
                <a:spcPct val="138461"/>
              </a:lnSpc>
              <a:spcBef>
                <a:spcPts val="500"/>
              </a:spcBef>
              <a:spcAft>
                <a:spcPts val="0"/>
              </a:spcAft>
              <a:buClr>
                <a:srgbClr val="262626"/>
              </a:buClr>
              <a:buSzPts val="1040"/>
              <a:buChar char="•"/>
            </a:pPr>
            <a:r>
              <a:rPr lang="en-US"/>
              <a:t>Cổng đầu ra</a:t>
            </a:r>
            <a:endParaRPr/>
          </a:p>
          <a:p>
            <a:pPr indent="-182563" lvl="1" marL="360363" rtl="0" algn="l">
              <a:lnSpc>
                <a:spcPct val="138461"/>
              </a:lnSpc>
              <a:spcBef>
                <a:spcPts val="500"/>
              </a:spcBef>
              <a:spcAft>
                <a:spcPts val="0"/>
              </a:spcAft>
              <a:buClr>
                <a:srgbClr val="262626"/>
              </a:buClr>
              <a:buSzPts val="1040"/>
              <a:buChar char="•"/>
            </a:pPr>
            <a:r>
              <a:rPr lang="en-US"/>
              <a:t>Nhóm quy trình</a:t>
            </a:r>
            <a:endParaRPr/>
          </a:p>
          <a:p>
            <a:pPr indent="-182563" lvl="1" marL="360363" rtl="0" algn="l">
              <a:lnSpc>
                <a:spcPct val="138461"/>
              </a:lnSpc>
              <a:spcBef>
                <a:spcPts val="500"/>
              </a:spcBef>
              <a:spcAft>
                <a:spcPts val="0"/>
              </a:spcAft>
              <a:buClr>
                <a:srgbClr val="262626"/>
              </a:buClr>
              <a:buSzPts val="1040"/>
              <a:buChar char="•"/>
            </a:pPr>
            <a:r>
              <a:rPr lang="en-US"/>
              <a:t>Nhóm quy trình từ xa</a:t>
            </a:r>
            <a:endParaRPr/>
          </a:p>
          <a:p>
            <a:pPr indent="-182563" lvl="1" marL="360363" rtl="0" algn="l">
              <a:lnSpc>
                <a:spcPct val="138461"/>
              </a:lnSpc>
              <a:spcBef>
                <a:spcPts val="500"/>
              </a:spcBef>
              <a:spcAft>
                <a:spcPts val="0"/>
              </a:spcAft>
              <a:buClr>
                <a:srgbClr val="262626"/>
              </a:buClr>
              <a:buSzPts val="1040"/>
              <a:buChar char="•"/>
            </a:pPr>
            <a:r>
              <a:rPr lang="en-US"/>
              <a:t>Ống khói</a:t>
            </a:r>
            <a:endParaRPr/>
          </a:p>
          <a:p>
            <a:pPr indent="-182563" lvl="1" marL="360363" rtl="0" algn="l">
              <a:lnSpc>
                <a:spcPct val="138461"/>
              </a:lnSpc>
              <a:spcBef>
                <a:spcPts val="500"/>
              </a:spcBef>
              <a:spcAft>
                <a:spcPts val="0"/>
              </a:spcAft>
              <a:buClr>
                <a:srgbClr val="262626"/>
              </a:buClr>
              <a:buSzPts val="1040"/>
              <a:buChar char="•"/>
            </a:pPr>
            <a:r>
              <a:rPr lang="en-US"/>
              <a:t>Bản mẫu</a:t>
            </a:r>
            <a:endParaRPr/>
          </a:p>
          <a:p>
            <a:pPr indent="-182563" lvl="1" marL="360363" rtl="0" algn="l">
              <a:lnSpc>
                <a:spcPct val="138461"/>
              </a:lnSpc>
              <a:spcBef>
                <a:spcPts val="500"/>
              </a:spcBef>
              <a:spcAft>
                <a:spcPts val="0"/>
              </a:spcAft>
              <a:buClr>
                <a:srgbClr val="262626"/>
              </a:buClr>
              <a:buSzPts val="1040"/>
              <a:buChar char="•"/>
            </a:pPr>
            <a:r>
              <a:rPr lang="en-US"/>
              <a:t>Nhãn</a:t>
            </a:r>
            <a:endParaRPr/>
          </a:p>
        </p:txBody>
      </p:sp>
      <p:pic>
        <p:nvPicPr>
          <p:cNvPr id="2594" name="Google Shape;2594;p89"/>
          <p:cNvPicPr preferRelativeResize="0"/>
          <p:nvPr/>
        </p:nvPicPr>
        <p:blipFill rotWithShape="1">
          <a:blip r:embed="rId3">
            <a:alphaModFix/>
          </a:blip>
          <a:srcRect b="0" l="0" r="0" t="0"/>
          <a:stretch/>
        </p:blipFill>
        <p:spPr>
          <a:xfrm>
            <a:off x="3062458" y="2777174"/>
            <a:ext cx="6155107" cy="722612"/>
          </a:xfrm>
          <a:prstGeom prst="rect">
            <a:avLst/>
          </a:prstGeom>
          <a:noFill/>
          <a:ln>
            <a:noFill/>
          </a:ln>
        </p:spPr>
      </p:pic>
      <p:grpSp>
        <p:nvGrpSpPr>
          <p:cNvPr id="2595" name="Google Shape;2595;p89"/>
          <p:cNvGrpSpPr/>
          <p:nvPr/>
        </p:nvGrpSpPr>
        <p:grpSpPr>
          <a:xfrm>
            <a:off x="2939003" y="2817681"/>
            <a:ext cx="903700" cy="1108707"/>
            <a:chOff x="2977103" y="2817681"/>
            <a:chExt cx="903700" cy="1108707"/>
          </a:xfrm>
        </p:grpSpPr>
        <p:sp>
          <p:nvSpPr>
            <p:cNvPr id="2596" name="Google Shape;2596;p89"/>
            <p:cNvSpPr txBox="1"/>
            <p:nvPr/>
          </p:nvSpPr>
          <p:spPr>
            <a:xfrm>
              <a:off x="2977103" y="3649389"/>
              <a:ext cx="9037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Bộ xử lý</a:t>
              </a:r>
              <a:endParaRPr sz="1200">
                <a:solidFill>
                  <a:srgbClr val="193EB0"/>
                </a:solidFill>
                <a:latin typeface="Arial"/>
                <a:ea typeface="Arial"/>
                <a:cs typeface="Arial"/>
                <a:sym typeface="Arial"/>
              </a:endParaRPr>
            </a:p>
          </p:txBody>
        </p:sp>
        <p:sp>
          <p:nvSpPr>
            <p:cNvPr id="2597" name="Google Shape;2597;p89"/>
            <p:cNvSpPr/>
            <p:nvPr/>
          </p:nvSpPr>
          <p:spPr>
            <a:xfrm>
              <a:off x="3122452" y="2817681"/>
              <a:ext cx="613003" cy="621970"/>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598" name="Google Shape;2598;p89"/>
            <p:cNvCxnSpPr>
              <a:stCxn id="2596" idx="0"/>
              <a:endCxn id="2597" idx="2"/>
            </p:cNvCxnSpPr>
            <p:nvPr/>
          </p:nvCxnSpPr>
          <p:spPr>
            <a:xfrm rot="10800000">
              <a:off x="3428953" y="3439689"/>
              <a:ext cx="0" cy="209700"/>
            </a:xfrm>
            <a:prstGeom prst="straightConnector1">
              <a:avLst/>
            </a:prstGeom>
            <a:noFill/>
            <a:ln cap="flat" cmpd="sng" w="19050">
              <a:solidFill>
                <a:srgbClr val="193EB0"/>
              </a:solidFill>
              <a:prstDash val="solid"/>
              <a:miter lim="800000"/>
              <a:headEnd len="sm" w="sm" type="none"/>
              <a:tailEnd len="med" w="med" type="triangle"/>
            </a:ln>
          </p:spPr>
        </p:cxnSp>
      </p:grpSp>
      <p:grpSp>
        <p:nvGrpSpPr>
          <p:cNvPr id="2599" name="Google Shape;2599;p89"/>
          <p:cNvGrpSpPr/>
          <p:nvPr/>
        </p:nvGrpSpPr>
        <p:grpSpPr>
          <a:xfrm>
            <a:off x="3676148" y="2817680"/>
            <a:ext cx="953382" cy="1293374"/>
            <a:chOff x="3752348" y="2817680"/>
            <a:chExt cx="953382" cy="1293374"/>
          </a:xfrm>
        </p:grpSpPr>
        <p:sp>
          <p:nvSpPr>
            <p:cNvPr id="2600" name="Google Shape;2600;p89"/>
            <p:cNvSpPr txBox="1"/>
            <p:nvPr/>
          </p:nvSpPr>
          <p:spPr>
            <a:xfrm>
              <a:off x="3752348" y="3649389"/>
              <a:ext cx="95338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Cổng đầu vào</a:t>
              </a:r>
              <a:endParaRPr sz="1200">
                <a:solidFill>
                  <a:srgbClr val="193EB0"/>
                </a:solidFill>
                <a:latin typeface="Arial"/>
                <a:ea typeface="Arial"/>
                <a:cs typeface="Arial"/>
                <a:sym typeface="Arial"/>
              </a:endParaRPr>
            </a:p>
          </p:txBody>
        </p:sp>
        <p:sp>
          <p:nvSpPr>
            <p:cNvPr id="2601" name="Google Shape;2601;p89"/>
            <p:cNvSpPr/>
            <p:nvPr/>
          </p:nvSpPr>
          <p:spPr>
            <a:xfrm>
              <a:off x="3922538" y="2817680"/>
              <a:ext cx="613003" cy="621970"/>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02" name="Google Shape;2602;p89"/>
            <p:cNvCxnSpPr>
              <a:stCxn id="2600" idx="0"/>
              <a:endCxn id="2601" idx="2"/>
            </p:cNvCxnSpPr>
            <p:nvPr/>
          </p:nvCxnSpPr>
          <p:spPr>
            <a:xfrm rot="10800000">
              <a:off x="4229039" y="3439689"/>
              <a:ext cx="0" cy="209700"/>
            </a:xfrm>
            <a:prstGeom prst="straightConnector1">
              <a:avLst/>
            </a:prstGeom>
            <a:noFill/>
            <a:ln cap="flat" cmpd="sng" w="19050">
              <a:solidFill>
                <a:srgbClr val="193EB0"/>
              </a:solidFill>
              <a:prstDash val="solid"/>
              <a:miter lim="800000"/>
              <a:headEnd len="sm" w="sm" type="none"/>
              <a:tailEnd len="med" w="med" type="triangle"/>
            </a:ln>
          </p:spPr>
        </p:cxnSp>
      </p:grpSp>
      <p:grpSp>
        <p:nvGrpSpPr>
          <p:cNvPr id="2603" name="Google Shape;2603;p89"/>
          <p:cNvGrpSpPr/>
          <p:nvPr/>
        </p:nvGrpSpPr>
        <p:grpSpPr>
          <a:xfrm>
            <a:off x="8357408" y="2817680"/>
            <a:ext cx="953382" cy="1108708"/>
            <a:chOff x="8357408" y="2817680"/>
            <a:chExt cx="953382" cy="1108708"/>
          </a:xfrm>
        </p:grpSpPr>
        <p:sp>
          <p:nvSpPr>
            <p:cNvPr id="2604" name="Google Shape;2604;p89"/>
            <p:cNvSpPr txBox="1"/>
            <p:nvPr/>
          </p:nvSpPr>
          <p:spPr>
            <a:xfrm>
              <a:off x="8357408" y="3649389"/>
              <a:ext cx="95338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Nhãn</a:t>
              </a:r>
              <a:endParaRPr sz="1200">
                <a:solidFill>
                  <a:srgbClr val="193EB0"/>
                </a:solidFill>
                <a:latin typeface="Arial"/>
                <a:ea typeface="Arial"/>
                <a:cs typeface="Arial"/>
                <a:sym typeface="Arial"/>
              </a:endParaRPr>
            </a:p>
          </p:txBody>
        </p:sp>
        <p:sp>
          <p:nvSpPr>
            <p:cNvPr id="2605" name="Google Shape;2605;p89"/>
            <p:cNvSpPr/>
            <p:nvPr/>
          </p:nvSpPr>
          <p:spPr>
            <a:xfrm>
              <a:off x="8526406" y="2817680"/>
              <a:ext cx="613003" cy="621970"/>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06" name="Google Shape;2606;p89"/>
            <p:cNvCxnSpPr>
              <a:stCxn id="2604" idx="0"/>
              <a:endCxn id="2605" idx="2"/>
            </p:cNvCxnSpPr>
            <p:nvPr/>
          </p:nvCxnSpPr>
          <p:spPr>
            <a:xfrm rot="10800000">
              <a:off x="8832899" y="3439689"/>
              <a:ext cx="1200" cy="209700"/>
            </a:xfrm>
            <a:prstGeom prst="straightConnector1">
              <a:avLst/>
            </a:prstGeom>
            <a:noFill/>
            <a:ln cap="flat" cmpd="sng" w="19050">
              <a:solidFill>
                <a:srgbClr val="193EB0"/>
              </a:solidFill>
              <a:prstDash val="solid"/>
              <a:miter lim="800000"/>
              <a:headEnd len="sm" w="sm" type="none"/>
              <a:tailEnd len="med" w="med" type="triangle"/>
            </a:ln>
          </p:spPr>
        </p:cxnSp>
      </p:grpSp>
      <p:grpSp>
        <p:nvGrpSpPr>
          <p:cNvPr id="2607" name="Google Shape;2607;p89"/>
          <p:cNvGrpSpPr/>
          <p:nvPr/>
        </p:nvGrpSpPr>
        <p:grpSpPr>
          <a:xfrm>
            <a:off x="4438133" y="2817680"/>
            <a:ext cx="953382" cy="1293374"/>
            <a:chOff x="3752348" y="2817680"/>
            <a:chExt cx="953382" cy="1293374"/>
          </a:xfrm>
        </p:grpSpPr>
        <p:sp>
          <p:nvSpPr>
            <p:cNvPr id="2608" name="Google Shape;2608;p89"/>
            <p:cNvSpPr txBox="1"/>
            <p:nvPr/>
          </p:nvSpPr>
          <p:spPr>
            <a:xfrm>
              <a:off x="3752348" y="3649389"/>
              <a:ext cx="95338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Cổng đầu ra</a:t>
              </a:r>
              <a:endParaRPr sz="1200">
                <a:solidFill>
                  <a:srgbClr val="193EB0"/>
                </a:solidFill>
                <a:latin typeface="Arial"/>
                <a:ea typeface="Arial"/>
                <a:cs typeface="Arial"/>
                <a:sym typeface="Arial"/>
              </a:endParaRPr>
            </a:p>
          </p:txBody>
        </p:sp>
        <p:sp>
          <p:nvSpPr>
            <p:cNvPr id="2609" name="Google Shape;2609;p89"/>
            <p:cNvSpPr/>
            <p:nvPr/>
          </p:nvSpPr>
          <p:spPr>
            <a:xfrm>
              <a:off x="3922538" y="2817680"/>
              <a:ext cx="613003" cy="621970"/>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10" name="Google Shape;2610;p89"/>
            <p:cNvCxnSpPr>
              <a:stCxn id="2608" idx="0"/>
              <a:endCxn id="2609" idx="2"/>
            </p:cNvCxnSpPr>
            <p:nvPr/>
          </p:nvCxnSpPr>
          <p:spPr>
            <a:xfrm rot="10800000">
              <a:off x="4229039" y="3439689"/>
              <a:ext cx="0" cy="209700"/>
            </a:xfrm>
            <a:prstGeom prst="straightConnector1">
              <a:avLst/>
            </a:prstGeom>
            <a:noFill/>
            <a:ln cap="flat" cmpd="sng" w="19050">
              <a:solidFill>
                <a:srgbClr val="193EB0"/>
              </a:solidFill>
              <a:prstDash val="solid"/>
              <a:miter lim="800000"/>
              <a:headEnd len="sm" w="sm" type="none"/>
              <a:tailEnd len="med" w="med" type="triangle"/>
            </a:ln>
          </p:spPr>
        </p:cxnSp>
      </p:grpSp>
      <p:grpSp>
        <p:nvGrpSpPr>
          <p:cNvPr id="2611" name="Google Shape;2611;p89"/>
          <p:cNvGrpSpPr/>
          <p:nvPr/>
        </p:nvGrpSpPr>
        <p:grpSpPr>
          <a:xfrm>
            <a:off x="5237796" y="2817680"/>
            <a:ext cx="953382" cy="1293374"/>
            <a:chOff x="3752348" y="2817680"/>
            <a:chExt cx="953382" cy="1293374"/>
          </a:xfrm>
        </p:grpSpPr>
        <p:sp>
          <p:nvSpPr>
            <p:cNvPr id="2612" name="Google Shape;2612;p89"/>
            <p:cNvSpPr txBox="1"/>
            <p:nvPr/>
          </p:nvSpPr>
          <p:spPr>
            <a:xfrm>
              <a:off x="3752348" y="3649389"/>
              <a:ext cx="95338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Nhóm quy trình</a:t>
              </a:r>
              <a:endParaRPr sz="1200">
                <a:solidFill>
                  <a:srgbClr val="193EB0"/>
                </a:solidFill>
                <a:latin typeface="Arial"/>
                <a:ea typeface="Arial"/>
                <a:cs typeface="Arial"/>
                <a:sym typeface="Arial"/>
              </a:endParaRPr>
            </a:p>
          </p:txBody>
        </p:sp>
        <p:sp>
          <p:nvSpPr>
            <p:cNvPr id="2613" name="Google Shape;2613;p89"/>
            <p:cNvSpPr/>
            <p:nvPr/>
          </p:nvSpPr>
          <p:spPr>
            <a:xfrm>
              <a:off x="3922538" y="2817680"/>
              <a:ext cx="613003" cy="621970"/>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14" name="Google Shape;2614;p89"/>
            <p:cNvCxnSpPr>
              <a:stCxn id="2612" idx="0"/>
              <a:endCxn id="2613" idx="2"/>
            </p:cNvCxnSpPr>
            <p:nvPr/>
          </p:nvCxnSpPr>
          <p:spPr>
            <a:xfrm rot="10800000">
              <a:off x="4229039" y="3439689"/>
              <a:ext cx="0" cy="209700"/>
            </a:xfrm>
            <a:prstGeom prst="straightConnector1">
              <a:avLst/>
            </a:prstGeom>
            <a:noFill/>
            <a:ln cap="flat" cmpd="sng" w="19050">
              <a:solidFill>
                <a:srgbClr val="193EB0"/>
              </a:solidFill>
              <a:prstDash val="solid"/>
              <a:miter lim="800000"/>
              <a:headEnd len="sm" w="sm" type="none"/>
              <a:tailEnd len="med" w="med" type="triangle"/>
            </a:ln>
          </p:spPr>
        </p:cxnSp>
      </p:grpSp>
      <p:grpSp>
        <p:nvGrpSpPr>
          <p:cNvPr id="2615" name="Google Shape;2615;p89"/>
          <p:cNvGrpSpPr/>
          <p:nvPr/>
        </p:nvGrpSpPr>
        <p:grpSpPr>
          <a:xfrm>
            <a:off x="6027687" y="2817680"/>
            <a:ext cx="953382" cy="1293374"/>
            <a:chOff x="3752348" y="2817680"/>
            <a:chExt cx="953382" cy="1293374"/>
          </a:xfrm>
        </p:grpSpPr>
        <p:sp>
          <p:nvSpPr>
            <p:cNvPr id="2616" name="Google Shape;2616;p89"/>
            <p:cNvSpPr txBox="1"/>
            <p:nvPr/>
          </p:nvSpPr>
          <p:spPr>
            <a:xfrm>
              <a:off x="3752348" y="3649389"/>
              <a:ext cx="95338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Nhóm quy trình từ xa</a:t>
              </a:r>
              <a:endParaRPr sz="1200">
                <a:solidFill>
                  <a:srgbClr val="193EB0"/>
                </a:solidFill>
                <a:latin typeface="Arial"/>
                <a:ea typeface="Arial"/>
                <a:cs typeface="Arial"/>
                <a:sym typeface="Arial"/>
              </a:endParaRPr>
            </a:p>
          </p:txBody>
        </p:sp>
        <p:sp>
          <p:nvSpPr>
            <p:cNvPr id="2617" name="Google Shape;2617;p89"/>
            <p:cNvSpPr/>
            <p:nvPr/>
          </p:nvSpPr>
          <p:spPr>
            <a:xfrm>
              <a:off x="3922538" y="2817680"/>
              <a:ext cx="613003" cy="621970"/>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18" name="Google Shape;2618;p89"/>
            <p:cNvCxnSpPr>
              <a:stCxn id="2616" idx="0"/>
              <a:endCxn id="2617" idx="2"/>
            </p:cNvCxnSpPr>
            <p:nvPr/>
          </p:nvCxnSpPr>
          <p:spPr>
            <a:xfrm rot="10800000">
              <a:off x="4229039" y="3439689"/>
              <a:ext cx="0" cy="209700"/>
            </a:xfrm>
            <a:prstGeom prst="straightConnector1">
              <a:avLst/>
            </a:prstGeom>
            <a:noFill/>
            <a:ln cap="flat" cmpd="sng" w="19050">
              <a:solidFill>
                <a:srgbClr val="193EB0"/>
              </a:solidFill>
              <a:prstDash val="solid"/>
              <a:miter lim="800000"/>
              <a:headEnd len="sm" w="sm" type="none"/>
              <a:tailEnd len="med" w="med" type="triangle"/>
            </a:ln>
          </p:spPr>
        </p:cxnSp>
      </p:grpSp>
      <p:grpSp>
        <p:nvGrpSpPr>
          <p:cNvPr id="2619" name="Google Shape;2619;p89"/>
          <p:cNvGrpSpPr/>
          <p:nvPr/>
        </p:nvGrpSpPr>
        <p:grpSpPr>
          <a:xfrm>
            <a:off x="6844196" y="2817680"/>
            <a:ext cx="953382" cy="1108708"/>
            <a:chOff x="3752348" y="2817680"/>
            <a:chExt cx="953382" cy="1108708"/>
          </a:xfrm>
        </p:grpSpPr>
        <p:sp>
          <p:nvSpPr>
            <p:cNvPr id="2620" name="Google Shape;2620;p89"/>
            <p:cNvSpPr txBox="1"/>
            <p:nvPr/>
          </p:nvSpPr>
          <p:spPr>
            <a:xfrm>
              <a:off x="3752348" y="3649389"/>
              <a:ext cx="95338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Ống khói</a:t>
              </a:r>
              <a:endParaRPr sz="1200">
                <a:solidFill>
                  <a:srgbClr val="193EB0"/>
                </a:solidFill>
                <a:latin typeface="Arial"/>
                <a:ea typeface="Arial"/>
                <a:cs typeface="Arial"/>
                <a:sym typeface="Arial"/>
              </a:endParaRPr>
            </a:p>
          </p:txBody>
        </p:sp>
        <p:sp>
          <p:nvSpPr>
            <p:cNvPr id="2621" name="Google Shape;2621;p89"/>
            <p:cNvSpPr/>
            <p:nvPr/>
          </p:nvSpPr>
          <p:spPr>
            <a:xfrm>
              <a:off x="3922538" y="2817680"/>
              <a:ext cx="613003" cy="621970"/>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22" name="Google Shape;2622;p89"/>
            <p:cNvCxnSpPr>
              <a:stCxn id="2620" idx="0"/>
              <a:endCxn id="2621" idx="2"/>
            </p:cNvCxnSpPr>
            <p:nvPr/>
          </p:nvCxnSpPr>
          <p:spPr>
            <a:xfrm rot="10800000">
              <a:off x="4229039" y="3439689"/>
              <a:ext cx="0" cy="209700"/>
            </a:xfrm>
            <a:prstGeom prst="straightConnector1">
              <a:avLst/>
            </a:prstGeom>
            <a:noFill/>
            <a:ln cap="flat" cmpd="sng" w="19050">
              <a:solidFill>
                <a:srgbClr val="193EB0"/>
              </a:solidFill>
              <a:prstDash val="solid"/>
              <a:miter lim="800000"/>
              <a:headEnd len="sm" w="sm" type="none"/>
              <a:tailEnd len="med" w="med" type="triangle"/>
            </a:ln>
          </p:spPr>
        </p:cxnSp>
      </p:grpSp>
      <p:grpSp>
        <p:nvGrpSpPr>
          <p:cNvPr id="2623" name="Google Shape;2623;p89"/>
          <p:cNvGrpSpPr/>
          <p:nvPr/>
        </p:nvGrpSpPr>
        <p:grpSpPr>
          <a:xfrm>
            <a:off x="7594950" y="2817680"/>
            <a:ext cx="953382" cy="1108708"/>
            <a:chOff x="3752348" y="2817680"/>
            <a:chExt cx="953382" cy="1108708"/>
          </a:xfrm>
        </p:grpSpPr>
        <p:sp>
          <p:nvSpPr>
            <p:cNvPr id="2624" name="Google Shape;2624;p89"/>
            <p:cNvSpPr txBox="1"/>
            <p:nvPr/>
          </p:nvSpPr>
          <p:spPr>
            <a:xfrm>
              <a:off x="3752348" y="3649389"/>
              <a:ext cx="95338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Bản mẫu</a:t>
              </a:r>
              <a:endParaRPr sz="1200">
                <a:solidFill>
                  <a:srgbClr val="193EB0"/>
                </a:solidFill>
                <a:latin typeface="Arial"/>
                <a:ea typeface="Arial"/>
                <a:cs typeface="Arial"/>
                <a:sym typeface="Arial"/>
              </a:endParaRPr>
            </a:p>
          </p:txBody>
        </p:sp>
        <p:sp>
          <p:nvSpPr>
            <p:cNvPr id="2625" name="Google Shape;2625;p89"/>
            <p:cNvSpPr/>
            <p:nvPr/>
          </p:nvSpPr>
          <p:spPr>
            <a:xfrm>
              <a:off x="3922538" y="2817680"/>
              <a:ext cx="613003" cy="621970"/>
            </a:xfrm>
            <a:prstGeom prst="roundRect">
              <a:avLst>
                <a:gd fmla="val 6771" name="adj"/>
              </a:avLst>
            </a:prstGeom>
            <a:noFill/>
            <a:ln cap="flat" cmpd="sng" w="38100">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26" name="Google Shape;2626;p89"/>
            <p:cNvCxnSpPr>
              <a:stCxn id="2624" idx="0"/>
              <a:endCxn id="2625" idx="2"/>
            </p:cNvCxnSpPr>
            <p:nvPr/>
          </p:nvCxnSpPr>
          <p:spPr>
            <a:xfrm rot="10800000">
              <a:off x="4229039" y="3439689"/>
              <a:ext cx="0" cy="209700"/>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9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Giao diện người dùng Apache NiFi</a:t>
            </a:r>
            <a:endParaRPr/>
          </a:p>
        </p:txBody>
      </p:sp>
      <p:sp>
        <p:nvSpPr>
          <p:cNvPr id="2633" name="Google Shape;2633;p9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NiFi Canvas - Thanh trạng thái</a:t>
            </a:r>
            <a:endParaRPr/>
          </a:p>
        </p:txBody>
      </p:sp>
      <p:sp>
        <p:nvSpPr>
          <p:cNvPr id="2634" name="Google Shape;2634;p9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a:p>
            <a:pPr indent="0" lvl="0" marL="0" rtl="0" algn="r">
              <a:lnSpc>
                <a:spcPct val="100000"/>
              </a:lnSpc>
              <a:spcBef>
                <a:spcPts val="0"/>
              </a:spcBef>
              <a:spcAft>
                <a:spcPts val="0"/>
              </a:spcAft>
              <a:buClr>
                <a:srgbClr val="D8D8D8"/>
              </a:buClr>
              <a:buSzPts val="1600"/>
              <a:buNone/>
            </a:pPr>
            <a:r>
              <a:t/>
            </a:r>
            <a:endParaRPr/>
          </a:p>
        </p:txBody>
      </p:sp>
      <p:sp>
        <p:nvSpPr>
          <p:cNvPr id="2635" name="Google Shape;2635;p9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Số lượng chủ đề đang hoạt động và Tổng số dữ liệu được xếp hàng đợi</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Truyền và Không truyền Nhóm bộ xử lý từ xa</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Số lượng thành phần đang chạy, bị dừng, không hợp lệ và bị vô hiệu hóa</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Nhóm bộ xử lý được phiên bản - Cập nhật, sửa đổi, cũ, sửa đổi và cũ và đồng bộ hóa không thành công</a:t>
            </a:r>
            <a:endParaRPr/>
          </a:p>
        </p:txBody>
      </p:sp>
      <p:pic>
        <p:nvPicPr>
          <p:cNvPr id="2636" name="Google Shape;2636;p90"/>
          <p:cNvPicPr preferRelativeResize="0"/>
          <p:nvPr/>
        </p:nvPicPr>
        <p:blipFill rotWithShape="1">
          <a:blip r:embed="rId3">
            <a:alphaModFix/>
          </a:blip>
          <a:srcRect b="-2980" l="58217" r="12077" t="-4077"/>
          <a:stretch/>
        </p:blipFill>
        <p:spPr>
          <a:xfrm>
            <a:off x="2979359" y="5344937"/>
            <a:ext cx="6043613" cy="528637"/>
          </a:xfrm>
          <a:prstGeom prst="rect">
            <a:avLst/>
          </a:prstGeom>
          <a:noFill/>
          <a:ln>
            <a:noFill/>
          </a:ln>
        </p:spPr>
      </p:pic>
      <p:pic>
        <p:nvPicPr>
          <p:cNvPr id="2637" name="Google Shape;2637;p90"/>
          <p:cNvPicPr preferRelativeResize="0"/>
          <p:nvPr/>
        </p:nvPicPr>
        <p:blipFill rotWithShape="1">
          <a:blip r:embed="rId3">
            <a:alphaModFix/>
          </a:blip>
          <a:srcRect b="0" l="17497" r="71740" t="0"/>
          <a:stretch/>
        </p:blipFill>
        <p:spPr>
          <a:xfrm>
            <a:off x="544859" y="3868961"/>
            <a:ext cx="2189731" cy="493776"/>
          </a:xfrm>
          <a:prstGeom prst="rect">
            <a:avLst/>
          </a:prstGeom>
          <a:noFill/>
          <a:ln>
            <a:noFill/>
          </a:ln>
        </p:spPr>
      </p:pic>
      <p:grpSp>
        <p:nvGrpSpPr>
          <p:cNvPr id="2638" name="Google Shape;2638;p90"/>
          <p:cNvGrpSpPr/>
          <p:nvPr/>
        </p:nvGrpSpPr>
        <p:grpSpPr>
          <a:xfrm>
            <a:off x="544859" y="2567651"/>
            <a:ext cx="3389467" cy="701405"/>
            <a:chOff x="487712" y="2567651"/>
            <a:chExt cx="3125317" cy="701405"/>
          </a:xfrm>
        </p:grpSpPr>
        <p:grpSp>
          <p:nvGrpSpPr>
            <p:cNvPr id="2639" name="Google Shape;2639;p90"/>
            <p:cNvGrpSpPr/>
            <p:nvPr/>
          </p:nvGrpSpPr>
          <p:grpSpPr>
            <a:xfrm>
              <a:off x="487712" y="2567651"/>
              <a:ext cx="3125317" cy="493776"/>
              <a:chOff x="487712" y="2567651"/>
              <a:chExt cx="3125317" cy="493776"/>
            </a:xfrm>
          </p:grpSpPr>
          <p:pic>
            <p:nvPicPr>
              <p:cNvPr id="2640" name="Google Shape;2640;p90"/>
              <p:cNvPicPr preferRelativeResize="0"/>
              <p:nvPr/>
            </p:nvPicPr>
            <p:blipFill rotWithShape="1">
              <a:blip r:embed="rId3">
                <a:alphaModFix/>
              </a:blip>
              <a:srcRect b="0" l="0" r="84640" t="0"/>
              <a:stretch/>
            </p:blipFill>
            <p:spPr>
              <a:xfrm>
                <a:off x="487712" y="2567651"/>
                <a:ext cx="3125317" cy="493776"/>
              </a:xfrm>
              <a:prstGeom prst="rect">
                <a:avLst/>
              </a:prstGeom>
              <a:noFill/>
              <a:ln>
                <a:noFill/>
              </a:ln>
            </p:spPr>
          </p:pic>
          <p:sp>
            <p:nvSpPr>
              <p:cNvPr id="2641" name="Google Shape;2641;p90"/>
              <p:cNvSpPr/>
              <p:nvPr/>
            </p:nvSpPr>
            <p:spPr>
              <a:xfrm>
                <a:off x="2279538" y="2592253"/>
                <a:ext cx="1168400" cy="344121"/>
              </a:xfrm>
              <a:prstGeom prst="rect">
                <a:avLst/>
              </a:prstGeom>
              <a:solidFill>
                <a:srgbClr val="E3E8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642" name="Google Shape;2642;p90"/>
            <p:cNvSpPr txBox="1"/>
            <p:nvPr/>
          </p:nvSpPr>
          <p:spPr>
            <a:xfrm>
              <a:off x="2269268" y="2622725"/>
              <a:ext cx="12339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14949"/>
                  </a:solidFill>
                  <a:latin typeface="Arial"/>
                  <a:ea typeface="Arial"/>
                  <a:cs typeface="Arial"/>
                  <a:sym typeface="Arial"/>
                </a:rPr>
                <a:t>0 / 0 bytes</a:t>
              </a:r>
              <a:endParaRPr sz="1800">
                <a:solidFill>
                  <a:srgbClr val="714949"/>
                </a:solidFill>
                <a:latin typeface="Arial"/>
                <a:ea typeface="Arial"/>
                <a:cs typeface="Arial"/>
                <a:sym typeface="Arial"/>
              </a:endParaRPr>
            </a:p>
          </p:txBody>
        </p:sp>
      </p:grpSp>
      <p:grpSp>
        <p:nvGrpSpPr>
          <p:cNvPr id="2643" name="Google Shape;2643;p90"/>
          <p:cNvGrpSpPr/>
          <p:nvPr/>
        </p:nvGrpSpPr>
        <p:grpSpPr>
          <a:xfrm>
            <a:off x="544859" y="4851161"/>
            <a:ext cx="4895482" cy="493776"/>
            <a:chOff x="487712" y="4651861"/>
            <a:chExt cx="4895482" cy="493776"/>
          </a:xfrm>
        </p:grpSpPr>
        <p:grpSp>
          <p:nvGrpSpPr>
            <p:cNvPr id="2644" name="Google Shape;2644;p90"/>
            <p:cNvGrpSpPr/>
            <p:nvPr/>
          </p:nvGrpSpPr>
          <p:grpSpPr>
            <a:xfrm>
              <a:off x="487712" y="4651861"/>
              <a:ext cx="4895482" cy="493776"/>
              <a:chOff x="487712" y="4651861"/>
              <a:chExt cx="4895482" cy="493776"/>
            </a:xfrm>
          </p:grpSpPr>
          <p:pic>
            <p:nvPicPr>
              <p:cNvPr id="2645" name="Google Shape;2645;p90"/>
              <p:cNvPicPr preferRelativeResize="0"/>
              <p:nvPr/>
            </p:nvPicPr>
            <p:blipFill rotWithShape="1">
              <a:blip r:embed="rId3">
                <a:alphaModFix/>
              </a:blip>
              <a:srcRect b="0" l="31049" r="44890" t="0"/>
              <a:stretch/>
            </p:blipFill>
            <p:spPr>
              <a:xfrm>
                <a:off x="487712" y="4651861"/>
                <a:ext cx="4895482" cy="493776"/>
              </a:xfrm>
              <a:prstGeom prst="rect">
                <a:avLst/>
              </a:prstGeom>
              <a:noFill/>
              <a:ln>
                <a:noFill/>
              </a:ln>
            </p:spPr>
          </p:pic>
          <p:sp>
            <p:nvSpPr>
              <p:cNvPr id="2646" name="Google Shape;2646;p90"/>
              <p:cNvSpPr/>
              <p:nvPr/>
            </p:nvSpPr>
            <p:spPr>
              <a:xfrm>
                <a:off x="2184288" y="4726688"/>
                <a:ext cx="812912" cy="344121"/>
              </a:xfrm>
              <a:prstGeom prst="rect">
                <a:avLst/>
              </a:prstGeom>
              <a:solidFill>
                <a:srgbClr val="E3E8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7" name="Google Shape;2647;p90"/>
              <p:cNvSpPr/>
              <p:nvPr/>
            </p:nvSpPr>
            <p:spPr>
              <a:xfrm>
                <a:off x="3714638" y="4726688"/>
                <a:ext cx="812912" cy="344121"/>
              </a:xfrm>
              <a:prstGeom prst="rect">
                <a:avLst/>
              </a:prstGeom>
              <a:solidFill>
                <a:srgbClr val="E3E8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648" name="Google Shape;2648;p90"/>
            <p:cNvSpPr txBox="1"/>
            <p:nvPr/>
          </p:nvSpPr>
          <p:spPr>
            <a:xfrm>
              <a:off x="2184894" y="4701288"/>
              <a:ext cx="628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14949"/>
                  </a:solidFill>
                  <a:latin typeface="Arial"/>
                  <a:ea typeface="Arial"/>
                  <a:cs typeface="Arial"/>
                  <a:sym typeface="Arial"/>
                </a:rPr>
                <a:t>0</a:t>
              </a:r>
              <a:endParaRPr sz="1800">
                <a:solidFill>
                  <a:srgbClr val="714949"/>
                </a:solidFill>
                <a:latin typeface="Arial"/>
                <a:ea typeface="Arial"/>
                <a:cs typeface="Arial"/>
                <a:sym typeface="Arial"/>
              </a:endParaRPr>
            </a:p>
          </p:txBody>
        </p:sp>
        <p:sp>
          <p:nvSpPr>
            <p:cNvPr id="2649" name="Google Shape;2649;p90"/>
            <p:cNvSpPr txBox="1"/>
            <p:nvPr/>
          </p:nvSpPr>
          <p:spPr>
            <a:xfrm>
              <a:off x="3714638" y="4701288"/>
              <a:ext cx="628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14949"/>
                  </a:solidFill>
                  <a:latin typeface="Arial"/>
                  <a:ea typeface="Arial"/>
                  <a:cs typeface="Arial"/>
                  <a:sym typeface="Arial"/>
                </a:rPr>
                <a:t>0</a:t>
              </a:r>
              <a:endParaRPr sz="1800">
                <a:solidFill>
                  <a:srgbClr val="714949"/>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solidFill>
                  <a:schemeClr val="lt1"/>
                </a:solidFill>
              </a:rPr>
              <a:t>1.1. Kiến trúc Apache Sqoop</a:t>
            </a:r>
            <a:endParaRPr>
              <a:solidFill>
                <a:schemeClr val="lt1"/>
              </a:solidFill>
            </a:endParaRPr>
          </a:p>
        </p:txBody>
      </p:sp>
      <p:sp>
        <p:nvSpPr>
          <p:cNvPr id="225" name="Google Shape;225;p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01</a:t>
            </a:r>
            <a:endParaRPr/>
          </a:p>
          <a:p>
            <a:pPr indent="0" lvl="0" marL="0" rtl="0" algn="r">
              <a:lnSpc>
                <a:spcPct val="100000"/>
              </a:lnSpc>
              <a:spcBef>
                <a:spcPts val="0"/>
              </a:spcBef>
              <a:spcAft>
                <a:spcPts val="0"/>
              </a:spcAft>
              <a:buClr>
                <a:srgbClr val="D8D8D8"/>
              </a:buClr>
              <a:buSzPts val="1600"/>
              <a:buNone/>
            </a:pPr>
            <a:r>
              <a:t/>
            </a:r>
            <a:endParaRPr/>
          </a:p>
        </p:txBody>
      </p:sp>
      <p:sp>
        <p:nvSpPr>
          <p:cNvPr id="226" name="Google Shape;226;p9"/>
          <p:cNvSpPr txBox="1"/>
          <p:nvPr>
            <p:ph idx="4" type="body"/>
          </p:nvPr>
        </p:nvSpPr>
        <p:spPr>
          <a:xfrm>
            <a:off x="535871" y="2226568"/>
            <a:ext cx="5043953" cy="3221732"/>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Sqoop 1 là một ứng dụng phía máy khách</a:t>
            </a:r>
            <a:endParaRPr/>
          </a:p>
          <a:p>
            <a:pPr indent="-177800" lvl="0" marL="177800" rtl="0" algn="l">
              <a:lnSpc>
                <a:spcPct val="128571"/>
              </a:lnSpc>
              <a:spcBef>
                <a:spcPts val="1000"/>
              </a:spcBef>
              <a:spcAft>
                <a:spcPts val="0"/>
              </a:spcAft>
              <a:buClr>
                <a:srgbClr val="262626"/>
              </a:buClr>
              <a:buSzPts val="1400"/>
              <a:buFont typeface="Arial"/>
              <a:buChar char="•"/>
            </a:pPr>
            <a:r>
              <a:rPr lang="en-US"/>
              <a:t>Các lệnh Sqoop tạo và thực thi Công việc MapReduce</a:t>
            </a:r>
            <a:endParaRPr/>
          </a:p>
          <a:p>
            <a:pPr indent="-177800" lvl="0" marL="177800" rtl="0" algn="l">
              <a:lnSpc>
                <a:spcPct val="128571"/>
              </a:lnSpc>
              <a:spcBef>
                <a:spcPts val="1000"/>
              </a:spcBef>
              <a:spcAft>
                <a:spcPts val="0"/>
              </a:spcAft>
              <a:buClr>
                <a:srgbClr val="262626"/>
              </a:buClr>
              <a:buSzPts val="1400"/>
              <a:buFont typeface="Arial"/>
              <a:buChar char="•"/>
            </a:pPr>
            <a:r>
              <a:rPr lang="en-US"/>
              <a:t>Công việc MapReduce được thực thi để truyền dữ liệu giữa cơ sở dữ liệu và Hadoop</a:t>
            </a:r>
            <a:endParaRPr/>
          </a:p>
          <a:p>
            <a:pPr indent="-182563" lvl="1" marL="360363" rtl="0" algn="l">
              <a:lnSpc>
                <a:spcPct val="138461"/>
              </a:lnSpc>
              <a:spcBef>
                <a:spcPts val="500"/>
              </a:spcBef>
              <a:spcAft>
                <a:spcPts val="0"/>
              </a:spcAft>
              <a:buClr>
                <a:srgbClr val="262626"/>
              </a:buClr>
              <a:buSzPts val="1040"/>
              <a:buChar char="•"/>
            </a:pPr>
            <a:r>
              <a:rPr lang="en-US"/>
              <a:t>Chỉ có công việc Map – không có công việc Reduce</a:t>
            </a:r>
            <a:endParaRPr/>
          </a:p>
          <a:p>
            <a:pPr indent="-182563" lvl="1" marL="360363" rtl="0" algn="l">
              <a:lnSpc>
                <a:spcPct val="138461"/>
              </a:lnSpc>
              <a:spcBef>
                <a:spcPts val="500"/>
              </a:spcBef>
              <a:spcAft>
                <a:spcPts val="0"/>
              </a:spcAft>
              <a:buClr>
                <a:srgbClr val="262626"/>
              </a:buClr>
              <a:buSzPts val="1040"/>
              <a:buChar char="•"/>
            </a:pPr>
            <a:r>
              <a:rPr lang="en-US"/>
              <a:t>Theo mặc định, công việc được phân chia thành 4 mapper</a:t>
            </a:r>
            <a:endParaRPr/>
          </a:p>
          <a:p>
            <a:pPr indent="-182563" lvl="1" marL="360363" rtl="0" algn="l">
              <a:lnSpc>
                <a:spcPct val="138461"/>
              </a:lnSpc>
              <a:spcBef>
                <a:spcPts val="500"/>
              </a:spcBef>
              <a:spcAft>
                <a:spcPts val="0"/>
              </a:spcAft>
              <a:buClr>
                <a:srgbClr val="262626"/>
              </a:buClr>
              <a:buSzPts val="1040"/>
              <a:buChar char="•"/>
            </a:pPr>
            <a:r>
              <a:rPr lang="en-US"/>
              <a:t>Mỗi mapper mang dữ liệu song song</a:t>
            </a:r>
            <a:endParaRPr/>
          </a:p>
          <a:p>
            <a:pPr indent="-177800" lvl="0" marL="177800" rtl="0" algn="l">
              <a:lnSpc>
                <a:spcPct val="128571"/>
              </a:lnSpc>
              <a:spcBef>
                <a:spcPts val="1000"/>
              </a:spcBef>
              <a:spcAft>
                <a:spcPts val="0"/>
              </a:spcAft>
              <a:buClr>
                <a:srgbClr val="262626"/>
              </a:buClr>
              <a:buSzPts val="1400"/>
              <a:buFont typeface="Arial"/>
              <a:buChar char="•"/>
            </a:pPr>
            <a:r>
              <a:rPr lang="en-US"/>
              <a:t>Sqoop sử dụng các trình kết nối và giao diện dựa trên JDBC để tìm nạp siêu dữ liệu cho lược đồ bảng</a:t>
            </a:r>
            <a:endParaRPr/>
          </a:p>
          <a:p>
            <a:pPr indent="-182563" lvl="1" marL="360363" rtl="0" algn="l">
              <a:lnSpc>
                <a:spcPct val="138461"/>
              </a:lnSpc>
              <a:spcBef>
                <a:spcPts val="500"/>
              </a:spcBef>
              <a:spcAft>
                <a:spcPts val="0"/>
              </a:spcAft>
              <a:buClr>
                <a:srgbClr val="262626"/>
              </a:buClr>
              <a:buSzPts val="1040"/>
              <a:buChar char="•"/>
            </a:pPr>
            <a:r>
              <a:rPr lang="en-US"/>
              <a:t>Người dùng cung cấp thông tin ủy quyền</a:t>
            </a:r>
            <a:endParaRPr/>
          </a:p>
        </p:txBody>
      </p:sp>
      <p:grpSp>
        <p:nvGrpSpPr>
          <p:cNvPr id="227" name="Google Shape;227;p9"/>
          <p:cNvGrpSpPr/>
          <p:nvPr/>
        </p:nvGrpSpPr>
        <p:grpSpPr>
          <a:xfrm>
            <a:off x="5806785" y="1908993"/>
            <a:ext cx="3458330" cy="4230566"/>
            <a:chOff x="5806785" y="1908993"/>
            <a:chExt cx="3458330" cy="4230566"/>
          </a:xfrm>
        </p:grpSpPr>
        <p:pic>
          <p:nvPicPr>
            <p:cNvPr id="228" name="Google Shape;228;p9"/>
            <p:cNvPicPr preferRelativeResize="0"/>
            <p:nvPr/>
          </p:nvPicPr>
          <p:blipFill rotWithShape="1">
            <a:blip r:embed="rId3">
              <a:alphaModFix/>
            </a:blip>
            <a:srcRect b="0" l="0" r="0" t="0"/>
            <a:stretch/>
          </p:blipFill>
          <p:spPr>
            <a:xfrm>
              <a:off x="5821538" y="1908993"/>
              <a:ext cx="3436837" cy="3814247"/>
            </a:xfrm>
            <a:prstGeom prst="rect">
              <a:avLst/>
            </a:prstGeom>
            <a:noFill/>
            <a:ln>
              <a:noFill/>
            </a:ln>
          </p:spPr>
        </p:pic>
        <p:sp>
          <p:nvSpPr>
            <p:cNvPr id="229" name="Google Shape;229;p9"/>
            <p:cNvSpPr txBox="1"/>
            <p:nvPr/>
          </p:nvSpPr>
          <p:spPr>
            <a:xfrm>
              <a:off x="7128078" y="2169587"/>
              <a:ext cx="96532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Kho dữ liệu </a:t>
              </a:r>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doanh nghiệp</a:t>
              </a:r>
              <a:endParaRPr sz="1000">
                <a:solidFill>
                  <a:srgbClr val="1F45BC"/>
                </a:solidFill>
                <a:latin typeface="Arial"/>
                <a:ea typeface="Arial"/>
                <a:cs typeface="Arial"/>
                <a:sym typeface="Arial"/>
              </a:endParaRPr>
            </a:p>
          </p:txBody>
        </p:sp>
        <p:sp>
          <p:nvSpPr>
            <p:cNvPr id="230" name="Google Shape;230;p9"/>
            <p:cNvSpPr txBox="1"/>
            <p:nvPr/>
          </p:nvSpPr>
          <p:spPr>
            <a:xfrm>
              <a:off x="8097464" y="2246531"/>
              <a:ext cx="9332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Cơ sở dữ liệu </a:t>
              </a:r>
              <a:endParaRPr sz="1000">
                <a:solidFill>
                  <a:srgbClr val="1F45BC"/>
                </a:solidFill>
                <a:latin typeface="Arial"/>
                <a:ea typeface="Arial"/>
                <a:cs typeface="Arial"/>
                <a:sym typeface="Arial"/>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quan hệ</a:t>
              </a:r>
              <a:endParaRPr sz="1000">
                <a:solidFill>
                  <a:srgbClr val="1F45BC"/>
                </a:solidFill>
                <a:latin typeface="Arial"/>
                <a:ea typeface="Arial"/>
                <a:cs typeface="Arial"/>
                <a:sym typeface="Arial"/>
              </a:endParaRPr>
            </a:p>
          </p:txBody>
        </p:sp>
        <p:sp>
          <p:nvSpPr>
            <p:cNvPr id="231" name="Google Shape;231;p9"/>
            <p:cNvSpPr txBox="1"/>
            <p:nvPr/>
          </p:nvSpPr>
          <p:spPr>
            <a:xfrm>
              <a:off x="8101974" y="3039298"/>
              <a:ext cx="92685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Hệ thống</a:t>
              </a:r>
              <a:endParaRPr sz="1000">
                <a:solidFill>
                  <a:srgbClr val="1F45BC"/>
                </a:solidFill>
                <a:latin typeface="Arial"/>
                <a:ea typeface="Arial"/>
                <a:cs typeface="Arial"/>
                <a:sym typeface="Arial"/>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 cơ sở tài liệu</a:t>
              </a:r>
              <a:endParaRPr sz="1000">
                <a:solidFill>
                  <a:srgbClr val="1F45BC"/>
                </a:solidFill>
                <a:latin typeface="Arial"/>
                <a:ea typeface="Arial"/>
                <a:cs typeface="Arial"/>
                <a:sym typeface="Arial"/>
              </a:endParaRPr>
            </a:p>
          </p:txBody>
        </p:sp>
        <p:sp>
          <p:nvSpPr>
            <p:cNvPr id="232" name="Google Shape;232;p9"/>
            <p:cNvSpPr/>
            <p:nvPr/>
          </p:nvSpPr>
          <p:spPr>
            <a:xfrm>
              <a:off x="7100075" y="4142249"/>
              <a:ext cx="958476" cy="38207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Map Task</a:t>
              </a:r>
              <a:endParaRPr sz="1200">
                <a:solidFill>
                  <a:srgbClr val="1F45BC"/>
                </a:solidFill>
                <a:latin typeface="Arial"/>
                <a:ea typeface="Arial"/>
                <a:cs typeface="Arial"/>
                <a:sym typeface="Arial"/>
              </a:endParaRPr>
            </a:p>
          </p:txBody>
        </p:sp>
        <p:sp>
          <p:nvSpPr>
            <p:cNvPr id="233" name="Google Shape;233;p9"/>
            <p:cNvSpPr/>
            <p:nvPr/>
          </p:nvSpPr>
          <p:spPr>
            <a:xfrm>
              <a:off x="8043310" y="4658272"/>
              <a:ext cx="1113186" cy="508234"/>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HDFS/Hbase/Hive</a:t>
              </a:r>
              <a:endParaRPr sz="1200">
                <a:solidFill>
                  <a:srgbClr val="1F45BC"/>
                </a:solidFill>
                <a:latin typeface="Arial"/>
                <a:ea typeface="Arial"/>
                <a:cs typeface="Arial"/>
                <a:sym typeface="Arial"/>
              </a:endParaRPr>
            </a:p>
          </p:txBody>
        </p:sp>
        <p:sp>
          <p:nvSpPr>
            <p:cNvPr id="234" name="Google Shape;234;p9"/>
            <p:cNvSpPr/>
            <p:nvPr/>
          </p:nvSpPr>
          <p:spPr>
            <a:xfrm>
              <a:off x="7152554" y="5210271"/>
              <a:ext cx="820325" cy="345501"/>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Hadoop</a:t>
              </a:r>
              <a:endParaRPr sz="1200">
                <a:solidFill>
                  <a:schemeClr val="lt1"/>
                </a:solidFill>
                <a:latin typeface="Arial"/>
                <a:ea typeface="Arial"/>
                <a:cs typeface="Arial"/>
                <a:sym typeface="Arial"/>
              </a:endParaRPr>
            </a:p>
          </p:txBody>
        </p:sp>
        <p:sp>
          <p:nvSpPr>
            <p:cNvPr id="235" name="Google Shape;235;p9"/>
            <p:cNvSpPr/>
            <p:nvPr/>
          </p:nvSpPr>
          <p:spPr>
            <a:xfrm>
              <a:off x="5908456" y="4158079"/>
              <a:ext cx="778816" cy="32814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Sqoop</a:t>
              </a:r>
              <a:endParaRPr sz="1200">
                <a:solidFill>
                  <a:srgbClr val="1F45BC"/>
                </a:solidFill>
                <a:latin typeface="Arial"/>
                <a:ea typeface="Arial"/>
                <a:cs typeface="Arial"/>
                <a:sym typeface="Arial"/>
              </a:endParaRPr>
            </a:p>
          </p:txBody>
        </p:sp>
        <p:sp>
          <p:nvSpPr>
            <p:cNvPr id="236" name="Google Shape;236;p9"/>
            <p:cNvSpPr/>
            <p:nvPr/>
          </p:nvSpPr>
          <p:spPr>
            <a:xfrm>
              <a:off x="5806785" y="3370578"/>
              <a:ext cx="982159" cy="28427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Lệnh</a:t>
              </a:r>
              <a:endParaRPr b="1" sz="1200">
                <a:solidFill>
                  <a:schemeClr val="lt1"/>
                </a:solidFill>
                <a:latin typeface="Arial"/>
                <a:ea typeface="Arial"/>
                <a:cs typeface="Arial"/>
                <a:sym typeface="Arial"/>
              </a:endParaRPr>
            </a:p>
          </p:txBody>
        </p:sp>
        <p:sp>
          <p:nvSpPr>
            <p:cNvPr id="237" name="Google Shape;237;p9"/>
            <p:cNvSpPr/>
            <p:nvPr/>
          </p:nvSpPr>
          <p:spPr>
            <a:xfrm>
              <a:off x="6719340" y="5827468"/>
              <a:ext cx="14702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[Kiến trúc Sqoop 1]</a:t>
              </a:r>
              <a:endParaRPr sz="1200">
                <a:solidFill>
                  <a:srgbClr val="1F45BC"/>
                </a:solidFill>
                <a:latin typeface="Arial"/>
                <a:ea typeface="Arial"/>
                <a:cs typeface="Arial"/>
                <a:sym typeface="Arial"/>
              </a:endParaRPr>
            </a:p>
          </p:txBody>
        </p:sp>
        <p:pic>
          <p:nvPicPr>
            <p:cNvPr descr="Apache Sqoop (@ApacheSqoop) | Twitter" id="238" name="Google Shape;238;p9"/>
            <p:cNvPicPr preferRelativeResize="0"/>
            <p:nvPr/>
          </p:nvPicPr>
          <p:blipFill rotWithShape="1">
            <a:blip r:embed="rId4">
              <a:alphaModFix/>
            </a:blip>
            <a:srcRect b="25302" l="0" r="0" t="30335"/>
            <a:stretch/>
          </p:blipFill>
          <p:spPr>
            <a:xfrm>
              <a:off x="8526916" y="5812069"/>
              <a:ext cx="738199" cy="327490"/>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sp>
        <p:nvSpPr>
          <p:cNvPr id="2655" name="Google Shape;2655;p84"/>
          <p:cNvSpPr txBox="1"/>
          <p:nvPr>
            <p:ph idx="1" type="body"/>
          </p:nvPr>
        </p:nvSpPr>
        <p:spPr>
          <a:xfrm>
            <a:off x="850835" y="3044359"/>
            <a:ext cx="8654112" cy="646331"/>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dk1"/>
              </a:buClr>
              <a:buSzPts val="3600"/>
              <a:buNone/>
            </a:pPr>
            <a:r>
              <a:rPr lang="en-US"/>
              <a:t>Tạo đường ống dữ liệu với ApacheNiFi</a:t>
            </a:r>
            <a:endParaRPr sz="3600"/>
          </a:p>
        </p:txBody>
      </p:sp>
      <p:sp>
        <p:nvSpPr>
          <p:cNvPr id="2656" name="Google Shape;2656;p84"/>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3</a:t>
            </a:r>
            <a:endParaRPr/>
          </a:p>
        </p:txBody>
      </p:sp>
      <p:sp>
        <p:nvSpPr>
          <p:cNvPr id="2657" name="Google Shape;2657;p84"/>
          <p:cNvSpPr/>
          <p:nvPr/>
        </p:nvSpPr>
        <p:spPr>
          <a:xfrm>
            <a:off x="5671779" y="4574411"/>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3.4. Kết nối Apache NiFi</a:t>
            </a:r>
            <a:endParaRPr sz="1800">
              <a:solidFill>
                <a:srgbClr val="A5A5A5"/>
              </a:solidFill>
              <a:latin typeface="Arial"/>
              <a:ea typeface="Arial"/>
              <a:cs typeface="Arial"/>
              <a:sym typeface="Arial"/>
            </a:endParaRPr>
          </a:p>
        </p:txBody>
      </p:sp>
      <p:sp>
        <p:nvSpPr>
          <p:cNvPr id="2658" name="Google Shape;2658;p84"/>
          <p:cNvSpPr/>
          <p:nvPr/>
        </p:nvSpPr>
        <p:spPr>
          <a:xfrm>
            <a:off x="5488899" y="4586324"/>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659" name="Google Shape;2659;p84"/>
          <p:cNvSpPr/>
          <p:nvPr/>
        </p:nvSpPr>
        <p:spPr>
          <a:xfrm>
            <a:off x="5671779" y="5017331"/>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3.5. Tạo các luồng dữ liệu</a:t>
            </a:r>
            <a:endParaRPr sz="1800">
              <a:solidFill>
                <a:srgbClr val="A5A5A5"/>
              </a:solidFill>
              <a:latin typeface="Arial"/>
              <a:ea typeface="Arial"/>
              <a:cs typeface="Arial"/>
              <a:sym typeface="Arial"/>
            </a:endParaRPr>
          </a:p>
        </p:txBody>
      </p:sp>
      <p:sp>
        <p:nvSpPr>
          <p:cNvPr id="2660" name="Google Shape;2660;p84"/>
          <p:cNvSpPr/>
          <p:nvPr/>
        </p:nvSpPr>
        <p:spPr>
          <a:xfrm>
            <a:off x="5488899" y="5016158"/>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661" name="Google Shape;2661;p84"/>
          <p:cNvSpPr/>
          <p:nvPr/>
        </p:nvSpPr>
        <p:spPr>
          <a:xfrm>
            <a:off x="5671779" y="5447165"/>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3.6. Nhóm quy trình</a:t>
            </a:r>
            <a:endParaRPr sz="1800">
              <a:solidFill>
                <a:srgbClr val="A5A5A5"/>
              </a:solidFill>
              <a:latin typeface="Arial"/>
              <a:ea typeface="Arial"/>
              <a:cs typeface="Arial"/>
              <a:sym typeface="Arial"/>
            </a:endParaRPr>
          </a:p>
        </p:txBody>
      </p:sp>
      <p:sp>
        <p:nvSpPr>
          <p:cNvPr id="2662" name="Google Shape;2662;p84"/>
          <p:cNvSpPr/>
          <p:nvPr/>
        </p:nvSpPr>
        <p:spPr>
          <a:xfrm>
            <a:off x="5488899" y="5445992"/>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663" name="Google Shape;2663;p84"/>
          <p:cNvSpPr/>
          <p:nvPr/>
        </p:nvSpPr>
        <p:spPr>
          <a:xfrm>
            <a:off x="1234523" y="4574411"/>
            <a:ext cx="4107497"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Nguyên tắc cơ bản của Apache NiFi</a:t>
            </a:r>
            <a:endParaRPr sz="1800">
              <a:solidFill>
                <a:srgbClr val="A5A5A5"/>
              </a:solidFill>
              <a:latin typeface="Arial"/>
              <a:ea typeface="Arial"/>
              <a:cs typeface="Arial"/>
              <a:sym typeface="Arial"/>
            </a:endParaRPr>
          </a:p>
        </p:txBody>
      </p:sp>
      <p:sp>
        <p:nvSpPr>
          <p:cNvPr id="2664" name="Google Shape;2664;p84"/>
          <p:cNvSpPr/>
          <p:nvPr/>
        </p:nvSpPr>
        <p:spPr>
          <a:xfrm>
            <a:off x="1051644" y="4573238"/>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2665" name="Google Shape;2665;p84"/>
          <p:cNvSpPr/>
          <p:nvPr/>
        </p:nvSpPr>
        <p:spPr>
          <a:xfrm>
            <a:off x="1234524" y="5080445"/>
            <a:ext cx="4107600" cy="276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3.2. Giao diện người dùng Apache NiFi</a:t>
            </a:r>
            <a:endParaRPr sz="1800">
              <a:solidFill>
                <a:srgbClr val="3F3F3F"/>
              </a:solidFill>
              <a:latin typeface="Arial"/>
              <a:ea typeface="Arial"/>
              <a:cs typeface="Arial"/>
              <a:sym typeface="Arial"/>
            </a:endParaRPr>
          </a:p>
        </p:txBody>
      </p:sp>
      <p:sp>
        <p:nvSpPr>
          <p:cNvPr id="2666" name="Google Shape;2666;p84"/>
          <p:cNvSpPr/>
          <p:nvPr/>
        </p:nvSpPr>
        <p:spPr>
          <a:xfrm>
            <a:off x="1051644" y="5003072"/>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667" name="Google Shape;2667;p84"/>
          <p:cNvSpPr/>
          <p:nvPr/>
        </p:nvSpPr>
        <p:spPr>
          <a:xfrm>
            <a:off x="1234524" y="5503329"/>
            <a:ext cx="344576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3.3. Bộ xử lý Apache NiFi</a:t>
            </a:r>
            <a:endParaRPr sz="1800">
              <a:solidFill>
                <a:srgbClr val="A5A5A5"/>
              </a:solidFill>
              <a:latin typeface="Arial"/>
              <a:ea typeface="Arial"/>
              <a:cs typeface="Arial"/>
              <a:sym typeface="Arial"/>
            </a:endParaRPr>
          </a:p>
        </p:txBody>
      </p:sp>
      <p:sp>
        <p:nvSpPr>
          <p:cNvPr id="2668" name="Google Shape;2668;p84"/>
          <p:cNvSpPr/>
          <p:nvPr/>
        </p:nvSpPr>
        <p:spPr>
          <a:xfrm>
            <a:off x="1051644" y="543290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9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Giao diện người dùng Apache NiFi</a:t>
            </a:r>
            <a:endParaRPr/>
          </a:p>
        </p:txBody>
      </p:sp>
      <p:sp>
        <p:nvSpPr>
          <p:cNvPr id="2675" name="Google Shape;2675;p9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NiFi Canvas - Điều hướng bảng màu</a:t>
            </a:r>
            <a:endParaRPr/>
          </a:p>
        </p:txBody>
      </p:sp>
      <p:sp>
        <p:nvSpPr>
          <p:cNvPr id="2676" name="Google Shape;2676;p9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a:p>
            <a:pPr indent="0" lvl="0" marL="0" rtl="0" algn="r">
              <a:lnSpc>
                <a:spcPct val="100000"/>
              </a:lnSpc>
              <a:spcBef>
                <a:spcPts val="0"/>
              </a:spcBef>
              <a:spcAft>
                <a:spcPts val="0"/>
              </a:spcAft>
              <a:buClr>
                <a:srgbClr val="D8D8D8"/>
              </a:buClr>
              <a:buSzPts val="1600"/>
              <a:buNone/>
            </a:pPr>
            <a:r>
              <a:t/>
            </a:r>
            <a:endParaRPr/>
          </a:p>
        </p:txBody>
      </p:sp>
      <p:sp>
        <p:nvSpPr>
          <p:cNvPr id="2677" name="Google Shape;2677;p91"/>
          <p:cNvSpPr txBox="1"/>
          <p:nvPr>
            <p:ph idx="4" type="body"/>
          </p:nvPr>
        </p:nvSpPr>
        <p:spPr>
          <a:xfrm>
            <a:off x="535872" y="2226568"/>
            <a:ext cx="8796528" cy="91440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Cấu tạo bảng điều hướng</a:t>
            </a:r>
            <a:endParaRPr/>
          </a:p>
        </p:txBody>
      </p:sp>
      <p:grpSp>
        <p:nvGrpSpPr>
          <p:cNvPr id="2678" name="Google Shape;2678;p91"/>
          <p:cNvGrpSpPr/>
          <p:nvPr/>
        </p:nvGrpSpPr>
        <p:grpSpPr>
          <a:xfrm>
            <a:off x="1573629" y="2870200"/>
            <a:ext cx="6607845" cy="2963334"/>
            <a:chOff x="1297689" y="2660460"/>
            <a:chExt cx="6607845" cy="2963334"/>
          </a:xfrm>
        </p:grpSpPr>
        <p:pic>
          <p:nvPicPr>
            <p:cNvPr id="2679" name="Google Shape;2679;p91"/>
            <p:cNvPicPr preferRelativeResize="0"/>
            <p:nvPr/>
          </p:nvPicPr>
          <p:blipFill rotWithShape="1">
            <a:blip r:embed="rId3">
              <a:alphaModFix/>
            </a:blip>
            <a:srcRect b="2586" l="1114" r="967" t="2175"/>
            <a:stretch/>
          </p:blipFill>
          <p:spPr>
            <a:xfrm>
              <a:off x="2839793" y="2660460"/>
              <a:ext cx="3581400" cy="2963334"/>
            </a:xfrm>
            <a:prstGeom prst="rect">
              <a:avLst/>
            </a:prstGeom>
            <a:noFill/>
            <a:ln cap="flat" cmpd="sng" w="19050">
              <a:solidFill>
                <a:srgbClr val="013D3E"/>
              </a:solidFill>
              <a:prstDash val="solid"/>
              <a:round/>
              <a:headEnd len="sm" w="sm" type="none"/>
              <a:tailEnd len="sm" w="sm" type="none"/>
            </a:ln>
          </p:spPr>
        </p:pic>
        <p:grpSp>
          <p:nvGrpSpPr>
            <p:cNvPr id="2680" name="Google Shape;2680;p91"/>
            <p:cNvGrpSpPr/>
            <p:nvPr/>
          </p:nvGrpSpPr>
          <p:grpSpPr>
            <a:xfrm>
              <a:off x="1297689" y="2716544"/>
              <a:ext cx="6607845" cy="1497307"/>
              <a:chOff x="1297689" y="2716544"/>
              <a:chExt cx="6607845" cy="1497307"/>
            </a:xfrm>
          </p:grpSpPr>
          <p:sp>
            <p:nvSpPr>
              <p:cNvPr id="2681" name="Google Shape;2681;p91"/>
              <p:cNvSpPr/>
              <p:nvPr/>
            </p:nvSpPr>
            <p:spPr>
              <a:xfrm>
                <a:off x="1425411" y="2909296"/>
                <a:ext cx="925706" cy="340519"/>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Phóng to</a:t>
                </a:r>
                <a:endParaRPr sz="1400">
                  <a:solidFill>
                    <a:srgbClr val="193EB0"/>
                  </a:solidFill>
                  <a:latin typeface="Arial"/>
                  <a:ea typeface="Arial"/>
                  <a:cs typeface="Arial"/>
                  <a:sym typeface="Arial"/>
                </a:endParaRPr>
              </a:p>
            </p:txBody>
          </p:sp>
          <p:sp>
            <p:nvSpPr>
              <p:cNvPr id="2682" name="Google Shape;2682;p91"/>
              <p:cNvSpPr/>
              <p:nvPr/>
            </p:nvSpPr>
            <p:spPr>
              <a:xfrm>
                <a:off x="1297689" y="3446485"/>
                <a:ext cx="852821" cy="340519"/>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Thu nhỏ</a:t>
                </a:r>
                <a:endParaRPr sz="1400">
                  <a:solidFill>
                    <a:srgbClr val="193EB0"/>
                  </a:solidFill>
                  <a:latin typeface="Arial"/>
                  <a:ea typeface="Arial"/>
                  <a:cs typeface="Arial"/>
                  <a:sym typeface="Arial"/>
                </a:endParaRPr>
              </a:p>
            </p:txBody>
          </p:sp>
          <p:cxnSp>
            <p:nvCxnSpPr>
              <p:cNvPr id="2683" name="Google Shape;2683;p91"/>
              <p:cNvCxnSpPr>
                <a:stCxn id="2681" idx="3"/>
              </p:cNvCxnSpPr>
              <p:nvPr/>
            </p:nvCxnSpPr>
            <p:spPr>
              <a:xfrm>
                <a:off x="2351117" y="3079556"/>
                <a:ext cx="582600" cy="244800"/>
              </a:xfrm>
              <a:prstGeom prst="bentConnector3">
                <a:avLst>
                  <a:gd fmla="val 50000" name="adj1"/>
                </a:avLst>
              </a:prstGeom>
              <a:noFill/>
              <a:ln cap="flat" cmpd="sng" w="19050">
                <a:solidFill>
                  <a:srgbClr val="193EB0"/>
                </a:solidFill>
                <a:prstDash val="solid"/>
                <a:miter lim="800000"/>
                <a:headEnd len="sm" w="sm" type="none"/>
                <a:tailEnd len="med" w="med" type="triangle"/>
              </a:ln>
            </p:spPr>
          </p:cxnSp>
          <p:cxnSp>
            <p:nvCxnSpPr>
              <p:cNvPr id="2684" name="Google Shape;2684;p91"/>
              <p:cNvCxnSpPr>
                <a:stCxn id="2682" idx="3"/>
              </p:cNvCxnSpPr>
              <p:nvPr/>
            </p:nvCxnSpPr>
            <p:spPr>
              <a:xfrm flipH="1" rot="10800000">
                <a:off x="2150510" y="3446345"/>
                <a:ext cx="1332300" cy="170400"/>
              </a:xfrm>
              <a:prstGeom prst="bentConnector3">
                <a:avLst>
                  <a:gd fmla="val 50000" name="adj1"/>
                </a:avLst>
              </a:prstGeom>
              <a:noFill/>
              <a:ln cap="flat" cmpd="sng" w="19050">
                <a:solidFill>
                  <a:srgbClr val="193EB0"/>
                </a:solidFill>
                <a:prstDash val="solid"/>
                <a:miter lim="800000"/>
                <a:headEnd len="sm" w="sm" type="none"/>
                <a:tailEnd len="med" w="med" type="triangle"/>
              </a:ln>
            </p:spPr>
          </p:cxnSp>
          <p:sp>
            <p:nvSpPr>
              <p:cNvPr id="2685" name="Google Shape;2685;p91"/>
              <p:cNvSpPr/>
              <p:nvPr/>
            </p:nvSpPr>
            <p:spPr>
              <a:xfrm>
                <a:off x="6949031" y="2716544"/>
                <a:ext cx="864476" cy="340519"/>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Phù hợp</a:t>
                </a:r>
                <a:endParaRPr sz="1400">
                  <a:solidFill>
                    <a:srgbClr val="193EB0"/>
                  </a:solidFill>
                  <a:latin typeface="Arial"/>
                  <a:ea typeface="Arial"/>
                  <a:cs typeface="Arial"/>
                  <a:sym typeface="Arial"/>
                </a:endParaRPr>
              </a:p>
            </p:txBody>
          </p:sp>
          <p:sp>
            <p:nvSpPr>
              <p:cNvPr id="2686" name="Google Shape;2686;p91"/>
              <p:cNvSpPr/>
              <p:nvPr/>
            </p:nvSpPr>
            <p:spPr>
              <a:xfrm>
                <a:off x="6943560" y="3163838"/>
                <a:ext cx="799541" cy="340519"/>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Thực tế</a:t>
                </a:r>
                <a:endParaRPr sz="1400">
                  <a:solidFill>
                    <a:srgbClr val="193EB0"/>
                  </a:solidFill>
                  <a:latin typeface="Arial"/>
                  <a:ea typeface="Arial"/>
                  <a:cs typeface="Arial"/>
                  <a:sym typeface="Arial"/>
                </a:endParaRPr>
              </a:p>
            </p:txBody>
          </p:sp>
          <p:sp>
            <p:nvSpPr>
              <p:cNvPr id="2687" name="Google Shape;2687;p91"/>
              <p:cNvSpPr/>
              <p:nvPr/>
            </p:nvSpPr>
            <p:spPr>
              <a:xfrm>
                <a:off x="6536093" y="3634969"/>
                <a:ext cx="1369441" cy="578882"/>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Điều hướng Canvas</a:t>
                </a:r>
                <a:endParaRPr sz="1400">
                  <a:solidFill>
                    <a:srgbClr val="193EB0"/>
                  </a:solidFill>
                  <a:latin typeface="Arial"/>
                  <a:ea typeface="Arial"/>
                  <a:cs typeface="Arial"/>
                  <a:sym typeface="Arial"/>
                </a:endParaRPr>
              </a:p>
            </p:txBody>
          </p:sp>
          <p:cxnSp>
            <p:nvCxnSpPr>
              <p:cNvPr id="2688" name="Google Shape;2688;p91"/>
              <p:cNvCxnSpPr/>
              <p:nvPr/>
            </p:nvCxnSpPr>
            <p:spPr>
              <a:xfrm>
                <a:off x="2234942" y="3079556"/>
                <a:ext cx="698758" cy="244669"/>
              </a:xfrm>
              <a:prstGeom prst="bentConnector3">
                <a:avLst>
                  <a:gd fmla="val 50000" name="adj1"/>
                </a:avLst>
              </a:prstGeom>
              <a:noFill/>
              <a:ln cap="flat" cmpd="sng" w="19050">
                <a:solidFill>
                  <a:srgbClr val="193EB0"/>
                </a:solidFill>
                <a:prstDash val="solid"/>
                <a:miter lim="800000"/>
                <a:headEnd len="sm" w="sm" type="none"/>
                <a:tailEnd len="med" w="med" type="triangle"/>
              </a:ln>
            </p:spPr>
          </p:cxnSp>
          <p:cxnSp>
            <p:nvCxnSpPr>
              <p:cNvPr id="2689" name="Google Shape;2689;p91"/>
              <p:cNvCxnSpPr/>
              <p:nvPr/>
            </p:nvCxnSpPr>
            <p:spPr>
              <a:xfrm flipH="1" rot="10800000">
                <a:off x="2234942" y="3446485"/>
                <a:ext cx="1247841" cy="170260"/>
              </a:xfrm>
              <a:prstGeom prst="bentConnector3">
                <a:avLst>
                  <a:gd fmla="val 100379" name="adj1"/>
                </a:avLst>
              </a:prstGeom>
              <a:noFill/>
              <a:ln cap="flat" cmpd="sng" w="19050">
                <a:solidFill>
                  <a:srgbClr val="193EB0"/>
                </a:solidFill>
                <a:prstDash val="solid"/>
                <a:miter lim="800000"/>
                <a:headEnd len="sm" w="sm" type="none"/>
                <a:tailEnd len="med" w="med" type="triangle"/>
              </a:ln>
            </p:spPr>
          </p:cxnSp>
          <p:cxnSp>
            <p:nvCxnSpPr>
              <p:cNvPr id="2690" name="Google Shape;2690;p91"/>
              <p:cNvCxnSpPr>
                <a:stCxn id="2685" idx="1"/>
              </p:cNvCxnSpPr>
              <p:nvPr/>
            </p:nvCxnSpPr>
            <p:spPr>
              <a:xfrm flipH="1">
                <a:off x="4004831" y="2886804"/>
                <a:ext cx="2944200" cy="276900"/>
              </a:xfrm>
              <a:prstGeom prst="bentConnector3">
                <a:avLst>
                  <a:gd fmla="val 50000" name="adj1"/>
                </a:avLst>
              </a:prstGeom>
              <a:noFill/>
              <a:ln cap="flat" cmpd="sng" w="19050">
                <a:solidFill>
                  <a:srgbClr val="193EB0"/>
                </a:solidFill>
                <a:prstDash val="solid"/>
                <a:miter lim="800000"/>
                <a:headEnd len="sm" w="sm" type="none"/>
                <a:tailEnd len="med" w="med" type="triangle"/>
              </a:ln>
            </p:spPr>
          </p:cxnSp>
          <p:cxnSp>
            <p:nvCxnSpPr>
              <p:cNvPr id="2691" name="Google Shape;2691;p91"/>
              <p:cNvCxnSpPr>
                <a:stCxn id="2686" idx="1"/>
              </p:cNvCxnSpPr>
              <p:nvPr/>
            </p:nvCxnSpPr>
            <p:spPr>
              <a:xfrm flipH="1">
                <a:off x="4553760" y="3334098"/>
                <a:ext cx="2389800" cy="17100"/>
              </a:xfrm>
              <a:prstGeom prst="straightConnector1">
                <a:avLst/>
              </a:prstGeom>
              <a:noFill/>
              <a:ln cap="flat" cmpd="sng" w="19050">
                <a:solidFill>
                  <a:srgbClr val="193EB0"/>
                </a:solidFill>
                <a:prstDash val="solid"/>
                <a:miter lim="800000"/>
                <a:headEnd len="sm" w="sm" type="none"/>
                <a:tailEnd len="med" w="med" type="triangle"/>
              </a:ln>
            </p:spPr>
          </p:cxnSp>
          <p:cxnSp>
            <p:nvCxnSpPr>
              <p:cNvPr id="2692" name="Google Shape;2692;p91"/>
              <p:cNvCxnSpPr>
                <a:stCxn id="2687" idx="1"/>
              </p:cNvCxnSpPr>
              <p:nvPr/>
            </p:nvCxnSpPr>
            <p:spPr>
              <a:xfrm rot="10800000">
                <a:off x="6256793" y="3924410"/>
                <a:ext cx="279300" cy="0"/>
              </a:xfrm>
              <a:prstGeom prst="straightConnector1">
                <a:avLst/>
              </a:prstGeom>
              <a:noFill/>
              <a:ln cap="flat" cmpd="sng" w="19050">
                <a:solidFill>
                  <a:srgbClr val="193EB0"/>
                </a:solidFill>
                <a:prstDash val="solid"/>
                <a:miter lim="800000"/>
                <a:headEnd len="sm" w="sm" type="none"/>
                <a:tailEnd len="med" w="med" type="triangle"/>
              </a:ln>
            </p:spPr>
          </p:cxnSp>
        </p:gr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9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3.2. Giao diện người dùng Apache NiFi</a:t>
            </a:r>
            <a:endParaRPr/>
          </a:p>
        </p:txBody>
      </p:sp>
      <p:sp>
        <p:nvSpPr>
          <p:cNvPr id="2699" name="Google Shape;2699;p9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NiFi Canvas - Vận hành bảng màu</a:t>
            </a:r>
            <a:endParaRPr/>
          </a:p>
        </p:txBody>
      </p:sp>
      <p:sp>
        <p:nvSpPr>
          <p:cNvPr id="2700" name="Google Shape;2700;p9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a:p>
            <a:pPr indent="0" lvl="0" marL="0" rtl="0" algn="r">
              <a:lnSpc>
                <a:spcPct val="100000"/>
              </a:lnSpc>
              <a:spcBef>
                <a:spcPts val="0"/>
              </a:spcBef>
              <a:spcAft>
                <a:spcPts val="0"/>
              </a:spcAft>
              <a:buClr>
                <a:srgbClr val="D8D8D8"/>
              </a:buClr>
              <a:buSzPts val="1600"/>
              <a:buNone/>
            </a:pPr>
            <a:r>
              <a:t/>
            </a:r>
            <a:endParaRPr/>
          </a:p>
        </p:txBody>
      </p:sp>
      <p:sp>
        <p:nvSpPr>
          <p:cNvPr id="2701" name="Google Shape;2701;p92"/>
          <p:cNvSpPr txBox="1"/>
          <p:nvPr>
            <p:ph idx="4" type="body"/>
          </p:nvPr>
        </p:nvSpPr>
        <p:spPr>
          <a:xfrm>
            <a:off x="535872" y="2226568"/>
            <a:ext cx="8796528" cy="914400"/>
          </a:xfrm>
          <a:prstGeom prst="rect">
            <a:avLst/>
          </a:prstGeom>
          <a:noFill/>
          <a:ln>
            <a:noFill/>
          </a:ln>
        </p:spPr>
        <p:txBody>
          <a:bodyPr anchorCtr="0" anchor="t" bIns="0" lIns="0" spcFirstLastPara="1" rIns="0" wrap="square" tIns="0">
            <a:normAutofit/>
          </a:bodyPr>
          <a:lstStyle/>
          <a:p>
            <a:pPr indent="-177800" lvl="0" marL="177800" rtl="0" algn="l">
              <a:lnSpc>
                <a:spcPct val="128571"/>
              </a:lnSpc>
              <a:spcBef>
                <a:spcPts val="0"/>
              </a:spcBef>
              <a:spcAft>
                <a:spcPts val="0"/>
              </a:spcAft>
              <a:buClr>
                <a:srgbClr val="262626"/>
              </a:buClr>
              <a:buSzPts val="1400"/>
              <a:buFont typeface="Arial"/>
              <a:buChar char="•"/>
            </a:pPr>
            <a:r>
              <a:rPr lang="en-US"/>
              <a:t>Cấu tạo vận hành bảng màu</a:t>
            </a:r>
            <a:endParaRPr/>
          </a:p>
        </p:txBody>
      </p:sp>
      <p:grpSp>
        <p:nvGrpSpPr>
          <p:cNvPr id="2702" name="Google Shape;2702;p92"/>
          <p:cNvGrpSpPr/>
          <p:nvPr/>
        </p:nvGrpSpPr>
        <p:grpSpPr>
          <a:xfrm>
            <a:off x="2013411" y="2451756"/>
            <a:ext cx="5334360" cy="3429404"/>
            <a:chOff x="3143171" y="2374888"/>
            <a:chExt cx="5334360" cy="3429404"/>
          </a:xfrm>
        </p:grpSpPr>
        <p:pic>
          <p:nvPicPr>
            <p:cNvPr id="2703" name="Google Shape;2703;p92"/>
            <p:cNvPicPr preferRelativeResize="0"/>
            <p:nvPr/>
          </p:nvPicPr>
          <p:blipFill rotWithShape="1">
            <a:blip r:embed="rId3">
              <a:alphaModFix/>
            </a:blip>
            <a:srcRect b="2289" l="585" r="1076" t="977"/>
            <a:stretch/>
          </p:blipFill>
          <p:spPr>
            <a:xfrm>
              <a:off x="4685522" y="3092980"/>
              <a:ext cx="3571875" cy="2162176"/>
            </a:xfrm>
            <a:prstGeom prst="rect">
              <a:avLst/>
            </a:prstGeom>
            <a:noFill/>
            <a:ln cap="flat" cmpd="sng" w="19050">
              <a:solidFill>
                <a:srgbClr val="013D3E"/>
              </a:solidFill>
              <a:prstDash val="solid"/>
              <a:round/>
              <a:headEnd len="sm" w="sm" type="none"/>
              <a:tailEnd len="sm" w="sm" type="none"/>
            </a:ln>
          </p:spPr>
        </p:pic>
        <p:grpSp>
          <p:nvGrpSpPr>
            <p:cNvPr id="2704" name="Google Shape;2704;p92"/>
            <p:cNvGrpSpPr/>
            <p:nvPr/>
          </p:nvGrpSpPr>
          <p:grpSpPr>
            <a:xfrm>
              <a:off x="4353883" y="2884946"/>
              <a:ext cx="3191881" cy="2602735"/>
              <a:chOff x="4935685" y="2716141"/>
              <a:chExt cx="3191881" cy="2602735"/>
            </a:xfrm>
          </p:grpSpPr>
          <p:cxnSp>
            <p:nvCxnSpPr>
              <p:cNvPr id="2705" name="Google Shape;2705;p92"/>
              <p:cNvCxnSpPr/>
              <p:nvPr/>
            </p:nvCxnSpPr>
            <p:spPr>
              <a:xfrm>
                <a:off x="8034425" y="2716146"/>
                <a:ext cx="0" cy="1415587"/>
              </a:xfrm>
              <a:prstGeom prst="straightConnector1">
                <a:avLst/>
              </a:prstGeom>
              <a:noFill/>
              <a:ln cap="flat" cmpd="sng" w="19050">
                <a:solidFill>
                  <a:srgbClr val="193EB0"/>
                </a:solidFill>
                <a:prstDash val="solid"/>
                <a:miter lim="800000"/>
                <a:headEnd len="sm" w="sm" type="none"/>
                <a:tailEnd len="med" w="med" type="triangle"/>
              </a:ln>
            </p:spPr>
          </p:cxnSp>
          <p:cxnSp>
            <p:nvCxnSpPr>
              <p:cNvPr id="2706" name="Google Shape;2706;p92"/>
              <p:cNvCxnSpPr/>
              <p:nvPr/>
            </p:nvCxnSpPr>
            <p:spPr>
              <a:xfrm>
                <a:off x="7145423" y="2716141"/>
                <a:ext cx="0" cy="1415587"/>
              </a:xfrm>
              <a:prstGeom prst="straightConnector1">
                <a:avLst/>
              </a:prstGeom>
              <a:noFill/>
              <a:ln cap="flat" cmpd="sng" w="19050">
                <a:solidFill>
                  <a:srgbClr val="193EB0"/>
                </a:solidFill>
                <a:prstDash val="solid"/>
                <a:miter lim="800000"/>
                <a:headEnd len="sm" w="sm" type="none"/>
                <a:tailEnd len="med" w="med" type="triangle"/>
              </a:ln>
            </p:spPr>
          </p:cxnSp>
          <p:cxnSp>
            <p:nvCxnSpPr>
              <p:cNvPr id="2707" name="Google Shape;2707;p92"/>
              <p:cNvCxnSpPr/>
              <p:nvPr/>
            </p:nvCxnSpPr>
            <p:spPr>
              <a:xfrm flipH="1" rot="10800000">
                <a:off x="4979957" y="4370966"/>
                <a:ext cx="379443" cy="1"/>
              </a:xfrm>
              <a:prstGeom prst="straightConnector1">
                <a:avLst/>
              </a:prstGeom>
              <a:noFill/>
              <a:ln cap="flat" cmpd="sng" w="19050">
                <a:solidFill>
                  <a:srgbClr val="193EB0"/>
                </a:solidFill>
                <a:prstDash val="solid"/>
                <a:miter lim="800000"/>
                <a:headEnd len="sm" w="sm" type="none"/>
                <a:tailEnd len="med" w="med" type="triangle"/>
              </a:ln>
            </p:spPr>
          </p:cxnSp>
          <p:cxnSp>
            <p:nvCxnSpPr>
              <p:cNvPr id="2708" name="Google Shape;2708;p92"/>
              <p:cNvCxnSpPr/>
              <p:nvPr/>
            </p:nvCxnSpPr>
            <p:spPr>
              <a:xfrm rot="10800000">
                <a:off x="6441444" y="4996676"/>
                <a:ext cx="0" cy="322200"/>
              </a:xfrm>
              <a:prstGeom prst="straightConnector1">
                <a:avLst/>
              </a:prstGeom>
              <a:noFill/>
              <a:ln cap="flat" cmpd="sng" w="19050">
                <a:solidFill>
                  <a:srgbClr val="193EB0"/>
                </a:solidFill>
                <a:prstDash val="solid"/>
                <a:miter lim="800000"/>
                <a:headEnd len="sm" w="sm" type="none"/>
                <a:tailEnd len="med" w="med" type="triangle"/>
              </a:ln>
            </p:spPr>
          </p:cxnSp>
          <p:cxnSp>
            <p:nvCxnSpPr>
              <p:cNvPr id="2709" name="Google Shape;2709;p92"/>
              <p:cNvCxnSpPr/>
              <p:nvPr/>
            </p:nvCxnSpPr>
            <p:spPr>
              <a:xfrm rot="10800000">
                <a:off x="6959600" y="4996676"/>
                <a:ext cx="0" cy="322200"/>
              </a:xfrm>
              <a:prstGeom prst="straightConnector1">
                <a:avLst/>
              </a:prstGeom>
              <a:noFill/>
              <a:ln cap="flat" cmpd="sng" w="19050">
                <a:solidFill>
                  <a:srgbClr val="193EB0"/>
                </a:solidFill>
                <a:prstDash val="solid"/>
                <a:miter lim="800000"/>
                <a:headEnd len="sm" w="sm" type="none"/>
                <a:tailEnd len="med" w="med" type="triangle"/>
              </a:ln>
            </p:spPr>
          </p:cxnSp>
          <p:cxnSp>
            <p:nvCxnSpPr>
              <p:cNvPr id="2710" name="Google Shape;2710;p92"/>
              <p:cNvCxnSpPr/>
              <p:nvPr/>
            </p:nvCxnSpPr>
            <p:spPr>
              <a:xfrm rot="10800000">
                <a:off x="8127566" y="4996676"/>
                <a:ext cx="0" cy="322200"/>
              </a:xfrm>
              <a:prstGeom prst="straightConnector1">
                <a:avLst/>
              </a:prstGeom>
              <a:noFill/>
              <a:ln cap="flat" cmpd="sng" w="19050">
                <a:solidFill>
                  <a:srgbClr val="193EB0"/>
                </a:solidFill>
                <a:prstDash val="solid"/>
                <a:miter lim="800000"/>
                <a:headEnd len="sm" w="sm" type="none"/>
                <a:tailEnd len="med" w="med" type="triangle"/>
              </a:ln>
            </p:spPr>
          </p:cxnSp>
          <p:cxnSp>
            <p:nvCxnSpPr>
              <p:cNvPr id="2711" name="Google Shape;2711;p92"/>
              <p:cNvCxnSpPr/>
              <p:nvPr/>
            </p:nvCxnSpPr>
            <p:spPr>
              <a:xfrm flipH="1" rot="10800000">
                <a:off x="4935685" y="4997246"/>
                <a:ext cx="805150" cy="141481"/>
              </a:xfrm>
              <a:prstGeom prst="bentConnector3">
                <a:avLst>
                  <a:gd fmla="val 171946" name="adj1"/>
                </a:avLst>
              </a:prstGeom>
              <a:noFill/>
              <a:ln cap="flat" cmpd="sng" w="19050">
                <a:solidFill>
                  <a:srgbClr val="193EB0"/>
                </a:solidFill>
                <a:prstDash val="solid"/>
                <a:miter lim="800000"/>
                <a:headEnd len="sm" w="sm" type="none"/>
                <a:tailEnd len="med" w="med" type="triangle"/>
              </a:ln>
            </p:spPr>
          </p:cxnSp>
          <p:cxnSp>
            <p:nvCxnSpPr>
              <p:cNvPr id="2712" name="Google Shape;2712;p92"/>
              <p:cNvCxnSpPr/>
              <p:nvPr/>
            </p:nvCxnSpPr>
            <p:spPr>
              <a:xfrm>
                <a:off x="4981058" y="3923272"/>
                <a:ext cx="1276465" cy="215920"/>
              </a:xfrm>
              <a:prstGeom prst="bentConnector3">
                <a:avLst>
                  <a:gd fmla="val 145326" name="adj1"/>
                </a:avLst>
              </a:prstGeom>
              <a:noFill/>
              <a:ln cap="flat" cmpd="sng" w="19050">
                <a:solidFill>
                  <a:srgbClr val="193EB0"/>
                </a:solidFill>
                <a:prstDash val="solid"/>
                <a:miter lim="800000"/>
                <a:headEnd len="sm" w="sm" type="none"/>
                <a:tailEnd len="med" w="med" type="triangle"/>
              </a:ln>
            </p:spPr>
          </p:cxnSp>
        </p:grpSp>
        <p:grpSp>
          <p:nvGrpSpPr>
            <p:cNvPr id="2713" name="Google Shape;2713;p92"/>
            <p:cNvGrpSpPr/>
            <p:nvPr/>
          </p:nvGrpSpPr>
          <p:grpSpPr>
            <a:xfrm>
              <a:off x="3143171" y="2374888"/>
              <a:ext cx="5334360" cy="3429404"/>
              <a:chOff x="3724973" y="2206083"/>
              <a:chExt cx="5334360" cy="3429404"/>
            </a:xfrm>
          </p:grpSpPr>
          <p:sp>
            <p:nvSpPr>
              <p:cNvPr id="2714" name="Google Shape;2714;p92"/>
              <p:cNvSpPr/>
              <p:nvPr/>
            </p:nvSpPr>
            <p:spPr>
              <a:xfrm>
                <a:off x="7516737" y="2206083"/>
                <a:ext cx="1542596" cy="510778"/>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Tạo/tải </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lên quy trình</a:t>
                </a:r>
                <a:endParaRPr sz="1200">
                  <a:solidFill>
                    <a:srgbClr val="193EB0"/>
                  </a:solidFill>
                  <a:latin typeface="Arial"/>
                  <a:ea typeface="Arial"/>
                  <a:cs typeface="Arial"/>
                  <a:sym typeface="Arial"/>
                </a:endParaRPr>
              </a:p>
            </p:txBody>
          </p:sp>
          <p:sp>
            <p:nvSpPr>
              <p:cNvPr id="2715" name="Google Shape;2715;p92"/>
              <p:cNvSpPr/>
              <p:nvPr/>
            </p:nvSpPr>
            <p:spPr>
              <a:xfrm>
                <a:off x="3724973" y="3629396"/>
                <a:ext cx="1254984" cy="510778"/>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Kích hoạt/</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Vô hiệu hóa</a:t>
                </a:r>
                <a:endParaRPr sz="1200">
                  <a:solidFill>
                    <a:srgbClr val="193EB0"/>
                  </a:solidFill>
                  <a:latin typeface="Arial"/>
                  <a:ea typeface="Arial"/>
                  <a:cs typeface="Arial"/>
                  <a:sym typeface="Arial"/>
                </a:endParaRPr>
              </a:p>
            </p:txBody>
          </p:sp>
          <p:sp>
            <p:nvSpPr>
              <p:cNvPr id="2716" name="Google Shape;2716;p92"/>
              <p:cNvSpPr/>
              <p:nvPr/>
            </p:nvSpPr>
            <p:spPr>
              <a:xfrm>
                <a:off x="3724974" y="4223592"/>
                <a:ext cx="1254984" cy="306467"/>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Định cấu hình</a:t>
                </a:r>
                <a:endParaRPr sz="1200">
                  <a:solidFill>
                    <a:srgbClr val="193EB0"/>
                  </a:solidFill>
                  <a:latin typeface="Arial"/>
                  <a:ea typeface="Arial"/>
                  <a:cs typeface="Arial"/>
                  <a:sym typeface="Arial"/>
                </a:endParaRPr>
              </a:p>
            </p:txBody>
          </p:sp>
          <p:sp>
            <p:nvSpPr>
              <p:cNvPr id="2717" name="Google Shape;2717;p92"/>
              <p:cNvSpPr/>
              <p:nvPr/>
            </p:nvSpPr>
            <p:spPr>
              <a:xfrm>
                <a:off x="5114578" y="5329020"/>
                <a:ext cx="1542596" cy="306467"/>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Thành phần nhóm</a:t>
                </a:r>
                <a:endParaRPr sz="1200">
                  <a:solidFill>
                    <a:srgbClr val="193EB0"/>
                  </a:solidFill>
                  <a:latin typeface="Arial"/>
                  <a:ea typeface="Arial"/>
                  <a:cs typeface="Arial"/>
                  <a:sym typeface="Arial"/>
                </a:endParaRPr>
              </a:p>
            </p:txBody>
          </p:sp>
          <p:sp>
            <p:nvSpPr>
              <p:cNvPr id="2718" name="Google Shape;2718;p92"/>
              <p:cNvSpPr/>
              <p:nvPr/>
            </p:nvSpPr>
            <p:spPr>
              <a:xfrm>
                <a:off x="6768126" y="5329020"/>
                <a:ext cx="1063520" cy="289441"/>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Thay đổi màu</a:t>
                </a:r>
                <a:endParaRPr sz="1100">
                  <a:solidFill>
                    <a:srgbClr val="193EB0"/>
                  </a:solidFill>
                  <a:latin typeface="Arial"/>
                  <a:ea typeface="Arial"/>
                  <a:cs typeface="Arial"/>
                  <a:sym typeface="Arial"/>
                </a:endParaRPr>
              </a:p>
            </p:txBody>
          </p:sp>
          <p:sp>
            <p:nvSpPr>
              <p:cNvPr id="2719" name="Google Shape;2719;p92"/>
              <p:cNvSpPr/>
              <p:nvPr/>
            </p:nvSpPr>
            <p:spPr>
              <a:xfrm>
                <a:off x="7964576" y="5329020"/>
                <a:ext cx="656579" cy="306467"/>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Xóa</a:t>
                </a:r>
                <a:endParaRPr sz="1200">
                  <a:solidFill>
                    <a:srgbClr val="193EB0"/>
                  </a:solidFill>
                  <a:latin typeface="Arial"/>
                  <a:ea typeface="Arial"/>
                  <a:cs typeface="Arial"/>
                  <a:sym typeface="Arial"/>
                </a:endParaRPr>
              </a:p>
            </p:txBody>
          </p:sp>
          <p:sp>
            <p:nvSpPr>
              <p:cNvPr id="2720" name="Google Shape;2720;p92"/>
              <p:cNvSpPr/>
              <p:nvPr/>
            </p:nvSpPr>
            <p:spPr>
              <a:xfrm>
                <a:off x="6020985" y="2409674"/>
                <a:ext cx="1381958" cy="306467"/>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Khởi động/Dừng</a:t>
                </a:r>
                <a:endParaRPr sz="1200">
                  <a:solidFill>
                    <a:srgbClr val="193EB0"/>
                  </a:solidFill>
                  <a:latin typeface="Arial"/>
                  <a:ea typeface="Arial"/>
                  <a:cs typeface="Arial"/>
                  <a:sym typeface="Arial"/>
                </a:endParaRPr>
              </a:p>
            </p:txBody>
          </p:sp>
          <p:sp>
            <p:nvSpPr>
              <p:cNvPr id="2721" name="Google Shape;2721;p92"/>
              <p:cNvSpPr/>
              <p:nvPr/>
            </p:nvSpPr>
            <p:spPr>
              <a:xfrm>
                <a:off x="3767720" y="4973127"/>
                <a:ext cx="1212237" cy="306467"/>
              </a:xfrm>
              <a:prstGeom prst="roundRect">
                <a:avLst>
                  <a:gd fmla="val 16667" name="adj"/>
                </a:avLst>
              </a:prstGeom>
              <a:solidFill>
                <a:srgbClr val="E9F2FC"/>
              </a:solidFill>
              <a:ln cap="flat" cmpd="sng" w="19050">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Sao chép/Dán</a:t>
                </a:r>
                <a:endParaRPr sz="1200">
                  <a:solidFill>
                    <a:srgbClr val="193EB0"/>
                  </a:solidFill>
                  <a:latin typeface="Arial"/>
                  <a:ea typeface="Arial"/>
                  <a:cs typeface="Arial"/>
                  <a:sym typeface="Arial"/>
                </a:endParaRPr>
              </a:p>
            </p:txBody>
          </p:sp>
        </p:gr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9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 </a:t>
            </a:r>
            <a:endParaRPr/>
          </a:p>
        </p:txBody>
      </p:sp>
      <p:sp>
        <p:nvSpPr>
          <p:cNvPr id="2728" name="Google Shape;2728;p93"/>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[Lab3]</a:t>
            </a:r>
            <a:endParaRPr/>
          </a:p>
          <a:p>
            <a:pPr indent="0" lvl="0" marL="0" rtl="0" algn="l">
              <a:lnSpc>
                <a:spcPct val="100000"/>
              </a:lnSpc>
              <a:spcBef>
                <a:spcPts val="0"/>
              </a:spcBef>
              <a:spcAft>
                <a:spcPts val="0"/>
              </a:spcAft>
              <a:buClr>
                <a:srgbClr val="131313"/>
              </a:buClr>
              <a:buSzPts val="2800"/>
              <a:buNone/>
            </a:pPr>
            <a:r>
              <a:rPr lang="en-US" sz="2800"/>
              <a:t>Tạo luồng dữ liệu đầu tiên của bạn</a:t>
            </a:r>
            <a:endParaRPr sz="2800"/>
          </a:p>
        </p:txBody>
      </p:sp>
      <p:sp>
        <p:nvSpPr>
          <p:cNvPr id="2729" name="Google Shape;2729;p9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sz="1600">
                <a:solidFill>
                  <a:srgbClr val="D8D8D8"/>
                </a:solidFill>
              </a:rPr>
              <a:t>Bài  </a:t>
            </a:r>
            <a:r>
              <a:rPr lang="en-US" sz="1600">
                <a:solidFill>
                  <a:srgbClr val="D8D8D8"/>
                </a:solidFill>
                <a:latin typeface="Arial"/>
                <a:ea typeface="Arial"/>
                <a:cs typeface="Arial"/>
                <a:sym typeface="Arial"/>
              </a:rPr>
              <a:t>03</a:t>
            </a:r>
            <a:endParaRPr/>
          </a:p>
          <a:p>
            <a:pPr indent="0" lvl="0" marL="0" rtl="0" algn="r">
              <a:lnSpc>
                <a:spcPct val="100000"/>
              </a:lnSpc>
              <a:spcBef>
                <a:spcPts val="0"/>
              </a:spcBef>
              <a:spcAft>
                <a:spcPts val="0"/>
              </a:spcAft>
              <a:buClr>
                <a:srgbClr val="D8D8D8"/>
              </a:buClr>
              <a:buSzPts val="1600"/>
              <a:buNone/>
            </a:pPr>
            <a:r>
              <a:t/>
            </a:r>
            <a:endParaRPr/>
          </a:p>
        </p:txBody>
      </p:sp>
      <p:grpSp>
        <p:nvGrpSpPr>
          <p:cNvPr id="2730" name="Google Shape;2730;p93"/>
          <p:cNvGrpSpPr/>
          <p:nvPr/>
        </p:nvGrpSpPr>
        <p:grpSpPr>
          <a:xfrm>
            <a:off x="6205590" y="2619910"/>
            <a:ext cx="3126809" cy="3575932"/>
            <a:chOff x="4401919" y="2167994"/>
            <a:chExt cx="3437990" cy="3962229"/>
          </a:xfrm>
        </p:grpSpPr>
        <p:grpSp>
          <p:nvGrpSpPr>
            <p:cNvPr id="2731" name="Google Shape;2731;p93"/>
            <p:cNvGrpSpPr/>
            <p:nvPr/>
          </p:nvGrpSpPr>
          <p:grpSpPr>
            <a:xfrm>
              <a:off x="4401919" y="2167994"/>
              <a:ext cx="3437990" cy="3962229"/>
              <a:chOff x="4401919" y="2167994"/>
              <a:chExt cx="3437990" cy="3962229"/>
            </a:xfrm>
          </p:grpSpPr>
          <p:grpSp>
            <p:nvGrpSpPr>
              <p:cNvPr id="2732" name="Google Shape;2732;p93"/>
              <p:cNvGrpSpPr/>
              <p:nvPr/>
            </p:nvGrpSpPr>
            <p:grpSpPr>
              <a:xfrm>
                <a:off x="4641130" y="2383352"/>
                <a:ext cx="2969068" cy="3746871"/>
                <a:chOff x="4641130" y="2383352"/>
                <a:chExt cx="2969068" cy="3746871"/>
              </a:xfrm>
            </p:grpSpPr>
            <p:sp>
              <p:nvSpPr>
                <p:cNvPr id="2733" name="Google Shape;2733;p93"/>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34" name="Google Shape;2734;p93"/>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2735" name="Google Shape;2735;p93"/>
              <p:cNvGrpSpPr/>
              <p:nvPr/>
            </p:nvGrpSpPr>
            <p:grpSpPr>
              <a:xfrm>
                <a:off x="4420634" y="3215388"/>
                <a:ext cx="478421" cy="478421"/>
                <a:chOff x="4119360" y="4255504"/>
                <a:chExt cx="478421" cy="478421"/>
              </a:xfrm>
            </p:grpSpPr>
            <p:sp>
              <p:nvSpPr>
                <p:cNvPr id="2736" name="Google Shape;2736;p93"/>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37" name="Google Shape;2737;p93"/>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2738" name="Google Shape;2738;p93"/>
              <p:cNvGrpSpPr/>
              <p:nvPr/>
            </p:nvGrpSpPr>
            <p:grpSpPr>
              <a:xfrm>
                <a:off x="4401919" y="3767007"/>
                <a:ext cx="478421" cy="478421"/>
                <a:chOff x="4466311" y="3598005"/>
                <a:chExt cx="478421" cy="478421"/>
              </a:xfrm>
            </p:grpSpPr>
            <p:sp>
              <p:nvSpPr>
                <p:cNvPr id="2739" name="Google Shape;2739;p93"/>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40" name="Google Shape;2740;p93"/>
                <p:cNvGrpSpPr/>
                <p:nvPr/>
              </p:nvGrpSpPr>
              <p:grpSpPr>
                <a:xfrm>
                  <a:off x="4556408" y="3722669"/>
                  <a:ext cx="311620" cy="219568"/>
                  <a:chOff x="4550446" y="3712368"/>
                  <a:chExt cx="311620" cy="219568"/>
                </a:xfrm>
              </p:grpSpPr>
              <p:pic>
                <p:nvPicPr>
                  <p:cNvPr id="2741" name="Google Shape;2741;p93"/>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2742" name="Google Shape;2742;p93"/>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2743" name="Google Shape;2743;p93"/>
              <p:cNvGrpSpPr/>
              <p:nvPr/>
            </p:nvGrpSpPr>
            <p:grpSpPr>
              <a:xfrm>
                <a:off x="4656757" y="2730802"/>
                <a:ext cx="478421" cy="478421"/>
                <a:chOff x="5779974" y="3346111"/>
                <a:chExt cx="478421" cy="478421"/>
              </a:xfrm>
            </p:grpSpPr>
            <p:sp>
              <p:nvSpPr>
                <p:cNvPr id="2744" name="Google Shape;2744;p93"/>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45" name="Google Shape;2745;p93"/>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2746" name="Google Shape;2746;p93"/>
              <p:cNvGrpSpPr/>
              <p:nvPr/>
            </p:nvGrpSpPr>
            <p:grpSpPr>
              <a:xfrm>
                <a:off x="7040382" y="2725220"/>
                <a:ext cx="478421" cy="478421"/>
                <a:chOff x="6653952" y="3105086"/>
                <a:chExt cx="478421" cy="478421"/>
              </a:xfrm>
            </p:grpSpPr>
            <p:sp>
              <p:nvSpPr>
                <p:cNvPr id="2747" name="Google Shape;2747;p93"/>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48" name="Google Shape;2748;p93"/>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2749" name="Google Shape;2749;p93"/>
              <p:cNvGrpSpPr/>
              <p:nvPr/>
            </p:nvGrpSpPr>
            <p:grpSpPr>
              <a:xfrm>
                <a:off x="7214808" y="4305262"/>
                <a:ext cx="478421" cy="478421"/>
                <a:chOff x="6939282" y="3583507"/>
                <a:chExt cx="478421" cy="478421"/>
              </a:xfrm>
            </p:grpSpPr>
            <p:sp>
              <p:nvSpPr>
                <p:cNvPr id="2750" name="Google Shape;2750;p93"/>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51" name="Google Shape;2751;p93"/>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2752" name="Google Shape;2752;p93"/>
              <p:cNvGrpSpPr/>
              <p:nvPr/>
            </p:nvGrpSpPr>
            <p:grpSpPr>
              <a:xfrm>
                <a:off x="5052593" y="2375387"/>
                <a:ext cx="478421" cy="478421"/>
                <a:chOff x="4903300" y="2692339"/>
                <a:chExt cx="478421" cy="478421"/>
              </a:xfrm>
            </p:grpSpPr>
            <p:sp>
              <p:nvSpPr>
                <p:cNvPr id="2753" name="Google Shape;2753;p93"/>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54" name="Google Shape;2754;p93"/>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2755" name="Google Shape;2755;p93"/>
              <p:cNvGrpSpPr/>
              <p:nvPr/>
            </p:nvGrpSpPr>
            <p:grpSpPr>
              <a:xfrm>
                <a:off x="5557339" y="2167994"/>
                <a:ext cx="1018218" cy="478422"/>
                <a:chOff x="5546651" y="2194994"/>
                <a:chExt cx="1018218" cy="478422"/>
              </a:xfrm>
            </p:grpSpPr>
            <p:grpSp>
              <p:nvGrpSpPr>
                <p:cNvPr id="2756" name="Google Shape;2756;p93"/>
                <p:cNvGrpSpPr/>
                <p:nvPr/>
              </p:nvGrpSpPr>
              <p:grpSpPr>
                <a:xfrm>
                  <a:off x="6086448" y="2194994"/>
                  <a:ext cx="478421" cy="478421"/>
                  <a:chOff x="5724126" y="3483458"/>
                  <a:chExt cx="478421" cy="478421"/>
                </a:xfrm>
              </p:grpSpPr>
              <p:sp>
                <p:nvSpPr>
                  <p:cNvPr id="2757" name="Google Shape;2757;p93"/>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58" name="Google Shape;2758;p93"/>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2759" name="Google Shape;2759;p93"/>
                <p:cNvGrpSpPr/>
                <p:nvPr/>
              </p:nvGrpSpPr>
              <p:grpSpPr>
                <a:xfrm>
                  <a:off x="5546651" y="2194995"/>
                  <a:ext cx="478421" cy="478421"/>
                  <a:chOff x="5381721" y="2534589"/>
                  <a:chExt cx="478421" cy="478421"/>
                </a:xfrm>
              </p:grpSpPr>
              <p:sp>
                <p:nvSpPr>
                  <p:cNvPr id="2760" name="Google Shape;2760;p93"/>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61" name="Google Shape;2761;p93"/>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2762" name="Google Shape;2762;p93"/>
              <p:cNvGrpSpPr/>
              <p:nvPr/>
            </p:nvGrpSpPr>
            <p:grpSpPr>
              <a:xfrm>
                <a:off x="6617712" y="2373853"/>
                <a:ext cx="478421" cy="478421"/>
                <a:chOff x="6346155" y="2692338"/>
                <a:chExt cx="478421" cy="478421"/>
              </a:xfrm>
            </p:grpSpPr>
            <p:sp>
              <p:nvSpPr>
                <p:cNvPr id="2763" name="Google Shape;2763;p93"/>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64" name="Google Shape;2764;p93"/>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2765" name="Google Shape;2765;p93"/>
              <p:cNvGrpSpPr/>
              <p:nvPr/>
            </p:nvGrpSpPr>
            <p:grpSpPr>
              <a:xfrm>
                <a:off x="7361488" y="3771502"/>
                <a:ext cx="478421" cy="478421"/>
                <a:chOff x="6930239" y="4605839"/>
                <a:chExt cx="478421" cy="478421"/>
              </a:xfrm>
            </p:grpSpPr>
            <p:sp>
              <p:nvSpPr>
                <p:cNvPr id="2766" name="Google Shape;2766;p93"/>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67" name="Google Shape;2767;p93"/>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2768" name="Google Shape;2768;p93"/>
              <p:cNvGrpSpPr/>
              <p:nvPr/>
            </p:nvGrpSpPr>
            <p:grpSpPr>
              <a:xfrm>
                <a:off x="6799004" y="4732022"/>
                <a:ext cx="478421" cy="478421"/>
                <a:chOff x="6716684" y="5103232"/>
                <a:chExt cx="478421" cy="478421"/>
              </a:xfrm>
            </p:grpSpPr>
            <p:sp>
              <p:nvSpPr>
                <p:cNvPr id="2769" name="Google Shape;2769;p93"/>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70" name="Google Shape;2770;p93"/>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2771" name="Google Shape;2771;p93"/>
              <p:cNvGrpSpPr/>
              <p:nvPr/>
            </p:nvGrpSpPr>
            <p:grpSpPr>
              <a:xfrm>
                <a:off x="7312778" y="3209223"/>
                <a:ext cx="478421" cy="478421"/>
                <a:chOff x="7063894" y="3536553"/>
                <a:chExt cx="478421" cy="478421"/>
              </a:xfrm>
            </p:grpSpPr>
            <p:sp>
              <p:nvSpPr>
                <p:cNvPr id="2772" name="Google Shape;2772;p93"/>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73" name="Google Shape;2773;p93"/>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2774" name="Google Shape;2774;p93"/>
              <p:cNvGrpSpPr/>
              <p:nvPr/>
            </p:nvGrpSpPr>
            <p:grpSpPr>
              <a:xfrm>
                <a:off x="4558099" y="4323978"/>
                <a:ext cx="478421" cy="478421"/>
                <a:chOff x="4839474" y="4392074"/>
                <a:chExt cx="478421" cy="478421"/>
              </a:xfrm>
            </p:grpSpPr>
            <p:sp>
              <p:nvSpPr>
                <p:cNvPr id="2775" name="Google Shape;2775;p93"/>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76" name="Google Shape;2776;p93"/>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2777" name="Google Shape;2777;p93"/>
              <p:cNvGrpSpPr/>
              <p:nvPr/>
            </p:nvGrpSpPr>
            <p:grpSpPr>
              <a:xfrm>
                <a:off x="4988332" y="4732022"/>
                <a:ext cx="478421" cy="478421"/>
                <a:chOff x="4980019" y="4733181"/>
                <a:chExt cx="478421" cy="478421"/>
              </a:xfrm>
            </p:grpSpPr>
            <p:sp>
              <p:nvSpPr>
                <p:cNvPr id="2778" name="Google Shape;2778;p93"/>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79" name="Google Shape;2779;p93"/>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2780" name="Google Shape;2780;p93"/>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94"/>
          <p:cNvSpPr txBox="1"/>
          <p:nvPr>
            <p:ph idx="1" type="body"/>
          </p:nvPr>
        </p:nvSpPr>
        <p:spPr>
          <a:xfrm>
            <a:off x="850835" y="3044359"/>
            <a:ext cx="8348472" cy="1200329"/>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dk1"/>
              </a:buClr>
              <a:buSzPts val="3600"/>
              <a:buNone/>
            </a:pPr>
            <a:r>
              <a:rPr lang="en-US"/>
              <a:t>Tạo đường ống dữ liệu với ApacheNiFi</a:t>
            </a:r>
            <a:endParaRPr sz="3600"/>
          </a:p>
        </p:txBody>
      </p:sp>
      <p:sp>
        <p:nvSpPr>
          <p:cNvPr id="2787" name="Google Shape;2787;p94"/>
          <p:cNvSpPr txBox="1"/>
          <p:nvPr>
            <p:ph idx="2" type="body"/>
          </p:nvPr>
        </p:nvSpPr>
        <p:spPr>
          <a:xfrm>
            <a:off x="850836" y="2718248"/>
            <a:ext cx="5477256" cy="3108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F7F7F"/>
              </a:buClr>
              <a:buSzPts val="2000"/>
              <a:buNone/>
            </a:pPr>
            <a:r>
              <a:rPr lang="en-US"/>
              <a:t>Bài 3</a:t>
            </a:r>
            <a:endParaRPr/>
          </a:p>
        </p:txBody>
      </p:sp>
      <p:sp>
        <p:nvSpPr>
          <p:cNvPr id="2788" name="Google Shape;2788;p94"/>
          <p:cNvSpPr/>
          <p:nvPr/>
        </p:nvSpPr>
        <p:spPr>
          <a:xfrm>
            <a:off x="5855453" y="4573238"/>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3.4. Kết nối Apache NiFi</a:t>
            </a:r>
            <a:endParaRPr sz="1800">
              <a:solidFill>
                <a:srgbClr val="A5A5A5"/>
              </a:solidFill>
              <a:latin typeface="Arial"/>
              <a:ea typeface="Arial"/>
              <a:cs typeface="Arial"/>
              <a:sym typeface="Arial"/>
            </a:endParaRPr>
          </a:p>
        </p:txBody>
      </p:sp>
      <p:sp>
        <p:nvSpPr>
          <p:cNvPr id="2789" name="Google Shape;2789;p94"/>
          <p:cNvSpPr/>
          <p:nvPr/>
        </p:nvSpPr>
        <p:spPr>
          <a:xfrm>
            <a:off x="5672573" y="458515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790" name="Google Shape;2790;p94"/>
          <p:cNvSpPr/>
          <p:nvPr/>
        </p:nvSpPr>
        <p:spPr>
          <a:xfrm>
            <a:off x="5855453" y="5016158"/>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3.5. Tạo các luồng dữ liệu</a:t>
            </a:r>
            <a:endParaRPr sz="1800">
              <a:solidFill>
                <a:srgbClr val="A5A5A5"/>
              </a:solidFill>
              <a:latin typeface="Arial"/>
              <a:ea typeface="Arial"/>
              <a:cs typeface="Arial"/>
              <a:sym typeface="Arial"/>
            </a:endParaRPr>
          </a:p>
        </p:txBody>
      </p:sp>
      <p:sp>
        <p:nvSpPr>
          <p:cNvPr id="2791" name="Google Shape;2791;p94"/>
          <p:cNvSpPr/>
          <p:nvPr/>
        </p:nvSpPr>
        <p:spPr>
          <a:xfrm>
            <a:off x="5672573" y="501498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792" name="Google Shape;2792;p94"/>
          <p:cNvSpPr/>
          <p:nvPr/>
        </p:nvSpPr>
        <p:spPr>
          <a:xfrm>
            <a:off x="5855453" y="5445992"/>
            <a:ext cx="370800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3.6. Nhóm quy trình</a:t>
            </a:r>
            <a:endParaRPr sz="1800">
              <a:solidFill>
                <a:srgbClr val="A5A5A5"/>
              </a:solidFill>
              <a:latin typeface="Arial"/>
              <a:ea typeface="Arial"/>
              <a:cs typeface="Arial"/>
              <a:sym typeface="Arial"/>
            </a:endParaRPr>
          </a:p>
        </p:txBody>
      </p:sp>
      <p:sp>
        <p:nvSpPr>
          <p:cNvPr id="2793" name="Google Shape;2793;p94"/>
          <p:cNvSpPr/>
          <p:nvPr/>
        </p:nvSpPr>
        <p:spPr>
          <a:xfrm>
            <a:off x="5672573" y="5444819"/>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794" name="Google Shape;2794;p94"/>
          <p:cNvSpPr/>
          <p:nvPr/>
        </p:nvSpPr>
        <p:spPr>
          <a:xfrm>
            <a:off x="1234524" y="4574411"/>
            <a:ext cx="3963118"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Nguyên tắc cơ bản của Apache NiFi</a:t>
            </a:r>
            <a:endParaRPr sz="1800">
              <a:solidFill>
                <a:srgbClr val="A5A5A5"/>
              </a:solidFill>
              <a:latin typeface="Arial"/>
              <a:ea typeface="Arial"/>
              <a:cs typeface="Arial"/>
              <a:sym typeface="Arial"/>
            </a:endParaRPr>
          </a:p>
        </p:txBody>
      </p:sp>
      <p:sp>
        <p:nvSpPr>
          <p:cNvPr id="2795" name="Google Shape;2795;p94"/>
          <p:cNvSpPr/>
          <p:nvPr/>
        </p:nvSpPr>
        <p:spPr>
          <a:xfrm>
            <a:off x="1051644" y="4573238"/>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Arial"/>
              <a:ea typeface="Arial"/>
              <a:cs typeface="Arial"/>
              <a:sym typeface="Arial"/>
            </a:endParaRPr>
          </a:p>
        </p:txBody>
      </p:sp>
      <p:sp>
        <p:nvSpPr>
          <p:cNvPr id="2796" name="Google Shape;2796;p94"/>
          <p:cNvSpPr/>
          <p:nvPr/>
        </p:nvSpPr>
        <p:spPr>
          <a:xfrm>
            <a:off x="1234524" y="5004245"/>
            <a:ext cx="3963118"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6A6A6"/>
                </a:solidFill>
                <a:latin typeface="Arial"/>
                <a:ea typeface="Arial"/>
                <a:cs typeface="Arial"/>
                <a:sym typeface="Arial"/>
              </a:rPr>
              <a:t>3.2. Giao diện người dùng Apache NiFi</a:t>
            </a:r>
            <a:endParaRPr sz="1800">
              <a:solidFill>
                <a:srgbClr val="A6A6A6"/>
              </a:solidFill>
              <a:latin typeface="Arial"/>
              <a:ea typeface="Arial"/>
              <a:cs typeface="Arial"/>
              <a:sym typeface="Arial"/>
            </a:endParaRPr>
          </a:p>
        </p:txBody>
      </p:sp>
      <p:sp>
        <p:nvSpPr>
          <p:cNvPr id="2797" name="Google Shape;2797;p94"/>
          <p:cNvSpPr/>
          <p:nvPr/>
        </p:nvSpPr>
        <p:spPr>
          <a:xfrm>
            <a:off x="1051644" y="5003072"/>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798" name="Google Shape;2798;p94"/>
          <p:cNvSpPr/>
          <p:nvPr/>
        </p:nvSpPr>
        <p:spPr>
          <a:xfrm>
            <a:off x="1234524" y="5440035"/>
            <a:ext cx="3301381"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3.3. Bộ xử lý Apache NiFi</a:t>
            </a:r>
            <a:endParaRPr sz="1800">
              <a:solidFill>
                <a:srgbClr val="3F3F3F"/>
              </a:solidFill>
              <a:latin typeface="Arial"/>
              <a:ea typeface="Arial"/>
              <a:cs typeface="Arial"/>
              <a:sym typeface="Arial"/>
            </a:endParaRPr>
          </a:p>
        </p:txBody>
      </p:sp>
      <p:sp>
        <p:nvSpPr>
          <p:cNvPr id="2799" name="Google Shape;2799;p94"/>
          <p:cNvSpPr/>
          <p:nvPr/>
        </p:nvSpPr>
        <p:spPr>
          <a:xfrm>
            <a:off x="1051644" y="5432906"/>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sp>
        <p:nvSpPr>
          <p:cNvPr id="2805" name="Google Shape;2805;p9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806" name="Google Shape;2806;p9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bộ xử lý (1/4)</a:t>
            </a:r>
            <a:endParaRPr/>
          </a:p>
        </p:txBody>
      </p:sp>
      <p:sp>
        <p:nvSpPr>
          <p:cNvPr id="2807" name="Google Shape;2807;p9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808" name="Google Shape;2808;p95"/>
          <p:cNvSpPr txBox="1"/>
          <p:nvPr>
            <p:ph idx="4" type="body"/>
          </p:nvPr>
        </p:nvSpPr>
        <p:spPr>
          <a:xfrm>
            <a:off x="535871" y="2226568"/>
            <a:ext cx="4032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Loại bộ xử lý</a:t>
            </a:r>
            <a:endParaRPr/>
          </a:p>
          <a:p>
            <a:pPr indent="-182563" lvl="1" marL="360363" rtl="0" algn="l">
              <a:lnSpc>
                <a:spcPct val="138461"/>
              </a:lnSpc>
              <a:spcBef>
                <a:spcPts val="500"/>
              </a:spcBef>
              <a:spcAft>
                <a:spcPts val="0"/>
              </a:spcAft>
              <a:buClr>
                <a:srgbClr val="262626"/>
              </a:buClr>
              <a:buSzPts val="1040"/>
              <a:buChar char="•"/>
            </a:pPr>
            <a:r>
              <a:rPr lang="en-US"/>
              <a:t>NiFi cung cấp nhiều loại Bộ xử lý thuộc nhiều danh mục khác nhau</a:t>
            </a:r>
            <a:endParaRPr/>
          </a:p>
          <a:p>
            <a:pPr indent="-182563" lvl="1" marL="360363" rtl="0" algn="l">
              <a:lnSpc>
                <a:spcPct val="138461"/>
              </a:lnSpc>
              <a:spcBef>
                <a:spcPts val="500"/>
              </a:spcBef>
              <a:spcAft>
                <a:spcPts val="0"/>
              </a:spcAft>
              <a:buClr>
                <a:srgbClr val="262626"/>
              </a:buClr>
              <a:buSzPts val="1040"/>
              <a:buChar char="•"/>
            </a:pPr>
            <a:r>
              <a:rPr lang="en-US"/>
              <a:t>Mỗi loại Bộ xử lý được thiết kế để thực hiện một nhiệm vụ cụ thể</a:t>
            </a:r>
            <a:endParaRPr/>
          </a:p>
          <a:p>
            <a:pPr indent="-177800" lvl="0" marL="177800" rtl="0" algn="l">
              <a:lnSpc>
                <a:spcPct val="128571"/>
              </a:lnSpc>
              <a:spcBef>
                <a:spcPts val="1000"/>
              </a:spcBef>
              <a:spcAft>
                <a:spcPts val="0"/>
              </a:spcAft>
              <a:buClr>
                <a:srgbClr val="262626"/>
              </a:buClr>
              <a:buSzPts val="1400"/>
              <a:buFont typeface="Arial"/>
              <a:buChar char="•"/>
            </a:pPr>
            <a:r>
              <a:rPr lang="en-US"/>
              <a:t>Tên bộ xử lý</a:t>
            </a:r>
            <a:endParaRPr/>
          </a:p>
          <a:p>
            <a:pPr indent="-182563" lvl="1" marL="360363" rtl="0" algn="l">
              <a:lnSpc>
                <a:spcPct val="138461"/>
              </a:lnSpc>
              <a:spcBef>
                <a:spcPts val="500"/>
              </a:spcBef>
              <a:spcAft>
                <a:spcPts val="0"/>
              </a:spcAft>
              <a:buClr>
                <a:srgbClr val="262626"/>
              </a:buClr>
              <a:buSzPts val="1040"/>
              <a:buChar char="•"/>
            </a:pPr>
            <a:r>
              <a:rPr lang="en-US"/>
              <a:t>Tên do người dùng xác định của Bộ xử lý</a:t>
            </a:r>
            <a:endParaRPr/>
          </a:p>
          <a:p>
            <a:pPr indent="-177800" lvl="0" marL="177800" rtl="0" algn="l">
              <a:lnSpc>
                <a:spcPct val="128571"/>
              </a:lnSpc>
              <a:spcBef>
                <a:spcPts val="1000"/>
              </a:spcBef>
              <a:spcAft>
                <a:spcPts val="0"/>
              </a:spcAft>
              <a:buClr>
                <a:srgbClr val="262626"/>
              </a:buClr>
              <a:buSzPts val="1400"/>
              <a:buFont typeface="Arial"/>
              <a:buChar char="•"/>
            </a:pPr>
            <a:r>
              <a:rPr lang="en-US"/>
              <a:t>Đơn vị đang hoạt động</a:t>
            </a:r>
            <a:endParaRPr/>
          </a:p>
          <a:p>
            <a:pPr indent="-182563" lvl="1" marL="360363" rtl="0" algn="l">
              <a:lnSpc>
                <a:spcPct val="138461"/>
              </a:lnSpc>
              <a:spcBef>
                <a:spcPts val="500"/>
              </a:spcBef>
              <a:spcAft>
                <a:spcPts val="0"/>
              </a:spcAft>
              <a:buClr>
                <a:srgbClr val="262626"/>
              </a:buClr>
              <a:buSzPts val="1040"/>
              <a:buChar char="•"/>
            </a:pPr>
            <a:r>
              <a:rPr lang="en-US"/>
              <a:t>Số lượng tác vụ Bộ xử lý hiện đang thực hiện</a:t>
            </a:r>
            <a:endParaRPr/>
          </a:p>
          <a:p>
            <a:pPr indent="-182563" lvl="1" marL="360363" rtl="0" algn="l">
              <a:lnSpc>
                <a:spcPct val="138461"/>
              </a:lnSpc>
              <a:spcBef>
                <a:spcPts val="500"/>
              </a:spcBef>
              <a:spcAft>
                <a:spcPts val="0"/>
              </a:spcAft>
              <a:buClr>
                <a:srgbClr val="262626"/>
              </a:buClr>
              <a:buSzPts val="1040"/>
              <a:buChar char="•"/>
            </a:pPr>
            <a:r>
              <a:rPr lang="en-US"/>
              <a:t>Mỗi tác vụ đại diện cho một luồng hoạt động trên một FlowFile duy nhất</a:t>
            </a:r>
            <a:endParaRPr/>
          </a:p>
          <a:p>
            <a:pPr indent="-182563" lvl="1" marL="360363" rtl="0" algn="l">
              <a:lnSpc>
                <a:spcPct val="138461"/>
              </a:lnSpc>
              <a:spcBef>
                <a:spcPts val="500"/>
              </a:spcBef>
              <a:spcAft>
                <a:spcPts val="0"/>
              </a:spcAft>
              <a:buClr>
                <a:srgbClr val="262626"/>
              </a:buClr>
              <a:buSzPts val="1040"/>
              <a:buChar char="•"/>
            </a:pPr>
            <a:r>
              <a:rPr lang="en-US"/>
              <a:t>Được định cấu hình và ràng buộc bởi "Tác vụ đồng thời" và cài đặt</a:t>
            </a:r>
            <a:endParaRPr/>
          </a:p>
        </p:txBody>
      </p:sp>
      <p:grpSp>
        <p:nvGrpSpPr>
          <p:cNvPr id="2809" name="Google Shape;2809;p95"/>
          <p:cNvGrpSpPr/>
          <p:nvPr/>
        </p:nvGrpSpPr>
        <p:grpSpPr>
          <a:xfrm>
            <a:off x="4018547" y="2395525"/>
            <a:ext cx="5447881" cy="2854264"/>
            <a:chOff x="3980447" y="2176450"/>
            <a:chExt cx="5447881" cy="2854264"/>
          </a:xfrm>
        </p:grpSpPr>
        <p:pic>
          <p:nvPicPr>
            <p:cNvPr id="2810" name="Google Shape;2810;p95"/>
            <p:cNvPicPr preferRelativeResize="0"/>
            <p:nvPr/>
          </p:nvPicPr>
          <p:blipFill rotWithShape="1">
            <a:blip r:embed="rId3">
              <a:alphaModFix/>
            </a:blip>
            <a:srcRect b="7199" l="11823" r="9280" t="62751"/>
            <a:stretch/>
          </p:blipFill>
          <p:spPr>
            <a:xfrm>
              <a:off x="5119853" y="2851150"/>
              <a:ext cx="4308475" cy="1549400"/>
            </a:xfrm>
            <a:prstGeom prst="rect">
              <a:avLst/>
            </a:prstGeom>
            <a:noFill/>
            <a:ln cap="flat" cmpd="sng" w="9525">
              <a:solidFill>
                <a:srgbClr val="013D3E"/>
              </a:solidFill>
              <a:prstDash val="solid"/>
              <a:round/>
              <a:headEnd len="sm" w="sm" type="none"/>
              <a:tailEnd len="sm" w="sm" type="none"/>
            </a:ln>
          </p:spPr>
        </p:pic>
        <p:sp>
          <p:nvSpPr>
            <p:cNvPr id="2811" name="Google Shape;2811;p95"/>
            <p:cNvSpPr/>
            <p:nvPr/>
          </p:nvSpPr>
          <p:spPr>
            <a:xfrm>
              <a:off x="5818488" y="2176450"/>
              <a:ext cx="953382"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Tên bộ xử lý</a:t>
              </a:r>
              <a:endParaRPr sz="1100">
                <a:solidFill>
                  <a:srgbClr val="193EB0"/>
                </a:solidFill>
                <a:latin typeface="Arial"/>
                <a:ea typeface="Arial"/>
                <a:cs typeface="Arial"/>
                <a:sym typeface="Arial"/>
              </a:endParaRPr>
            </a:p>
          </p:txBody>
        </p:sp>
        <p:sp>
          <p:nvSpPr>
            <p:cNvPr id="2812" name="Google Shape;2812;p95"/>
            <p:cNvSpPr/>
            <p:nvPr/>
          </p:nvSpPr>
          <p:spPr>
            <a:xfrm>
              <a:off x="3980447" y="3149124"/>
              <a:ext cx="1038088"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Loại bộ xử lý</a:t>
              </a:r>
              <a:endParaRPr sz="1100">
                <a:solidFill>
                  <a:srgbClr val="193EB0"/>
                </a:solidFill>
                <a:latin typeface="Arial"/>
                <a:ea typeface="Arial"/>
                <a:cs typeface="Arial"/>
                <a:sym typeface="Arial"/>
              </a:endParaRPr>
            </a:p>
          </p:txBody>
        </p:sp>
        <p:cxnSp>
          <p:nvCxnSpPr>
            <p:cNvPr id="2813" name="Google Shape;2813;p95"/>
            <p:cNvCxnSpPr>
              <a:stCxn id="2811" idx="2"/>
            </p:cNvCxnSpPr>
            <p:nvPr/>
          </p:nvCxnSpPr>
          <p:spPr>
            <a:xfrm>
              <a:off x="6295179" y="2465891"/>
              <a:ext cx="0" cy="446700"/>
            </a:xfrm>
            <a:prstGeom prst="straightConnector1">
              <a:avLst/>
            </a:prstGeom>
            <a:noFill/>
            <a:ln cap="flat" cmpd="sng" w="19050">
              <a:solidFill>
                <a:srgbClr val="193EB0"/>
              </a:solidFill>
              <a:prstDash val="solid"/>
              <a:miter lim="800000"/>
              <a:headEnd len="sm" w="sm" type="none"/>
              <a:tailEnd len="med" w="med" type="triangle"/>
            </a:ln>
          </p:spPr>
        </p:cxnSp>
        <p:cxnSp>
          <p:nvCxnSpPr>
            <p:cNvPr id="2814" name="Google Shape;2814;p95"/>
            <p:cNvCxnSpPr>
              <a:stCxn id="2812" idx="3"/>
            </p:cNvCxnSpPr>
            <p:nvPr/>
          </p:nvCxnSpPr>
          <p:spPr>
            <a:xfrm flipH="1" rot="10800000">
              <a:off x="5018535" y="3208945"/>
              <a:ext cx="954000" cy="84900"/>
            </a:xfrm>
            <a:prstGeom prst="straightConnector1">
              <a:avLst/>
            </a:prstGeom>
            <a:noFill/>
            <a:ln cap="flat" cmpd="sng" w="19050">
              <a:solidFill>
                <a:srgbClr val="193EB0"/>
              </a:solidFill>
              <a:prstDash val="solid"/>
              <a:miter lim="800000"/>
              <a:headEnd len="sm" w="sm" type="none"/>
              <a:tailEnd len="med" w="med" type="triangle"/>
            </a:ln>
          </p:spPr>
        </p:cxnSp>
        <p:grpSp>
          <p:nvGrpSpPr>
            <p:cNvPr id="2815" name="Google Shape;2815;p95"/>
            <p:cNvGrpSpPr/>
            <p:nvPr/>
          </p:nvGrpSpPr>
          <p:grpSpPr>
            <a:xfrm>
              <a:off x="7945327" y="3332088"/>
              <a:ext cx="1159757" cy="1698626"/>
              <a:chOff x="7945327" y="3298220"/>
              <a:chExt cx="1159757" cy="1698626"/>
            </a:xfrm>
          </p:grpSpPr>
          <p:sp>
            <p:nvSpPr>
              <p:cNvPr id="2816" name="Google Shape;2816;p95"/>
              <p:cNvSpPr/>
              <p:nvPr/>
            </p:nvSpPr>
            <p:spPr>
              <a:xfrm>
                <a:off x="7945327" y="4520120"/>
                <a:ext cx="1159757" cy="476726"/>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Đơn vị đang hoạt động</a:t>
                </a:r>
                <a:endParaRPr sz="1100">
                  <a:solidFill>
                    <a:srgbClr val="193EB0"/>
                  </a:solidFill>
                  <a:latin typeface="Arial"/>
                  <a:ea typeface="Arial"/>
                  <a:cs typeface="Arial"/>
                  <a:sym typeface="Arial"/>
                </a:endParaRPr>
              </a:p>
            </p:txBody>
          </p:sp>
          <p:cxnSp>
            <p:nvCxnSpPr>
              <p:cNvPr id="2817" name="Google Shape;2817;p95"/>
              <p:cNvCxnSpPr>
                <a:stCxn id="2816" idx="0"/>
              </p:cNvCxnSpPr>
              <p:nvPr/>
            </p:nvCxnSpPr>
            <p:spPr>
              <a:xfrm rot="-5400000">
                <a:off x="8113606" y="3709820"/>
                <a:ext cx="1221900" cy="398700"/>
              </a:xfrm>
              <a:prstGeom prst="bentConnector3">
                <a:avLst>
                  <a:gd fmla="val 52772" name="adj1"/>
                </a:avLst>
              </a:prstGeom>
              <a:noFill/>
              <a:ln cap="flat" cmpd="sng" w="19050">
                <a:solidFill>
                  <a:srgbClr val="193EB0"/>
                </a:solidFill>
                <a:prstDash val="solid"/>
                <a:miter lim="800000"/>
                <a:headEnd len="sm" w="sm" type="none"/>
                <a:tailEnd len="med" w="med" type="triangle"/>
              </a:ln>
            </p:spPr>
          </p:cxnSp>
        </p:gr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9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824" name="Google Shape;2824;p9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bộ xử lý (2/4)</a:t>
            </a:r>
            <a:endParaRPr/>
          </a:p>
        </p:txBody>
      </p:sp>
      <p:sp>
        <p:nvSpPr>
          <p:cNvPr id="2825" name="Google Shape;2825;p9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826" name="Google Shape;2826;p96"/>
          <p:cNvSpPr txBox="1"/>
          <p:nvPr>
            <p:ph idx="4" type="body"/>
          </p:nvPr>
        </p:nvSpPr>
        <p:spPr>
          <a:xfrm>
            <a:off x="535872" y="2226568"/>
            <a:ext cx="40361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Chỉ số trạng thái</a:t>
            </a:r>
            <a:endParaRPr/>
          </a:p>
          <a:p>
            <a:pPr indent="-182563" lvl="1" marL="360363" rtl="0" algn="l">
              <a:lnSpc>
                <a:spcPct val="138461"/>
              </a:lnSpc>
              <a:spcBef>
                <a:spcPts val="500"/>
              </a:spcBef>
              <a:spcAft>
                <a:spcPts val="0"/>
              </a:spcAft>
              <a:buClr>
                <a:srgbClr val="262626"/>
              </a:buClr>
              <a:buSzPts val="1040"/>
              <a:buChar char="•"/>
            </a:pPr>
            <a:r>
              <a:rPr lang="en-US"/>
              <a:t>Hiển thị Trạng thái hiện tại của Bộ xử lý.</a:t>
            </a:r>
            <a:endParaRPr/>
          </a:p>
          <a:p>
            <a:pPr indent="-177800" lvl="0" marL="177800" rtl="0" algn="l">
              <a:lnSpc>
                <a:spcPct val="128571"/>
              </a:lnSpc>
              <a:spcBef>
                <a:spcPts val="1000"/>
              </a:spcBef>
              <a:spcAft>
                <a:spcPts val="0"/>
              </a:spcAft>
              <a:buClr>
                <a:srgbClr val="262626"/>
              </a:buClr>
              <a:buSzPts val="1400"/>
              <a:buFont typeface="Arial"/>
              <a:buChar char="•"/>
            </a:pPr>
            <a:r>
              <a:rPr lang="en-US"/>
              <a:t>Có thể có các chỉ số sau</a:t>
            </a:r>
            <a:endParaRPr/>
          </a:p>
          <a:p>
            <a:pPr indent="-182563" lvl="1" marL="360363" rtl="0" algn="l">
              <a:lnSpc>
                <a:spcPct val="138461"/>
              </a:lnSpc>
              <a:spcBef>
                <a:spcPts val="500"/>
              </a:spcBef>
              <a:spcAft>
                <a:spcPts val="0"/>
              </a:spcAft>
              <a:buClr>
                <a:srgbClr val="262626"/>
              </a:buClr>
              <a:buSzPts val="1040"/>
              <a:buChar char="•"/>
            </a:pPr>
            <a:r>
              <a:rPr lang="en-US"/>
              <a:t>	Bộ xử lý hiện đang chạy</a:t>
            </a:r>
            <a:endParaRPr/>
          </a:p>
          <a:p>
            <a:pPr indent="-182563" lvl="1" marL="360363" rtl="0" algn="l">
              <a:lnSpc>
                <a:spcPct val="138461"/>
              </a:lnSpc>
              <a:spcBef>
                <a:spcPts val="500"/>
              </a:spcBef>
              <a:spcAft>
                <a:spcPts val="0"/>
              </a:spcAft>
              <a:buClr>
                <a:srgbClr val="262626"/>
              </a:buClr>
              <a:buSzPts val="1040"/>
              <a:buChar char="•"/>
            </a:pPr>
            <a:r>
              <a:rPr lang="en-US"/>
              <a:t>	Bộ xử lý hợp lệ nhưng không chạy</a:t>
            </a:r>
            <a:endParaRPr/>
          </a:p>
          <a:p>
            <a:pPr indent="-450850" lvl="1" marL="628650" rtl="0" algn="l">
              <a:lnSpc>
                <a:spcPct val="138461"/>
              </a:lnSpc>
              <a:spcBef>
                <a:spcPts val="500"/>
              </a:spcBef>
              <a:spcAft>
                <a:spcPts val="0"/>
              </a:spcAft>
              <a:buClr>
                <a:srgbClr val="262626"/>
              </a:buClr>
              <a:buSzPts val="1040"/>
              <a:buChar char="•"/>
            </a:pPr>
            <a:r>
              <a:rPr lang="en-US"/>
              <a:t>Bộ xử lý được bật nhưng hiện không hợp lệ. Có những setting phải fix mới chạy được.</a:t>
            </a:r>
            <a:endParaRPr/>
          </a:p>
          <a:p>
            <a:pPr indent="-450850" lvl="1" marL="628650" rtl="0" algn="l">
              <a:lnSpc>
                <a:spcPct val="138461"/>
              </a:lnSpc>
              <a:spcBef>
                <a:spcPts val="500"/>
              </a:spcBef>
              <a:spcAft>
                <a:spcPts val="0"/>
              </a:spcAft>
              <a:buClr>
                <a:srgbClr val="262626"/>
              </a:buClr>
              <a:buSzPts val="1040"/>
              <a:buChar char="•"/>
            </a:pPr>
            <a:r>
              <a:rPr lang="en-US"/>
              <a:t>Bộ xử lý không chạy và không thể khởi động cho đến khi được bật.</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descr="Running" id="2827" name="Google Shape;2827;p96"/>
          <p:cNvPicPr preferRelativeResize="0"/>
          <p:nvPr/>
        </p:nvPicPr>
        <p:blipFill rotWithShape="1">
          <a:blip r:embed="rId3">
            <a:alphaModFix/>
          </a:blip>
          <a:srcRect b="0" l="0" r="0" t="0"/>
          <a:stretch/>
        </p:blipFill>
        <p:spPr>
          <a:xfrm>
            <a:off x="844496" y="3135042"/>
            <a:ext cx="241300" cy="254000"/>
          </a:xfrm>
          <a:prstGeom prst="rect">
            <a:avLst/>
          </a:prstGeom>
          <a:noFill/>
          <a:ln>
            <a:noFill/>
          </a:ln>
        </p:spPr>
      </p:pic>
      <p:pic>
        <p:nvPicPr>
          <p:cNvPr descr="Stopped" id="2828" name="Google Shape;2828;p96"/>
          <p:cNvPicPr preferRelativeResize="0"/>
          <p:nvPr/>
        </p:nvPicPr>
        <p:blipFill rotWithShape="1">
          <a:blip r:embed="rId4">
            <a:alphaModFix/>
          </a:blip>
          <a:srcRect b="0" l="0" r="0" t="0"/>
          <a:stretch/>
        </p:blipFill>
        <p:spPr>
          <a:xfrm>
            <a:off x="812746" y="3448223"/>
            <a:ext cx="241300" cy="241300"/>
          </a:xfrm>
          <a:prstGeom prst="rect">
            <a:avLst/>
          </a:prstGeom>
          <a:noFill/>
          <a:ln>
            <a:noFill/>
          </a:ln>
        </p:spPr>
      </p:pic>
      <p:pic>
        <p:nvPicPr>
          <p:cNvPr descr="Invalid" id="2829" name="Google Shape;2829;p96"/>
          <p:cNvPicPr preferRelativeResize="0"/>
          <p:nvPr/>
        </p:nvPicPr>
        <p:blipFill rotWithShape="1">
          <a:blip r:embed="rId5">
            <a:alphaModFix/>
          </a:blip>
          <a:srcRect b="0" l="0" r="0" t="0"/>
          <a:stretch/>
        </p:blipFill>
        <p:spPr>
          <a:xfrm>
            <a:off x="844496" y="3984093"/>
            <a:ext cx="241300" cy="228600"/>
          </a:xfrm>
          <a:prstGeom prst="rect">
            <a:avLst/>
          </a:prstGeom>
          <a:noFill/>
          <a:ln>
            <a:noFill/>
          </a:ln>
        </p:spPr>
      </p:pic>
      <p:pic>
        <p:nvPicPr>
          <p:cNvPr descr="Disabled" id="2830" name="Google Shape;2830;p96"/>
          <p:cNvPicPr preferRelativeResize="0"/>
          <p:nvPr/>
        </p:nvPicPr>
        <p:blipFill rotWithShape="1">
          <a:blip r:embed="rId6">
            <a:alphaModFix/>
          </a:blip>
          <a:srcRect b="0" l="0" r="0" t="0"/>
          <a:stretch/>
        </p:blipFill>
        <p:spPr>
          <a:xfrm>
            <a:off x="780996" y="4507265"/>
            <a:ext cx="304800" cy="317500"/>
          </a:xfrm>
          <a:prstGeom prst="rect">
            <a:avLst/>
          </a:prstGeom>
          <a:noFill/>
          <a:ln>
            <a:noFill/>
          </a:ln>
        </p:spPr>
      </p:pic>
      <p:grpSp>
        <p:nvGrpSpPr>
          <p:cNvPr id="2831" name="Google Shape;2831;p96"/>
          <p:cNvGrpSpPr/>
          <p:nvPr/>
        </p:nvGrpSpPr>
        <p:grpSpPr>
          <a:xfrm>
            <a:off x="4528359" y="2395525"/>
            <a:ext cx="4938069" cy="2224100"/>
            <a:chOff x="4490259" y="2176450"/>
            <a:chExt cx="4938069" cy="2224100"/>
          </a:xfrm>
        </p:grpSpPr>
        <p:pic>
          <p:nvPicPr>
            <p:cNvPr id="2832" name="Google Shape;2832;p96"/>
            <p:cNvPicPr preferRelativeResize="0"/>
            <p:nvPr/>
          </p:nvPicPr>
          <p:blipFill rotWithShape="1">
            <a:blip r:embed="rId7">
              <a:alphaModFix/>
            </a:blip>
            <a:srcRect b="7199" l="11823" r="9280" t="62751"/>
            <a:stretch/>
          </p:blipFill>
          <p:spPr>
            <a:xfrm>
              <a:off x="5119853" y="2851150"/>
              <a:ext cx="4308475" cy="1549400"/>
            </a:xfrm>
            <a:prstGeom prst="rect">
              <a:avLst/>
            </a:prstGeom>
            <a:noFill/>
            <a:ln cap="flat" cmpd="sng" w="9525">
              <a:solidFill>
                <a:srgbClr val="013D3E"/>
              </a:solidFill>
              <a:prstDash val="solid"/>
              <a:round/>
              <a:headEnd len="sm" w="sm" type="none"/>
              <a:tailEnd len="sm" w="sm" type="none"/>
            </a:ln>
          </p:spPr>
        </p:pic>
        <p:sp>
          <p:nvSpPr>
            <p:cNvPr id="2833" name="Google Shape;2833;p96"/>
            <p:cNvSpPr/>
            <p:nvPr/>
          </p:nvSpPr>
          <p:spPr>
            <a:xfrm>
              <a:off x="4490259" y="2176450"/>
              <a:ext cx="1294800" cy="289500"/>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Chỉ số trạng thái</a:t>
              </a:r>
              <a:endParaRPr sz="1100">
                <a:solidFill>
                  <a:srgbClr val="193EB0"/>
                </a:solidFill>
                <a:latin typeface="Arial"/>
                <a:ea typeface="Arial"/>
                <a:cs typeface="Arial"/>
                <a:sym typeface="Arial"/>
              </a:endParaRPr>
            </a:p>
          </p:txBody>
        </p:sp>
        <p:cxnSp>
          <p:nvCxnSpPr>
            <p:cNvPr id="2834" name="Google Shape;2834;p96"/>
            <p:cNvCxnSpPr>
              <a:stCxn id="2833" idx="2"/>
            </p:cNvCxnSpPr>
            <p:nvPr/>
          </p:nvCxnSpPr>
          <p:spPr>
            <a:xfrm>
              <a:off x="5137659" y="2465950"/>
              <a:ext cx="680700" cy="514500"/>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9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841" name="Google Shape;2841;p9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bộ xử lý (3/4)</a:t>
            </a:r>
            <a:endParaRPr/>
          </a:p>
        </p:txBody>
      </p:sp>
      <p:sp>
        <p:nvSpPr>
          <p:cNvPr id="2842" name="Google Shape;2842;p9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843" name="Google Shape;2843;p97"/>
          <p:cNvSpPr txBox="1"/>
          <p:nvPr>
            <p:ph idx="4" type="body"/>
          </p:nvPr>
        </p:nvSpPr>
        <p:spPr>
          <a:xfrm>
            <a:off x="535872" y="2226568"/>
            <a:ext cx="4032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Chỉ số bản tin</a:t>
            </a:r>
            <a:endParaRPr/>
          </a:p>
          <a:p>
            <a:pPr indent="-182563" lvl="1" marL="360363" rtl="0" algn="l">
              <a:lnSpc>
                <a:spcPct val="138461"/>
              </a:lnSpc>
              <a:spcBef>
                <a:spcPts val="500"/>
              </a:spcBef>
              <a:spcAft>
                <a:spcPts val="0"/>
              </a:spcAft>
              <a:buClr>
                <a:srgbClr val="262626"/>
              </a:buClr>
              <a:buSzPts val="1040"/>
              <a:buChar char="•"/>
            </a:pPr>
            <a:r>
              <a:rPr lang="en-US"/>
              <a:t>Khi Bộ xử lý ghi lại một số sự kiện, nó sẽ tạo một bản tin trong giao diện người dùng</a:t>
            </a:r>
            <a:endParaRPr/>
          </a:p>
          <a:p>
            <a:pPr indent="-182563" lvl="1" marL="360363" rtl="0" algn="l">
              <a:lnSpc>
                <a:spcPct val="138461"/>
              </a:lnSpc>
              <a:spcBef>
                <a:spcPts val="500"/>
              </a:spcBef>
              <a:spcAft>
                <a:spcPts val="0"/>
              </a:spcAft>
              <a:buClr>
                <a:srgbClr val="262626"/>
              </a:buClr>
              <a:buSzPts val="1040"/>
              <a:buChar char="•"/>
            </a:pPr>
            <a:r>
              <a:rPr lang="en-US"/>
              <a:t>Người dùng có thể cấu hình bản tin nào sẽ được hiển thị bằng cách cập nhật cài đặt cấu hình "Mức bản tin"</a:t>
            </a:r>
            <a:endParaRPr/>
          </a:p>
          <a:p>
            <a:pPr indent="-182563" lvl="1" marL="360363" rtl="0" algn="l">
              <a:lnSpc>
                <a:spcPct val="138461"/>
              </a:lnSpc>
              <a:spcBef>
                <a:spcPts val="500"/>
              </a:spcBef>
              <a:spcAft>
                <a:spcPts val="0"/>
              </a:spcAft>
              <a:buClr>
                <a:srgbClr val="262626"/>
              </a:buClr>
              <a:buSzPts val="1040"/>
              <a:buChar char="•"/>
            </a:pPr>
            <a:r>
              <a:rPr lang="en-US"/>
              <a:t>Mặc định là CẢNH BÁO</a:t>
            </a:r>
            <a:endParaRPr/>
          </a:p>
          <a:p>
            <a:pPr indent="-182563" lvl="1" marL="360363" rtl="0" algn="l">
              <a:lnSpc>
                <a:spcPct val="138461"/>
              </a:lnSpc>
              <a:spcBef>
                <a:spcPts val="500"/>
              </a:spcBef>
              <a:spcAft>
                <a:spcPts val="0"/>
              </a:spcAft>
              <a:buClr>
                <a:srgbClr val="262626"/>
              </a:buClr>
              <a:buSzPts val="1040"/>
              <a:buChar char="•"/>
            </a:pPr>
            <a:r>
              <a:rPr lang="en-US"/>
              <a:t>Các mức khả dụng là GỠ LỖI, THÔNG TIN, CẢNH BÁO, LỖI và KHÔNG CÓ</a:t>
            </a:r>
            <a:endParaRPr/>
          </a:p>
          <a:p>
            <a:pPr indent="-182563" lvl="1" marL="360363" rtl="0" algn="l">
              <a:lnSpc>
                <a:spcPct val="138461"/>
              </a:lnSpc>
              <a:spcBef>
                <a:spcPts val="500"/>
              </a:spcBef>
              <a:spcAft>
                <a:spcPts val="0"/>
              </a:spcAft>
              <a:buClr>
                <a:srgbClr val="262626"/>
              </a:buClr>
              <a:buSzPts val="1040"/>
              <a:buChar char="•"/>
            </a:pPr>
            <a:r>
              <a:rPr lang="en-US"/>
              <a:t>Biểu tượng chỉ hiện diện nếu có bản tin</a:t>
            </a:r>
            <a:endParaRPr/>
          </a:p>
          <a:p>
            <a:pPr indent="-182563" lvl="1" marL="360363" rtl="0" algn="l">
              <a:lnSpc>
                <a:spcPct val="138461"/>
              </a:lnSpc>
              <a:spcBef>
                <a:spcPts val="500"/>
              </a:spcBef>
              <a:spcAft>
                <a:spcPts val="0"/>
              </a:spcAft>
              <a:buClr>
                <a:srgbClr val="262626"/>
              </a:buClr>
              <a:buSzPts val="1040"/>
              <a:buChar char="•"/>
            </a:pPr>
            <a:r>
              <a:rPr lang="en-US"/>
              <a:t>Di chuột qua biểu tượng để xem thông báo bản tin</a:t>
            </a:r>
            <a:endParaRPr/>
          </a:p>
        </p:txBody>
      </p:sp>
      <p:grpSp>
        <p:nvGrpSpPr>
          <p:cNvPr id="2844" name="Google Shape;2844;p97"/>
          <p:cNvGrpSpPr/>
          <p:nvPr/>
        </p:nvGrpSpPr>
        <p:grpSpPr>
          <a:xfrm>
            <a:off x="5157953" y="2539047"/>
            <a:ext cx="4308475" cy="2080578"/>
            <a:chOff x="5119853" y="2319972"/>
            <a:chExt cx="4308475" cy="2080578"/>
          </a:xfrm>
        </p:grpSpPr>
        <p:pic>
          <p:nvPicPr>
            <p:cNvPr id="2845" name="Google Shape;2845;p97"/>
            <p:cNvPicPr preferRelativeResize="0"/>
            <p:nvPr/>
          </p:nvPicPr>
          <p:blipFill rotWithShape="1">
            <a:blip r:embed="rId3">
              <a:alphaModFix/>
            </a:blip>
            <a:srcRect b="7199" l="11823" r="9280" t="62751"/>
            <a:stretch/>
          </p:blipFill>
          <p:spPr>
            <a:xfrm>
              <a:off x="5119853" y="2851150"/>
              <a:ext cx="4308475" cy="1549400"/>
            </a:xfrm>
            <a:prstGeom prst="rect">
              <a:avLst/>
            </a:prstGeom>
            <a:noFill/>
            <a:ln cap="flat" cmpd="sng" w="9525">
              <a:solidFill>
                <a:srgbClr val="013D3E"/>
              </a:solidFill>
              <a:prstDash val="solid"/>
              <a:round/>
              <a:headEnd len="sm" w="sm" type="none"/>
              <a:tailEnd len="sm" w="sm" type="none"/>
            </a:ln>
          </p:spPr>
        </p:pic>
        <p:sp>
          <p:nvSpPr>
            <p:cNvPr id="2846" name="Google Shape;2846;p97"/>
            <p:cNvSpPr/>
            <p:nvPr/>
          </p:nvSpPr>
          <p:spPr>
            <a:xfrm>
              <a:off x="8268571" y="2319972"/>
              <a:ext cx="1159757" cy="289441"/>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Chỉ số bản tin</a:t>
              </a:r>
              <a:endParaRPr/>
            </a:p>
          </p:txBody>
        </p:sp>
        <p:cxnSp>
          <p:nvCxnSpPr>
            <p:cNvPr id="2847" name="Google Shape;2847;p97"/>
            <p:cNvCxnSpPr/>
            <p:nvPr/>
          </p:nvCxnSpPr>
          <p:spPr>
            <a:xfrm>
              <a:off x="9246140" y="2653176"/>
              <a:ext cx="0" cy="197974"/>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9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854" name="Google Shape;2854;p9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Cấu tạo của bộ xử lý (4/4)</a:t>
            </a:r>
            <a:endParaRPr/>
          </a:p>
        </p:txBody>
      </p:sp>
      <p:sp>
        <p:nvSpPr>
          <p:cNvPr id="2855" name="Google Shape;2855;p9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856" name="Google Shape;2856;p98"/>
          <p:cNvSpPr txBox="1"/>
          <p:nvPr>
            <p:ph idx="4" type="body"/>
          </p:nvPr>
        </p:nvSpPr>
        <p:spPr>
          <a:xfrm>
            <a:off x="535872" y="2226568"/>
            <a:ext cx="4032000"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Thống kê 5 phút</a:t>
            </a:r>
            <a:endParaRPr/>
          </a:p>
          <a:p>
            <a:pPr indent="-182563" lvl="1" marL="360363" rtl="0" algn="l">
              <a:lnSpc>
                <a:spcPct val="138461"/>
              </a:lnSpc>
              <a:spcBef>
                <a:spcPts val="500"/>
              </a:spcBef>
              <a:spcAft>
                <a:spcPts val="0"/>
              </a:spcAft>
              <a:buClr>
                <a:srgbClr val="262626"/>
              </a:buClr>
              <a:buSzPts val="1040"/>
              <a:buChar char="•"/>
            </a:pPr>
            <a:r>
              <a:rPr lang="en-US"/>
              <a:t>I/O và tính toán số liệu thống kê trong 5 phút qua</a:t>
            </a:r>
            <a:endParaRPr/>
          </a:p>
          <a:p>
            <a:pPr indent="-177800" lvl="0" marL="177800" rtl="0" algn="l">
              <a:lnSpc>
                <a:spcPct val="128571"/>
              </a:lnSpc>
              <a:spcBef>
                <a:spcPts val="800"/>
              </a:spcBef>
              <a:spcAft>
                <a:spcPts val="0"/>
              </a:spcAft>
              <a:buClr>
                <a:srgbClr val="262626"/>
              </a:buClr>
              <a:buSzPts val="1400"/>
              <a:buChar char="•"/>
            </a:pPr>
            <a:r>
              <a:rPr lang="en-US"/>
              <a:t>In</a:t>
            </a:r>
            <a:endParaRPr/>
          </a:p>
          <a:p>
            <a:pPr indent="-182563" lvl="1" marL="360363" rtl="0" algn="l">
              <a:lnSpc>
                <a:spcPct val="138461"/>
              </a:lnSpc>
              <a:spcBef>
                <a:spcPts val="500"/>
              </a:spcBef>
              <a:spcAft>
                <a:spcPts val="0"/>
              </a:spcAft>
              <a:buClr>
                <a:srgbClr val="262626"/>
              </a:buClr>
              <a:buSzPts val="1040"/>
              <a:buChar char="•"/>
            </a:pPr>
            <a:r>
              <a:rPr lang="en-US"/>
              <a:t>Số lượng và Kích thước của FlowFiles được lấy từ hàng đợi của Kết nối đến</a:t>
            </a:r>
            <a:endParaRPr/>
          </a:p>
          <a:p>
            <a:pPr indent="-177800" lvl="0" marL="177800" rtl="0" algn="l">
              <a:lnSpc>
                <a:spcPct val="128571"/>
              </a:lnSpc>
              <a:spcBef>
                <a:spcPts val="800"/>
              </a:spcBef>
              <a:spcAft>
                <a:spcPts val="0"/>
              </a:spcAft>
              <a:buClr>
                <a:srgbClr val="262626"/>
              </a:buClr>
              <a:buSzPts val="1400"/>
              <a:buChar char="•"/>
            </a:pPr>
            <a:r>
              <a:rPr lang="en-US"/>
              <a:t>Read/Write</a:t>
            </a:r>
            <a:endParaRPr/>
          </a:p>
          <a:p>
            <a:pPr indent="-182563" lvl="1" marL="360363" rtl="0" algn="l">
              <a:lnSpc>
                <a:spcPct val="138461"/>
              </a:lnSpc>
              <a:spcBef>
                <a:spcPts val="500"/>
              </a:spcBef>
              <a:spcAft>
                <a:spcPts val="0"/>
              </a:spcAft>
              <a:buClr>
                <a:srgbClr val="262626"/>
              </a:buClr>
              <a:buSzPts val="1040"/>
              <a:buChar char="•"/>
            </a:pPr>
            <a:r>
              <a:rPr lang="en-US"/>
              <a:t>Tổng kích thước của nội dung FlowFile mà Bộ xử lý đã đọc và ghi vào đĩa</a:t>
            </a:r>
            <a:endParaRPr/>
          </a:p>
          <a:p>
            <a:pPr indent="-177800" lvl="0" marL="177800" rtl="0" algn="l">
              <a:lnSpc>
                <a:spcPct val="128571"/>
              </a:lnSpc>
              <a:spcBef>
                <a:spcPts val="800"/>
              </a:spcBef>
              <a:spcAft>
                <a:spcPts val="0"/>
              </a:spcAft>
              <a:buClr>
                <a:srgbClr val="262626"/>
              </a:buClr>
              <a:buSzPts val="1400"/>
              <a:buChar char="•"/>
            </a:pPr>
            <a:r>
              <a:rPr lang="en-US"/>
              <a:t>Out</a:t>
            </a:r>
            <a:endParaRPr/>
          </a:p>
          <a:p>
            <a:pPr indent="-182563" lvl="1" marL="360363" rtl="0" algn="l">
              <a:lnSpc>
                <a:spcPct val="138461"/>
              </a:lnSpc>
              <a:spcBef>
                <a:spcPts val="500"/>
              </a:spcBef>
              <a:spcAft>
                <a:spcPts val="0"/>
              </a:spcAft>
              <a:buClr>
                <a:srgbClr val="262626"/>
              </a:buClr>
              <a:buSzPts val="1040"/>
              <a:buChar char="•"/>
            </a:pPr>
            <a:r>
              <a:rPr lang="en-US"/>
              <a:t>Số lượng và kích thước của FlowFiles được gửi đến các kết nối bên ngoài của nó</a:t>
            </a:r>
            <a:endParaRPr/>
          </a:p>
          <a:p>
            <a:pPr indent="-177800" lvl="0" marL="177800" rtl="0" algn="l">
              <a:lnSpc>
                <a:spcPct val="128571"/>
              </a:lnSpc>
              <a:spcBef>
                <a:spcPts val="800"/>
              </a:spcBef>
              <a:spcAft>
                <a:spcPts val="0"/>
              </a:spcAft>
              <a:buClr>
                <a:srgbClr val="262626"/>
              </a:buClr>
              <a:buSzPts val="1400"/>
              <a:buChar char="•"/>
            </a:pPr>
            <a:r>
              <a:rPr lang="en-US"/>
              <a:t>Tasks/Time</a:t>
            </a:r>
            <a:endParaRPr/>
          </a:p>
          <a:p>
            <a:pPr indent="-182563" lvl="1" marL="360363" rtl="0" algn="l">
              <a:lnSpc>
                <a:spcPct val="138461"/>
              </a:lnSpc>
              <a:spcBef>
                <a:spcPts val="500"/>
              </a:spcBef>
              <a:spcAft>
                <a:spcPts val="0"/>
              </a:spcAft>
              <a:buClr>
                <a:srgbClr val="262626"/>
              </a:buClr>
              <a:buSzPts val="1040"/>
              <a:buChar char="•"/>
            </a:pPr>
            <a:r>
              <a:rPr lang="en-US"/>
              <a:t>Số lần được kích hoạt cho các tác vụ và lượng thời gian thực hiện</a:t>
            </a:r>
            <a:endParaRPr/>
          </a:p>
        </p:txBody>
      </p:sp>
      <p:grpSp>
        <p:nvGrpSpPr>
          <p:cNvPr id="2857" name="Google Shape;2857;p98"/>
          <p:cNvGrpSpPr/>
          <p:nvPr/>
        </p:nvGrpSpPr>
        <p:grpSpPr>
          <a:xfrm>
            <a:off x="5157953" y="3070225"/>
            <a:ext cx="4308475" cy="2179564"/>
            <a:chOff x="5119853" y="2851150"/>
            <a:chExt cx="4308475" cy="2179564"/>
          </a:xfrm>
        </p:grpSpPr>
        <p:pic>
          <p:nvPicPr>
            <p:cNvPr id="2858" name="Google Shape;2858;p98"/>
            <p:cNvPicPr preferRelativeResize="0"/>
            <p:nvPr/>
          </p:nvPicPr>
          <p:blipFill rotWithShape="1">
            <a:blip r:embed="rId3">
              <a:alphaModFix/>
            </a:blip>
            <a:srcRect b="7199" l="11823" r="9280" t="62751"/>
            <a:stretch/>
          </p:blipFill>
          <p:spPr>
            <a:xfrm>
              <a:off x="5119853" y="2851150"/>
              <a:ext cx="4308475" cy="1549400"/>
            </a:xfrm>
            <a:prstGeom prst="rect">
              <a:avLst/>
            </a:prstGeom>
            <a:noFill/>
            <a:ln cap="flat" cmpd="sng" w="9525">
              <a:solidFill>
                <a:srgbClr val="013D3E"/>
              </a:solidFill>
              <a:prstDash val="solid"/>
              <a:round/>
              <a:headEnd len="sm" w="sm" type="none"/>
              <a:tailEnd len="sm" w="sm" type="none"/>
            </a:ln>
          </p:spPr>
        </p:pic>
        <p:sp>
          <p:nvSpPr>
            <p:cNvPr id="2859" name="Google Shape;2859;p98"/>
            <p:cNvSpPr/>
            <p:nvPr/>
          </p:nvSpPr>
          <p:spPr>
            <a:xfrm>
              <a:off x="6114333" y="4553988"/>
              <a:ext cx="1159757" cy="476726"/>
            </a:xfrm>
            <a:prstGeom prst="roundRect">
              <a:avLst>
                <a:gd fmla="val 16667" name="adj"/>
              </a:avLst>
            </a:prstGeom>
            <a:solidFill>
              <a:srgbClr val="E9F2FC"/>
            </a:solidFill>
            <a:ln cap="flat" cmpd="sng" w="9525">
              <a:solidFill>
                <a:srgbClr val="193EB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93EB0"/>
                  </a:solidFill>
                  <a:latin typeface="Arial"/>
                  <a:ea typeface="Arial"/>
                  <a:cs typeface="Arial"/>
                  <a:sym typeface="Arial"/>
                </a:rPr>
                <a:t>Thống kế</a:t>
              </a:r>
              <a:endParaRPr sz="1100">
                <a:solidFill>
                  <a:srgbClr val="193EB0"/>
                </a:solidFill>
                <a:latin typeface="Arial"/>
                <a:ea typeface="Arial"/>
                <a:cs typeface="Arial"/>
                <a:sym typeface="Arial"/>
              </a:endParaRPr>
            </a:p>
            <a:p>
              <a:pPr indent="0" lvl="0" marL="0" marR="0" rtl="0" algn="ctr">
                <a:spcBef>
                  <a:spcPts val="0"/>
                </a:spcBef>
                <a:spcAft>
                  <a:spcPts val="0"/>
                </a:spcAft>
                <a:buNone/>
              </a:pPr>
              <a:r>
                <a:rPr lang="en-US" sz="1100">
                  <a:solidFill>
                    <a:srgbClr val="193EB0"/>
                  </a:solidFill>
                  <a:latin typeface="Arial"/>
                  <a:ea typeface="Arial"/>
                  <a:cs typeface="Arial"/>
                  <a:sym typeface="Arial"/>
                </a:rPr>
                <a:t>5 phút</a:t>
              </a:r>
              <a:endParaRPr sz="1100">
                <a:solidFill>
                  <a:srgbClr val="193EB0"/>
                </a:solidFill>
                <a:latin typeface="Arial"/>
                <a:ea typeface="Arial"/>
                <a:cs typeface="Arial"/>
                <a:sym typeface="Arial"/>
              </a:endParaRPr>
            </a:p>
          </p:txBody>
        </p:sp>
        <p:cxnSp>
          <p:nvCxnSpPr>
            <p:cNvPr id="2860" name="Google Shape;2860;p98"/>
            <p:cNvCxnSpPr>
              <a:stCxn id="2859" idx="0"/>
            </p:cNvCxnSpPr>
            <p:nvPr/>
          </p:nvCxnSpPr>
          <p:spPr>
            <a:xfrm rot="10800000">
              <a:off x="6694212" y="4400688"/>
              <a:ext cx="0" cy="153300"/>
            </a:xfrm>
            <a:prstGeom prst="straightConnector1">
              <a:avLst/>
            </a:prstGeom>
            <a:noFill/>
            <a:ln cap="flat" cmpd="sng" w="19050">
              <a:solidFill>
                <a:srgbClr val="193EB0"/>
              </a:solidFill>
              <a:prstDash val="solid"/>
              <a:miter lim="800000"/>
              <a:headEnd len="sm" w="sm" type="none"/>
              <a:tailEnd len="med" w="med" type="triangle"/>
            </a:ln>
          </p:spPr>
        </p:cxn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9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3.3. Bộ xử lý Apache NiFi</a:t>
            </a:r>
            <a:endParaRPr/>
          </a:p>
        </p:txBody>
      </p:sp>
      <p:sp>
        <p:nvSpPr>
          <p:cNvPr id="2867" name="Google Shape;2867;p9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Thêm Bộ xử lý vào Canvas</a:t>
            </a:r>
            <a:endParaRPr/>
          </a:p>
        </p:txBody>
      </p:sp>
      <p:sp>
        <p:nvSpPr>
          <p:cNvPr id="2868" name="Google Shape;2868;p9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a:t>
            </a:r>
            <a:r>
              <a:rPr lang="en-US">
                <a:latin typeface="Arial"/>
                <a:ea typeface="Arial"/>
                <a:cs typeface="Arial"/>
                <a:sym typeface="Arial"/>
              </a:rPr>
              <a:t>03</a:t>
            </a:r>
            <a:endParaRPr>
              <a:latin typeface="Arial"/>
              <a:ea typeface="Arial"/>
              <a:cs typeface="Arial"/>
              <a:sym typeface="Arial"/>
            </a:endParaRPr>
          </a:p>
        </p:txBody>
      </p:sp>
      <p:sp>
        <p:nvSpPr>
          <p:cNvPr id="2869" name="Google Shape;2869;p99"/>
          <p:cNvSpPr txBox="1"/>
          <p:nvPr>
            <p:ph idx="4" type="body"/>
          </p:nvPr>
        </p:nvSpPr>
        <p:spPr>
          <a:xfrm>
            <a:off x="535872" y="2226568"/>
            <a:ext cx="2800181"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xử lý làm công việc thực tế</a:t>
            </a:r>
            <a:endParaRPr/>
          </a:p>
          <a:p>
            <a:pPr indent="-177800" lvl="0" marL="177800" rtl="0" algn="l">
              <a:lnSpc>
                <a:spcPct val="128571"/>
              </a:lnSpc>
              <a:spcBef>
                <a:spcPts val="1000"/>
              </a:spcBef>
              <a:spcAft>
                <a:spcPts val="0"/>
              </a:spcAft>
              <a:buClr>
                <a:srgbClr val="262626"/>
              </a:buClr>
              <a:buSzPts val="1400"/>
              <a:buFont typeface="Arial"/>
              <a:buChar char="•"/>
            </a:pPr>
            <a:r>
              <a:rPr lang="en-US"/>
              <a:t>Bộ xử lý có thể thực hiện định tuyến, chuyển đổi và/hoặc dàn xếp giữa các hệ thống</a:t>
            </a:r>
            <a:endParaRPr/>
          </a:p>
          <a:p>
            <a:pPr indent="-177800" lvl="0" marL="177800" rtl="0" algn="l">
              <a:lnSpc>
                <a:spcPct val="128571"/>
              </a:lnSpc>
              <a:spcBef>
                <a:spcPts val="1000"/>
              </a:spcBef>
              <a:spcAft>
                <a:spcPts val="0"/>
              </a:spcAft>
              <a:buClr>
                <a:srgbClr val="262626"/>
              </a:buClr>
              <a:buSzPts val="1400"/>
              <a:buFont typeface="Arial"/>
              <a:buChar char="•"/>
            </a:pPr>
            <a:r>
              <a:rPr lang="en-US"/>
              <a:t>Có quyền truy cập vào các thuộc tính của FlowFile.</a:t>
            </a:r>
            <a:endParaRPr/>
          </a:p>
        </p:txBody>
      </p:sp>
      <p:pic>
        <p:nvPicPr>
          <p:cNvPr descr="add processor.mov" id="2870" name="Google Shape;2870;p99"/>
          <p:cNvPicPr preferRelativeResize="0"/>
          <p:nvPr/>
        </p:nvPicPr>
        <p:blipFill rotWithShape="1">
          <a:blip r:embed="rId3">
            <a:alphaModFix/>
          </a:blip>
          <a:srcRect b="0" l="0" r="0" t="0"/>
          <a:stretch/>
        </p:blipFill>
        <p:spPr>
          <a:xfrm>
            <a:off x="3564589" y="2333072"/>
            <a:ext cx="5773879" cy="4010154"/>
          </a:xfrm>
          <a:prstGeom prst="rect">
            <a:avLst/>
          </a:prstGeom>
          <a:noFill/>
          <a:ln>
            <a:noFill/>
          </a:ln>
        </p:spPr>
      </p:pic>
      <p:sp>
        <p:nvSpPr>
          <p:cNvPr id="2871" name="Google Shape;2871;p99"/>
          <p:cNvSpPr txBox="1"/>
          <p:nvPr/>
        </p:nvSpPr>
        <p:spPr>
          <a:xfrm>
            <a:off x="8150961" y="1888014"/>
            <a:ext cx="1181439"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262626"/>
                </a:solidFill>
                <a:latin typeface="Arial"/>
                <a:ea typeface="Arial"/>
                <a:cs typeface="Arial"/>
                <a:sym typeface="Arial"/>
              </a:rPr>
              <a:t>[Video]</a:t>
            </a:r>
            <a:endParaRPr b="1" sz="1600">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0"/>
                                        </p:tgtEl>
                                        <p:attrNameLst>
                                          <p:attrName>style.visibility</p:attrName>
                                        </p:attrNameLst>
                                      </p:cBhvr>
                                      <p:to>
                                        <p:strVal val="visible"/>
                                      </p:to>
                                    </p:set>
                                    <p:animEffect filter="fade" transition="in">
                                      <p:cBhvr>
                                        <p:cTn dur="3015"/>
                                        <p:tgtEl>
                                          <p:spTgt spid="2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2021-04-14T02:15:55Z</dcterms:created>
  <dc:creator>강성희/사회공헌단/Senior Professional/삼성전자</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D:\1. 이노베이션 캠퍼스\2. 교육컨텐츠\2. IoT\[IoT] Course Guide\SIC Course Guide for CC Managers_IoT_V1.5.pptx</vt:lpwstr>
  </property>
</Properties>
</file>